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7"/>
  </p:notesMasterIdLst>
  <p:sldIdLst>
    <p:sldId id="282" r:id="rId2"/>
    <p:sldId id="281" r:id="rId3"/>
    <p:sldId id="284" r:id="rId4"/>
    <p:sldId id="339" r:id="rId5"/>
    <p:sldId id="413" r:id="rId6"/>
    <p:sldId id="438" r:id="rId7"/>
    <p:sldId id="297" r:id="rId8"/>
    <p:sldId id="332" r:id="rId9"/>
    <p:sldId id="338" r:id="rId10"/>
    <p:sldId id="480" r:id="rId11"/>
    <p:sldId id="336" r:id="rId12"/>
    <p:sldId id="481" r:id="rId13"/>
    <p:sldId id="483" r:id="rId14"/>
    <p:sldId id="452" r:id="rId15"/>
    <p:sldId id="516" r:id="rId16"/>
    <p:sldId id="451" r:id="rId17"/>
    <p:sldId id="456" r:id="rId18"/>
    <p:sldId id="517" r:id="rId19"/>
    <p:sldId id="457" r:id="rId20"/>
    <p:sldId id="458" r:id="rId21"/>
    <p:sldId id="519" r:id="rId22"/>
    <p:sldId id="518" r:id="rId23"/>
    <p:sldId id="371" r:id="rId24"/>
    <p:sldId id="429" r:id="rId25"/>
    <p:sldId id="430" r:id="rId26"/>
    <p:sldId id="431" r:id="rId27"/>
    <p:sldId id="432" r:id="rId28"/>
    <p:sldId id="433" r:id="rId29"/>
    <p:sldId id="434" r:id="rId30"/>
    <p:sldId id="419" r:id="rId31"/>
    <p:sldId id="420" r:id="rId32"/>
    <p:sldId id="311" r:id="rId33"/>
    <p:sldId id="301" r:id="rId34"/>
    <p:sldId id="422" r:id="rId35"/>
    <p:sldId id="423" r:id="rId36"/>
    <p:sldId id="424" r:id="rId37"/>
    <p:sldId id="425" r:id="rId38"/>
    <p:sldId id="310" r:id="rId39"/>
    <p:sldId id="426" r:id="rId40"/>
    <p:sldId id="323" r:id="rId41"/>
    <p:sldId id="484" r:id="rId42"/>
    <p:sldId id="380" r:id="rId43"/>
    <p:sldId id="392" r:id="rId44"/>
    <p:sldId id="485" r:id="rId45"/>
    <p:sldId id="460" r:id="rId46"/>
    <p:sldId id="461" r:id="rId47"/>
    <p:sldId id="393" r:id="rId48"/>
    <p:sldId id="395" r:id="rId49"/>
    <p:sldId id="503" r:id="rId50"/>
    <p:sldId id="504" r:id="rId51"/>
    <p:sldId id="505" r:id="rId52"/>
    <p:sldId id="506" r:id="rId53"/>
    <p:sldId id="508" r:id="rId54"/>
    <p:sldId id="509" r:id="rId55"/>
    <p:sldId id="486" r:id="rId56"/>
    <p:sldId id="487" r:id="rId57"/>
    <p:sldId id="489" r:id="rId58"/>
    <p:sldId id="488" r:id="rId59"/>
    <p:sldId id="510" r:id="rId60"/>
    <p:sldId id="490" r:id="rId61"/>
    <p:sldId id="520" r:id="rId62"/>
    <p:sldId id="492" r:id="rId63"/>
    <p:sldId id="493" r:id="rId64"/>
    <p:sldId id="494" r:id="rId65"/>
    <p:sldId id="495" r:id="rId66"/>
    <p:sldId id="496" r:id="rId67"/>
    <p:sldId id="497" r:id="rId68"/>
    <p:sldId id="498" r:id="rId69"/>
    <p:sldId id="499" r:id="rId70"/>
    <p:sldId id="500" r:id="rId71"/>
    <p:sldId id="521" r:id="rId72"/>
    <p:sldId id="522" r:id="rId73"/>
    <p:sldId id="513" r:id="rId74"/>
    <p:sldId id="515" r:id="rId75"/>
    <p:sldId id="502" r:id="rId76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  <a:srgbClr val="87CB3D"/>
    <a:srgbClr val="009242"/>
    <a:srgbClr val="000028"/>
    <a:srgbClr val="006325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43" autoAdjust="0"/>
  </p:normalViewPr>
  <p:slideViewPr>
    <p:cSldViewPr>
      <p:cViewPr>
        <p:scale>
          <a:sx n="80" d="100"/>
          <a:sy n="80" d="100"/>
        </p:scale>
        <p:origin x="-1074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10A49-518E-4755-8622-C01C407392BE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20D0D-39E3-4B80-906F-1100F6AF9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9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49B62-E076-4FDA-8B89-219C656AAF73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25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25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FB103-4DF3-46AB-9ADC-4E3CD32E56C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06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9E78EE-5C89-4679-BB62-946844DF3322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21650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81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AF4449-03BF-4580-BCF1-48F95A61A57A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9708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088385-A4D8-49D7-AA8D-ECC11D041BCD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87217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78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0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8CA3F7-EBC3-47C7-A51D-AAD11C48F22D}" type="slidenum">
              <a:rPr lang="ru-RU" altLang="ru-RU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FB103-4DF3-46AB-9ADC-4E3CD32E56C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06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b="0" dirty="0" smtClean="0">
              <a:latin typeface="Arial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714A9C-EBF7-4C0D-BDDB-393F2A90ADFA}" type="slidenum">
              <a:rPr lang="ru-RU">
                <a:solidFill>
                  <a:prstClr val="black"/>
                </a:solidFill>
              </a:rPr>
              <a:pPr eaLnBrk="1" hangingPunct="1"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24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="0" dirty="0" smtClean="0">
              <a:latin typeface="Arial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714A9C-EBF7-4C0D-BDDB-393F2A90ADFA}" type="slidenum">
              <a:rPr lang="ru-RU">
                <a:solidFill>
                  <a:prstClr val="black"/>
                </a:solidFill>
              </a:rPr>
              <a:pPr eaLnBrk="1" hangingPunct="1"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24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23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88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5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6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6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41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43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6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6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6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84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95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15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835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DFDA5D-7CDA-498F-ADFF-DB5001B80799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4412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b="0" dirty="0" smtClean="0">
              <a:latin typeface="Arial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714A9C-EBF7-4C0D-BDDB-393F2A90ADFA}" type="slidenum">
              <a:rPr lang="ru-RU">
                <a:solidFill>
                  <a:prstClr val="black"/>
                </a:solidFill>
              </a:rPr>
              <a:pPr eaLnBrk="1" hangingPunct="1"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24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5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5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6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B476-57B9-4DCD-A90E-80BBFBC6F0AE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52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A471-ABBF-4FC8-BC3F-D204B66E495E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9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DFE-7889-4E55-94EE-6D03CC0DA686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7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3162-A781-45E8-974A-6EDFB32669F2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64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78901-A93B-4C6C-AAEB-48725A55EB0E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36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BB8D2-E906-4CC1-BDFF-4BCB7DDBA513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0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D50D8-2984-4D13-B2D1-04E6468B9F7B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6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EA3C-789E-4F47-A329-27622EF3DC4D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9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8EAD9-8D20-4DBF-8AEE-815F70DA5FD3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4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0309D-B4A6-433B-A2AF-4E7250F9EFEE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16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AF16-D6FD-465E-B772-E9202E279483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2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5AAB7-7F8C-4F79-80BE-3B819B06F517}" type="datetime1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77760-2868-4E5F-89A3-AA702303B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8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jpe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%D1%8D%D0%BA%D1%81%D0%BF%D0%B5%D1%80%D1%82-%D0%A0%D0%90+%D0%BA%D0%B0%D1%80%D1%82%D0%B8%D0%BD%D0%BA%D0%B8&amp;source=images&amp;cd=&amp;docid=zYE5Lf_Nc1l5OM&amp;tbnid=XzWLA6-c0yCpiM:&amp;ved=0CAUQjRw&amp;url=http://consulting-company.ru/raexpert.ru&amp;ei=VERNUaW8IsOs4ASVv4GYBQ&amp;bvm=bv.44158598,d.bGE&amp;psig=AFQjCNG_hMS3LxDQCmjtdmKGR28jjPKXWA&amp;ust=1364104517338090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3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37627"/>
            <a:ext cx="8496944" cy="110251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НАЦИОНАЛЬНЫЙ ИССЛЕДОВАТЕЛЬСКИЙ ТОМСКИЙ ПОЛИТЕХНИЧЕСКИЙ</a:t>
            </a:r>
            <a:r>
              <a:rPr lang="en-US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УНИВЕРСИТЕТ: ГОД ШЕСТОЙ</a:t>
            </a:r>
            <a:endParaRPr lang="ru-RU" sz="2400" b="1" dirty="0">
              <a:solidFill>
                <a:srgbClr val="87CB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8796" y="2787774"/>
            <a:ext cx="6120680" cy="792088"/>
          </a:xfrm>
        </p:spPr>
        <p:txBody>
          <a:bodyPr anchor="ctr">
            <a:normAutofit/>
          </a:bodyPr>
          <a:lstStyle/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Отчет ректора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Чубика П.С. 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 результатах работы университета за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1024" y="4443959"/>
            <a:ext cx="20162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19 ФЕВРАЛЯ 2015</a:t>
            </a:r>
            <a:endParaRPr lang="ru-RU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93875"/>
              </p:ext>
            </p:extLst>
          </p:nvPr>
        </p:nvGraphicFramePr>
        <p:xfrm>
          <a:off x="251520" y="1131590"/>
          <a:ext cx="8640961" cy="3919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232"/>
                <a:gridCol w="1960554"/>
                <a:gridCol w="4284175"/>
              </a:tblGrid>
              <a:tr h="2031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Квалификация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профиля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</a:tr>
              <a:tr h="25395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Автоматизация технологических процессов и производств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бакалавр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Информационные технологии управления производственными процессами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4708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Информатика и вычислительная техника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Академический бакалавр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Информационно-коммуникационные технологии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53649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Программная инженерия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Академический бакалавр</a:t>
                      </a:r>
                      <a:endParaRPr lang="ru-RU" sz="10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Разработка программно-информационных систем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55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Компьютерное моделирование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442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Прикладная математика и информатика</a:t>
                      </a:r>
                      <a:endParaRPr lang="ru-RU" sz="105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Математические методы в экономике, науке и технике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81395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Ядерные физика и технологии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Изотопные технологии и материалы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753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Ядерные реакторы и энергетические установки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36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радиационной безопасности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2198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Геология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Геология месторождений стратегических металлов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16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Нефтегазопромысловая геология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Нефтегазовое дело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газоснабжения и газораспределения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Оптотехника</a:t>
                      </a:r>
                      <a:endParaRPr lang="ru-RU" alt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Фотонные технологии и материалы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Мехатроника</a:t>
                      </a:r>
                      <a:endParaRPr lang="ru-RU" alt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роботами и </a:t>
                      </a:r>
                      <a:r>
                        <a:rPr lang="ru-RU" alt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мехатронными</a:t>
                      </a: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системами</a:t>
                      </a:r>
                      <a:endParaRPr lang="ru-RU" altLang="ru-RU" sz="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Биотехнология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Биотехнология</a:t>
                      </a:r>
                      <a:endParaRPr lang="ru-RU" alt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Инноватика</a:t>
                      </a:r>
                      <a:endParaRPr lang="ru-RU" alt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Инноватика</a:t>
                      </a: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высшего образования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Дизайн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Промышленный дизайн</a:t>
                      </a: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  <a:tr h="20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Землеустройство и кадастры</a:t>
                      </a:r>
                    </a:p>
                  </a:txBody>
                  <a:tcPr marL="43093" marR="4309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Магистр</a:t>
                      </a:r>
                    </a:p>
                  </a:txBody>
                  <a:tcPr marL="78935" marR="78935" marT="29600" marB="296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земельными ресурсами</a:t>
                      </a:r>
                      <a:endParaRPr lang="ru-RU" sz="10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93" marR="43093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83518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Оптимизация и реструктуризация портфеля образовательных программ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789066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открыт прием по 17 профилям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магистратуры: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520089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Оптимизация и реструктуризация портфеля образовательных программ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9712" y="953016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2014 г.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аккредитованы: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ABET (Accreditation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Board for Engineering and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Technology,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США)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программа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«Электроэнергетика и электротехника»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ASIIN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e.V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Akkreditierungsagentur für Studiengänge der Ingenieurwissenschaften, der 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Informatik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, der Naturwissenschaften und der Mathematik e.V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Германия)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программа  магистратуры «Информатика и вычислительная техника»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Ассоциацией инженерного образования России (АИОР) с присвоением европейского знака качества EUR-ACE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 программ магистратуры: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Биотехнические системы и технологии» (магистратура), профиль «Медико-биологические аппараты, системы 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комплексы»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Машиностроение» (магистратура), профиль «Автоматизация технологических процессов и производств в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машиностроении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Оптотехника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» (магистратура), профили «Светотехника и источники света», «Фотонные технологии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геологической разведки» (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), специализации «Геофизические методы поисков и разведки месторождений полезных ископаемых» и «Геофизические методы исследования скважин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«Биотехнология» (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), профиль «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Биотехнология»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Машиностроение» (магистратура), профиль «Физика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высоких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технологий в машиностроении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7614"/>
            <a:ext cx="1336668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9552" y="629374"/>
            <a:ext cx="7920880" cy="35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Интернет-лицея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31590"/>
            <a:ext cx="5472608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Суть: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массовая многопользовательская игровая система для дополнительного образования школьников (8-11 классы) по физике, химии, математике, информатике, русскому и иностранному языку</a:t>
            </a:r>
          </a:p>
          <a:p>
            <a:pPr>
              <a:lnSpc>
                <a:spcPct val="80000"/>
              </a:lnSpc>
            </a:pPr>
            <a:endParaRPr lang="ru-RU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Форма: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игра в альтернативной реальности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множеством отдельных игровых модулей внутри</a:t>
            </a:r>
          </a:p>
          <a:p>
            <a:pPr>
              <a:lnSpc>
                <a:spcPct val="80000"/>
              </a:lnSpc>
            </a:pPr>
            <a:endParaRPr lang="ru-RU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повышение качества подготовки потенциальных абитуриентов ТПУ</a:t>
            </a:r>
          </a:p>
          <a:p>
            <a:pPr>
              <a:lnSpc>
                <a:spcPct val="80000"/>
              </a:lnSpc>
            </a:pPr>
            <a:endParaRPr lang="ru-RU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 работы: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заинтересовать инженерной деятельностью</a:t>
            </a:r>
            <a:b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основа: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проблемно-ориентированное обучение, игровое моделирование, 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геймификация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2232" y="3867894"/>
            <a:ext cx="5125872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Активное начало действия игровой системы: март, 2015 года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26" y="1196765"/>
            <a:ext cx="2147974" cy="346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2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23528" y="555526"/>
            <a:ext cx="80648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Интернет-лицея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08688" y="72008"/>
            <a:ext cx="8167768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419872" y="2067694"/>
            <a:ext cx="1872208" cy="1800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364088" y="3219822"/>
            <a:ext cx="352839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Родители:</a:t>
            </a:r>
          </a:p>
          <a:p>
            <a:pPr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обучения и контроля собственного ребенка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Возможность создания индивидуальной, направленной траектории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Система контроля успеха, получение консультаций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98757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0028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ЦЕЛЕВАЯ АУДИТОРИЯ:</a:t>
            </a:r>
            <a:endParaRPr lang="ru-RU" sz="1400" b="1" dirty="0">
              <a:solidFill>
                <a:srgbClr val="000028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348919"/>
            <a:ext cx="345113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Школьники: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 к ресурсам в любой момент 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Личностно-ориентированная образовательная траектория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Мотивация за счет практической деятельности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Соревновательный момент в достижении компетенций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Возможность самореализации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1368226"/>
            <a:ext cx="360040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Учителя:</a:t>
            </a:r>
          </a:p>
          <a:p>
            <a:pPr>
              <a:buFont typeface="Arial" pitchFamily="34" charset="0"/>
              <a:buChar char="•"/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подготовка отчетов  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Доступ к лучшим образовательным материалам и методикам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Возможность использования собственных разработок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Мероприятия по повышению квалификации и использованию ресурсов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Интернет-лицея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Контроль успеваемости и достижений учащихся </a:t>
            </a:r>
          </a:p>
          <a:p>
            <a:pPr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Аттестационные и экзаменационные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3003798"/>
            <a:ext cx="35283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школ:</a:t>
            </a:r>
          </a:p>
          <a:p>
            <a:pPr lvl="0">
              <a:buFont typeface="Arial" pitchFamily="34" charset="0"/>
              <a:buChar char="•"/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 подписчиков для рассылок, проведения собственных мероприятий в рамках своих компетенций</a:t>
            </a:r>
          </a:p>
          <a:p>
            <a:pPr lvl="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Анализ успеваемости учащихся по группам</a:t>
            </a:r>
          </a:p>
          <a:p>
            <a:pPr lvl="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Возможность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профориентирования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Локации учебных заведений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10827"/>
            <a:ext cx="8321794" cy="24860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Развитие системы элитного технического образования (ЭТО) ТПУ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08688" y="5179"/>
            <a:ext cx="844328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656" y="1365324"/>
            <a:ext cx="6048672" cy="846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набор в 2014 г.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программу ЭТО (магистратура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Набор на программу ЭТО (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			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Общее количество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студентов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ЭТО			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559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Выпуск бакалавров и специалистов в 2014 г. 		</a:t>
            </a:r>
            <a:r>
              <a:rPr lang="ru-RU" sz="11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47614"/>
            <a:ext cx="1424808" cy="869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56164" y="77302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дополнительная многоуровневая система подготовки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инженеров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глобально конкурентоспособным набором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80304"/>
            <a:ext cx="1008112" cy="496213"/>
          </a:xfrm>
          <a:prstGeom prst="rect">
            <a:avLst/>
          </a:prstGeom>
        </p:spPr>
      </p:pic>
      <p:sp>
        <p:nvSpPr>
          <p:cNvPr id="44" name="Заголовок 1"/>
          <p:cNvSpPr txBox="1">
            <a:spLocks/>
          </p:cNvSpPr>
          <p:nvPr/>
        </p:nvSpPr>
        <p:spPr>
          <a:xfrm>
            <a:off x="536888" y="2355728"/>
            <a:ext cx="8177778" cy="33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ДОСТИЖЕНИЯ СТУДЕНТОВ ЭТО ЗА 2014 ГОД</a:t>
            </a:r>
            <a:endParaRPr lang="ru-RU" sz="1600" dirty="0">
              <a:solidFill>
                <a:srgbClr val="87CB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54209" y="2787775"/>
            <a:ext cx="8611389" cy="1415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СТИПЕНДИАТЫ</a:t>
            </a:r>
            <a:r>
              <a:rPr lang="ru-RU" sz="1100" b="1" dirty="0">
                <a:solidFill>
                  <a:srgbClr val="000028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  <a:r>
              <a:rPr lang="ru-RU" sz="1100" b="1" dirty="0">
                <a:solidFill>
                  <a:srgbClr val="264C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Президента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 Правительства Российской Федерации, Президента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Российской Федерации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для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обучения за рубежом,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ОАО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«Газпром», 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ГК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</a:t>
            </a:r>
            <a:r>
              <a:rPr lang="ru-RU" sz="11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Росатом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»,  </a:t>
            </a:r>
            <a:r>
              <a:rPr lang="ru-RU" sz="11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British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Petroleum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ООО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«РН </a:t>
            </a:r>
            <a:r>
              <a:rPr lang="ru-RU" sz="11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Сахалинморнефтегаз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», 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Фонда В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Потанина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                  ОАО «Сибирский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химический комбинат»,  Губернатора Томской области, ЗАО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«Р-</a:t>
            </a:r>
            <a:r>
              <a:rPr lang="ru-RU" sz="11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Фарм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»,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Фонда Егора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Гайдара</a:t>
            </a:r>
          </a:p>
          <a:p>
            <a:pPr algn="just"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indent="0" algn="just">
              <a:buNone/>
              <a:defRPr/>
            </a:pPr>
            <a:r>
              <a:rPr lang="ru-RU" sz="14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ПОБЕДИТЕЛИ</a:t>
            </a:r>
            <a:r>
              <a:rPr lang="ru-RU" sz="11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Конкурса «Национального молодежного проекта – Эстафета качества», Конкурса инновационных студенческих проектов: номинации «Бизнес-идеи и проекты», Программы и конкурса грантов  им. 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Е.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Гайдара, Всероссийских  студенческих  олимпиад, Всероссийского конкурса «Надежда России</a:t>
            </a:r>
            <a:r>
              <a:rPr lang="ru-RU" sz="11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», 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УМНИК, Конкурса  </a:t>
            </a:r>
            <a:r>
              <a:rPr lang="en-US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IT</a:t>
            </a:r>
            <a:r>
              <a:rPr lang="ru-RU" sz="11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</a:t>
            </a:r>
            <a:r>
              <a:rPr lang="ru-RU" sz="11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start</a:t>
            </a:r>
            <a:endParaRPr lang="ru-RU" sz="11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0166"/>
            <a:ext cx="1584176" cy="851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2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508688" y="5179"/>
            <a:ext cx="844328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71808"/>
              </p:ext>
            </p:extLst>
          </p:nvPr>
        </p:nvGraphicFramePr>
        <p:xfrm>
          <a:off x="1619672" y="1057799"/>
          <a:ext cx="7272808" cy="352947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384376"/>
                <a:gridCol w="936104"/>
                <a:gridCol w="1152128"/>
                <a:gridCol w="1800200"/>
              </a:tblGrid>
              <a:tr h="590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ДИСЦИПЛИНЫ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УРОВЕНЬ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КРЕДИТОВ/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ЧАСОВ</a:t>
                      </a:r>
                      <a:endParaRPr lang="ru-RU" sz="1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УСЛОВИЯ ЗАПИСИ</a:t>
                      </a:r>
                      <a:endParaRPr lang="ru-RU" sz="1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  <a:tr h="22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Инженерное предпринимательство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2/72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всем желающим без ограничений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2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Деловая коммуникация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7CB3D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 в теорию и практику толерантности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7CB3D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Основы ресурсоэффективности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7CB3D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1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 язык (немецкий,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французский, английский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endParaRPr lang="ru-RU" sz="10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А1.1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3/108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000" b="1" u="non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итогам рассмотрения м</a:t>
                      </a:r>
                      <a:r>
                        <a:rPr lang="ru-RU" sz="10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отивационного письма</a:t>
                      </a:r>
                      <a:endParaRPr lang="ru-RU" sz="1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318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 язык  (немецкий,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французский, английский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endParaRPr lang="ru-RU" sz="10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3/108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u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итогам онлайн-тестирования,</a:t>
                      </a:r>
                      <a:r>
                        <a:rPr lang="ru-RU" sz="1000" b="1" u="non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определяющего уровень владения иностранным языком</a:t>
                      </a:r>
                      <a:endParaRPr lang="ru-RU" sz="1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318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иностранный язык  (немецкий,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французский, английский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А2.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2/72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318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иностранный язык  (немецкий,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французский, английский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А2.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2/72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343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 язык для программ академической мобильности (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английский, немецкий)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А2.2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5/180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Иностранный язык для программ академической мобильности (английский, немецкий).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5/180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" descr="C:\Elena\2015\IMOYAK\Foto\1_m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418" y="1072778"/>
            <a:ext cx="1265238" cy="850900"/>
          </a:xfrm>
          <a:prstGeom prst="rect">
            <a:avLst/>
          </a:prstGeom>
          <a:noFill/>
        </p:spPr>
      </p:pic>
      <p:pic>
        <p:nvPicPr>
          <p:cNvPr id="17" name="Picture 4" descr="C:\Elena\2015\IMOYAK\Foto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608" y="2139702"/>
            <a:ext cx="1267048" cy="903172"/>
          </a:xfrm>
          <a:prstGeom prst="rect">
            <a:avLst/>
          </a:prstGeom>
          <a:noFill/>
        </p:spPr>
      </p:pic>
      <p:pic>
        <p:nvPicPr>
          <p:cNvPr id="18" name="Picture 3" descr="C:\Elena\2015\IMOYAK\Foto\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413" y="3291830"/>
            <a:ext cx="1264243" cy="936104"/>
          </a:xfrm>
          <a:prstGeom prst="rect">
            <a:avLst/>
          </a:prstGeom>
          <a:noFill/>
        </p:spPr>
      </p:pic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323528" y="464354"/>
            <a:ext cx="83529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Предоставление студентам широкого выбора дополнительных дисциплин,</a:t>
            </a:r>
            <a:endParaRPr lang="en-US" sz="1400" b="1" dirty="0" smtClean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служащих расширению их компетенций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457201" y="2155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8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974651"/>
            <a:ext cx="3456384" cy="188513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Электронное обучение для заочников</a:t>
            </a:r>
          </a:p>
          <a:p>
            <a:pPr algn="ctr"/>
            <a:endParaRPr lang="ru-RU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ts val="13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дистанционным образовательным технологиям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обучаются 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1900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чел., в том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 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712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иностранных граждан</a:t>
            </a:r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>
              <a:lnSpc>
                <a:spcPts val="13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000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часов виртуальных занятий и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вебинаров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ts val="13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Введена автоматизированная система контроля знаний</a:t>
            </a:r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351307" y="535781"/>
            <a:ext cx="828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электронной среды обучения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08688" y="87475"/>
            <a:ext cx="823977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2" y="949920"/>
            <a:ext cx="4896543" cy="30521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Электронное обучение для очников</a:t>
            </a:r>
          </a:p>
          <a:p>
            <a:pPr algn="ctr"/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 управляемой </a:t>
            </a:r>
            <a:r>
              <a:rPr lang="ru-RU" sz="1100" kern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самостоятельной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работы студентов с использованием электронных курсов 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Moodle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(13 тыс. пользователей)</a:t>
            </a:r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endParaRPr lang="ru-RU" sz="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и введение в учебный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195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новых электронных курсов</a:t>
            </a:r>
            <a:endParaRPr lang="ru-RU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200"/>
              </a:lnSpc>
              <a:buFont typeface="Arial" pitchFamily="34" charset="0"/>
              <a:buChar char="•"/>
            </a:pPr>
            <a:endParaRPr lang="ru-RU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Эксперимент по использованию 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MOOC’s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более 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сертификатов </a:t>
            </a:r>
            <a:r>
              <a:rPr lang="en-US" sz="11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Coursera</a:t>
            </a:r>
            <a:endParaRPr lang="ru-RU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endParaRPr lang="ru-RU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5 курсов по технологии </a:t>
            </a: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MOOC’s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онлайн-магистратуры</a:t>
            </a: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endParaRPr lang="ru-RU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квалификации преподавателей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электронному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обучению (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более 200 чел.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1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200"/>
              </a:lnSpc>
              <a:buFont typeface="Arial" pitchFamily="34" charset="0"/>
              <a:buChar char="•"/>
            </a:pPr>
            <a:endParaRPr lang="ru-RU" sz="14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ts val="1200"/>
              </a:lnSpc>
              <a:buFont typeface="Arial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Всего пользователей электронных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ресурсов ТПУ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38 715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чел.</a:t>
            </a:r>
          </a:p>
          <a:p>
            <a:pPr marL="177800" indent="-177800">
              <a:lnSpc>
                <a:spcPts val="1600"/>
              </a:lnSpc>
              <a:buClr>
                <a:schemeClr val="bg2">
                  <a:lumMod val="50000"/>
                </a:schemeClr>
              </a:buClr>
              <a:buFont typeface="Wingdings" pitchFamily="2" charset="2"/>
              <a:buChar char="ü"/>
            </a:pPr>
            <a:endParaRPr lang="ru-RU" sz="14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2940982"/>
            <a:ext cx="3600400" cy="15029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Электронные образовательные ресурсы, адаптированные для мобильных устройств</a:t>
            </a:r>
          </a:p>
          <a:p>
            <a:pPr algn="ctr">
              <a:lnSpc>
                <a:spcPts val="1100"/>
              </a:lnSpc>
            </a:pPr>
            <a:endPara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ts val="1100"/>
              </a:lnSpc>
              <a:buFont typeface="Arial" pitchFamily="34" charset="0"/>
              <a:buChar char="•"/>
            </a:pP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Видеолекции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более </a:t>
            </a: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часов по 1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дисциплинам</a:t>
            </a:r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1100"/>
              </a:lnSpc>
              <a:buFont typeface="Arial" pitchFamily="34" charset="0"/>
              <a:buChar char="•"/>
            </a:pP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ts val="11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Виртуальные лабораторные комплексы – 130</a:t>
            </a:r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ts val="1100"/>
              </a:lnSpc>
              <a:buFont typeface="Arial" pitchFamily="34" charset="0"/>
              <a:buChar char="•"/>
            </a:pPr>
            <a:endParaRPr lang="ru-RU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ts val="1100"/>
              </a:lnSpc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Электронные УМКД – более  1400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8688" y="87476"/>
            <a:ext cx="8239776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380180"/>
              </p:ext>
            </p:extLst>
          </p:nvPr>
        </p:nvGraphicFramePr>
        <p:xfrm>
          <a:off x="2411760" y="3181889"/>
          <a:ext cx="5976664" cy="1550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797"/>
                <a:gridCol w="1964867"/>
              </a:tblGrid>
              <a:tr h="27505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публикации на английском языке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Саутгемптона, Великобритания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8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Осуществление профессиональной деятельности средствами английского языка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08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Обучение профессиональному  английскому языку в электронной среде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4660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 требований международной концепции CDIO для модернизации программ подготовки бакалавров в области техники и технологий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Сколковский</a:t>
                      </a:r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институт науки и технологий (</a:t>
                      </a:r>
                      <a:r>
                        <a:rPr lang="ru-RU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Skoltech</a:t>
                      </a:r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55" marR="92555" marT="34708" marB="34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274537"/>
              </p:ext>
            </p:extLst>
          </p:nvPr>
        </p:nvGraphicFramePr>
        <p:xfrm>
          <a:off x="2411760" y="1491633"/>
          <a:ext cx="5976664" cy="1152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7305"/>
                <a:gridCol w="1149359"/>
              </a:tblGrid>
              <a:tr h="396514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Область повышения квалификации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участников, чел.</a:t>
                      </a:r>
                      <a:endParaRPr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53966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ИНФОРМАТИЗАЦИЯ ОБРАЗОВАНИЯ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175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64343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СОВРЕМЕННЫЕ ТЕХНОЛОГИИ ОБРАЗОВАТЕЛЬНОГО ПРОЦЕССА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139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</a:tr>
              <a:tr h="237302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ИНОСТРАННЫЙ ЯЗЫК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163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Arial Unicode MS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\\sinergy.main.tpu.ru\PR\PHOTO\2015-01-22 Подборка фото 2012-2015\Наука\20130416_Иностр студен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29" y="1392002"/>
            <a:ext cx="1800200" cy="2700300"/>
          </a:xfrm>
          <a:prstGeom prst="rect">
            <a:avLst/>
          </a:prstGeom>
          <a:noFill/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339752" y="987576"/>
            <a:ext cx="6120680" cy="504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2014 году на базе ТПУ реализовано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53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краткосрочных программы повышения квалификации в трех областях: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2715766"/>
            <a:ext cx="6048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Реализуются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совместные программы  повышения квалификации с ведущими                               зарубежными и российскими университетами:</a:t>
            </a: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251520" y="509032"/>
            <a:ext cx="85828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Организация регулярного повышения квалификации НПР</a:t>
            </a:r>
            <a:r>
              <a:rPr lang="en-US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на базе ТПУ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131590"/>
            <a:ext cx="6696744" cy="295232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году в рамках программ академической мобильности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583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студента ТПУ прошли обучение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179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университетах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компаниях 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стран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2013 г. – 508 студентов ТПУ в  149 университетах и компаниях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Приняты на обучение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204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студента из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стран 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г. – 125 студентов из 12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стран) </a:t>
            </a:r>
          </a:p>
          <a:p>
            <a:pPr algn="l"/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394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студента и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аспирантов получили финансовую поддержку в виде стипендии «ПЛЮС (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P.L.U.S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освоение образовательной программы, выполнение научных исследований в ведущих мировых научных и научно-образовательных организациях</a:t>
            </a:r>
          </a:p>
          <a:p>
            <a:pPr algn="l"/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средств, направленных на поддержку академической мобильности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составил в 2014 году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 млн рублей.</a:t>
            </a:r>
          </a:p>
          <a:p>
            <a:pPr algn="l"/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95536" y="699542"/>
            <a:ext cx="83853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Реализация программ академической мобильности обучающихся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8688" y="87476"/>
            <a:ext cx="8239776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987573"/>
            <a:ext cx="777686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>
                <a:latin typeface="Arial"/>
              </a:rPr>
              <a:t>В 2014 году приобретено оборудования и программного обеспечения на </a:t>
            </a:r>
            <a:r>
              <a:rPr lang="ru-RU" sz="1400" b="1" dirty="0">
                <a:latin typeface="Arial"/>
              </a:rPr>
              <a:t>247 млн </a:t>
            </a:r>
            <a:r>
              <a:rPr lang="ru-RU" sz="1400" b="1" dirty="0" smtClean="0">
                <a:latin typeface="Arial"/>
              </a:rPr>
              <a:t>рублей</a:t>
            </a:r>
            <a:r>
              <a:rPr lang="ru-RU" sz="1400" dirty="0" smtClean="0">
                <a:latin typeface="Arial"/>
              </a:rPr>
              <a:t>, </a:t>
            </a:r>
            <a:r>
              <a:rPr lang="ru-RU" sz="1400" dirty="0">
                <a:latin typeface="Arial"/>
              </a:rPr>
              <a:t>в том числе на </a:t>
            </a:r>
            <a:r>
              <a:rPr lang="ru-RU" sz="1400" b="1" dirty="0">
                <a:latin typeface="Arial"/>
              </a:rPr>
              <a:t>39 млн </a:t>
            </a:r>
            <a:r>
              <a:rPr lang="ru-RU" sz="1400" b="1" dirty="0" smtClean="0">
                <a:latin typeface="Arial"/>
              </a:rPr>
              <a:t>рублей</a:t>
            </a:r>
            <a:r>
              <a:rPr lang="ru-RU" sz="1400" dirty="0" smtClean="0">
                <a:latin typeface="Arial"/>
              </a:rPr>
              <a:t> из </a:t>
            </a:r>
            <a:r>
              <a:rPr lang="ru-RU" sz="1400" dirty="0">
                <a:latin typeface="Arial"/>
              </a:rPr>
              <a:t>средств от приносящей доход </a:t>
            </a:r>
            <a:r>
              <a:rPr lang="ru-RU" sz="1400" dirty="0" smtClean="0">
                <a:latin typeface="Arial"/>
              </a:rPr>
              <a:t>деятельности:</a:t>
            </a:r>
            <a:endParaRPr lang="ru-RU" sz="1400" dirty="0">
              <a:latin typeface="Arial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b="1" dirty="0" smtClean="0">
                <a:latin typeface="Arial"/>
              </a:rPr>
              <a:t>30</a:t>
            </a:r>
            <a:r>
              <a:rPr lang="ru-RU" sz="1200" dirty="0" smtClean="0">
                <a:latin typeface="Arial"/>
              </a:rPr>
              <a:t> </a:t>
            </a:r>
            <a:r>
              <a:rPr lang="ru-RU" sz="1200" dirty="0">
                <a:latin typeface="Arial"/>
              </a:rPr>
              <a:t>единиц оборудования стоимостью более </a:t>
            </a:r>
            <a:r>
              <a:rPr lang="ru-RU" sz="1200" b="1" dirty="0">
                <a:latin typeface="Arial"/>
              </a:rPr>
              <a:t>1</a:t>
            </a:r>
            <a:r>
              <a:rPr lang="ru-RU" sz="1200" dirty="0">
                <a:latin typeface="Arial"/>
              </a:rPr>
              <a:t> </a:t>
            </a:r>
            <a:r>
              <a:rPr lang="ru-RU" sz="1200" b="1" dirty="0">
                <a:latin typeface="Arial"/>
              </a:rPr>
              <a:t>млн рублей </a:t>
            </a:r>
            <a:endParaRPr lang="ru-RU" sz="1200" b="1" dirty="0" smtClean="0">
              <a:latin typeface="Arial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/>
              </a:rPr>
              <a:t>мультимедийное оборудование </a:t>
            </a:r>
            <a:r>
              <a:rPr lang="ru-RU" sz="1200" dirty="0">
                <a:latin typeface="Arial"/>
              </a:rPr>
              <a:t>и </a:t>
            </a:r>
            <a:r>
              <a:rPr lang="ru-RU" sz="1200" dirty="0" smtClean="0">
                <a:latin typeface="Arial"/>
              </a:rPr>
              <a:t>компьютерная техника для </a:t>
            </a:r>
            <a:r>
              <a:rPr lang="ru-RU" sz="1200" b="1" dirty="0">
                <a:latin typeface="Arial"/>
              </a:rPr>
              <a:t>89</a:t>
            </a:r>
            <a:r>
              <a:rPr lang="ru-RU" sz="1200" dirty="0">
                <a:latin typeface="Arial"/>
              </a:rPr>
              <a:t> учебных </a:t>
            </a:r>
            <a:r>
              <a:rPr lang="ru-RU" sz="1200" dirty="0" smtClean="0">
                <a:latin typeface="Arial"/>
              </a:rPr>
              <a:t>аудиторий</a:t>
            </a:r>
          </a:p>
          <a:p>
            <a:endParaRPr lang="ru-RU" sz="1200" dirty="0">
              <a:latin typeface="Arial"/>
            </a:endParaRPr>
          </a:p>
          <a:p>
            <a:r>
              <a:rPr lang="ru-RU" sz="1400" dirty="0" smtClean="0">
                <a:latin typeface="Arial"/>
              </a:rPr>
              <a:t>Закуплено </a:t>
            </a:r>
            <a:r>
              <a:rPr lang="ru-RU" sz="1400" dirty="0">
                <a:latin typeface="Arial"/>
              </a:rPr>
              <a:t>специализированное лицензионное </a:t>
            </a:r>
            <a:r>
              <a:rPr lang="ru-RU" sz="1400" dirty="0" smtClean="0">
                <a:latin typeface="Arial"/>
              </a:rPr>
              <a:t>программное обеспечение </a:t>
            </a:r>
            <a:r>
              <a:rPr lang="ru-RU" sz="1400" dirty="0">
                <a:latin typeface="Arial"/>
              </a:rPr>
              <a:t>(</a:t>
            </a:r>
            <a:r>
              <a:rPr lang="ru-RU" sz="1400" b="1" dirty="0" err="1">
                <a:latin typeface="Arial"/>
              </a:rPr>
              <a:t>Maple</a:t>
            </a:r>
            <a:r>
              <a:rPr lang="ru-RU" sz="1400" b="1" dirty="0">
                <a:latin typeface="Arial"/>
              </a:rPr>
              <a:t>, </a:t>
            </a:r>
            <a:r>
              <a:rPr lang="ru-RU" sz="1400" b="1" dirty="0" err="1">
                <a:latin typeface="Arial"/>
              </a:rPr>
              <a:t>Surfer</a:t>
            </a:r>
            <a:r>
              <a:rPr lang="ru-RU" sz="1400" b="1" dirty="0">
                <a:latin typeface="Arial"/>
              </a:rPr>
              <a:t>, STATISTICA, ChemCad, Grapher, </a:t>
            </a:r>
            <a:r>
              <a:rPr lang="ru-RU" sz="1400" b="1" dirty="0" err="1">
                <a:latin typeface="Arial"/>
              </a:rPr>
              <a:t>Wolfram</a:t>
            </a:r>
            <a:r>
              <a:rPr lang="ru-RU" sz="1400" b="1" dirty="0">
                <a:latin typeface="Arial"/>
              </a:rPr>
              <a:t> </a:t>
            </a:r>
            <a:r>
              <a:rPr lang="ru-RU" sz="1400" b="1" dirty="0" err="1" smtClean="0">
                <a:latin typeface="Arial"/>
              </a:rPr>
              <a:t>Mathematica</a:t>
            </a:r>
            <a:r>
              <a:rPr lang="ru-RU" sz="1400" b="1" dirty="0" smtClean="0">
                <a:latin typeface="Arial"/>
              </a:rPr>
              <a:t> </a:t>
            </a:r>
            <a:r>
              <a:rPr lang="ru-RU" sz="1400" dirty="0" smtClean="0">
                <a:latin typeface="Arial"/>
              </a:rPr>
              <a:t>и др.)</a:t>
            </a:r>
            <a:endParaRPr lang="ru-RU" sz="1400" dirty="0">
              <a:latin typeface="Arial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539812" y="555526"/>
            <a:ext cx="828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Совершенствование учебно-лабораторной базы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8688" y="87476"/>
            <a:ext cx="8311524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1" descr="Безымянны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03798"/>
            <a:ext cx="2251239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03798"/>
            <a:ext cx="1938520" cy="113907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03798"/>
            <a:ext cx="1707842" cy="111712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1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43558"/>
            <a:ext cx="8064896" cy="122413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повышения конкурентоспособности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Национального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Томского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политехнического университета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среди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ведущих мировых научно-образовательных центров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499742"/>
            <a:ext cx="75608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Стратегическая цель вуза</a:t>
            </a:r>
            <a:endParaRPr lang="en-US" sz="2400" b="1" dirty="0" smtClean="0">
              <a:solidFill>
                <a:srgbClr val="87CB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Становление и развитие ТПУ как исследовательского университета – одного из мировых лидеров в области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ресурсоэффективных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технологий, решающих глобальные проблемы человечества на пути к устойчивому развитию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7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75" y="381"/>
            <a:ext cx="9139937" cy="51427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1187623" y="1396738"/>
            <a:ext cx="3034945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РОССИЙСКИМ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Информационно-поисковая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Кодекс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ЭБС «Лань»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Znanium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КонсультантПлюс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и др.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539811" y="483518"/>
            <a:ext cx="8173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Совершенствование учебно-лабораторной базы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843558"/>
            <a:ext cx="7200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/>
              </a:rPr>
              <a:t>Для </a:t>
            </a:r>
            <a:r>
              <a:rPr lang="ru-RU" sz="1400" dirty="0">
                <a:latin typeface="Arial"/>
              </a:rPr>
              <a:t>студентов и сотрудников ТПУ организован доступ к</a:t>
            </a:r>
            <a:r>
              <a:rPr lang="ru-RU" sz="1400" b="1" dirty="0">
                <a:latin typeface="Arial"/>
              </a:rPr>
              <a:t> 53 </a:t>
            </a:r>
            <a:r>
              <a:rPr lang="ru-RU" sz="1400" dirty="0">
                <a:latin typeface="Arial"/>
              </a:rPr>
              <a:t>лицензионным информационным ресурсам</a:t>
            </a:r>
            <a:r>
              <a:rPr lang="ru-RU" sz="1400" dirty="0" smtClean="0">
                <a:latin typeface="Arial"/>
              </a:rPr>
              <a:t>:</a:t>
            </a:r>
            <a:endParaRPr lang="ru-RU" sz="1400" dirty="0"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78777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Сотрудники и студенты в рамках образовательной и исследовательской деятельности   скачали из баз данных  более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тысяч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полных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52" y="1396738"/>
            <a:ext cx="37092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ЗАРУБЕЖНЫМ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Elsevier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ScienceDirect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(книги и журналы)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IEEE/IET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Electronic Library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SciVal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Ebrary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e-books Engineering and Technology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8688" y="87475"/>
            <a:ext cx="8204567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91830"/>
            <a:ext cx="3960440" cy="129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8688" y="87476"/>
            <a:ext cx="8239776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\\sinergy.main.tpu.ru\PR\PHOTO\2015-01-22 Подборка фото 2012-2015\Наука\20140606_Сотников Ник 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03" y="1131591"/>
            <a:ext cx="1892933" cy="303175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58915"/>
              </p:ext>
            </p:extLst>
          </p:nvPr>
        </p:nvGraphicFramePr>
        <p:xfrm>
          <a:off x="2483770" y="1153856"/>
          <a:ext cx="6264695" cy="30102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56384"/>
                <a:gridCol w="1084274"/>
                <a:gridCol w="1024037"/>
              </a:tblGrid>
              <a:tr h="39129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954589">
                <a:tc>
                  <a:txBody>
                    <a:bodyPr/>
                    <a:lstStyle/>
                    <a:p>
                      <a:pPr algn="l"/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 ЕГЭ студентов вуза, принятых для обучения по очной форме обучения за счет средств из федерального бюджета по программам бакалавриата и программам подготовки специалистов</a:t>
                      </a: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магистрантов, аспирантов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докторантов в общем числе обучающихся по очной форме обучения,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иностранных студентов (с учетом студентов из стран СНГ), обучающихся по основным образовательным программам вуза,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</a:tr>
              <a:tr h="440209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программ, реализуемых на английском языке,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2483768" y="735546"/>
            <a:ext cx="6264696" cy="39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Целевые показатели и их значения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987574"/>
            <a:ext cx="836815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i="1" dirty="0" smtClean="0"/>
              <a:t>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Дан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Шехтман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лауреат Нобелевской премии по химии 2011 г., профессор Израильского технологического института (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Технион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), профессор Университета штата Айова (США)</a:t>
            </a:r>
          </a:p>
          <a:p>
            <a:pPr>
              <a:buFont typeface="Arial" pitchFamily="34" charset="0"/>
              <a:buChar char="•"/>
            </a:pP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Тило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Баумбах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профессор, доктор, исполнительный директор лаборатории ANKA в Технологическом институте г. Карлсруэ (KIТ), (Германия)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Элазар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Гутманас</a:t>
            </a: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вице-президент Виртуального института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нанопленок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Израильского технологического института  (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Технион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Конрад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Остервальдер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ректор-эмеритус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Высшей технической школы Цюриха (Швейцария),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экс-ректор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Университета ООН, экс-заместитель Генерального секретаря ООН 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Аджай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Кумар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Рэй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профессор Университета Западного Онтарио (Канада)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Эберхард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Умбах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экс-президент Технологического института г. Карлсруэ (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KIT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), экс-президент Немецкого физического общества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Хорст </a:t>
            </a:r>
            <a:r>
              <a:rPr lang="ru-RU" sz="1300" b="1" dirty="0" err="1" smtClean="0">
                <a:latin typeface="Arial" pitchFamily="34" charset="0"/>
                <a:cs typeface="Arial" pitchFamily="34" charset="0"/>
              </a:rPr>
              <a:t>Хипплер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президент Конференции ректоров вузов Германии, экс-ректор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Технологического института г. Карлсруэ (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KIT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экс-глава Консорциума германских технических университетов</a:t>
            </a:r>
          </a:p>
          <a:p>
            <a:pPr>
              <a:buFont typeface="Arial" pitchFamily="34" charset="0"/>
              <a:buChar char="•"/>
            </a:pPr>
            <a:r>
              <a:rPr lang="ru-RU" sz="13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Манфред Хорват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профессор Венского технического университета, экс-директор Департамента Европейских и международных программ Австрийского агентства по продвижению научных исследований</a:t>
            </a:r>
            <a:endParaRPr lang="ru-RU" sz="1400" dirty="0"/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524328" y="555526"/>
            <a:ext cx="8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международного научного совета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208" y="699542"/>
            <a:ext cx="815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технологии» </a:t>
            </a:r>
            <a:endParaRPr lang="ru-RU" sz="14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3" descr="D:\полиграфия\новый фирменный стиль\ресурсоэффективность\схема_яйцо.png"/>
          <p:cNvPicPr>
            <a:picLocks noChangeAspect="1" noChangeArrowheads="1"/>
          </p:cNvPicPr>
          <p:nvPr/>
        </p:nvPicPr>
        <p:blipFill>
          <a:blip r:embed="rId3" cstate="print"/>
          <a:srcRect t="15150"/>
          <a:stretch>
            <a:fillRect/>
          </a:stretch>
        </p:blipFill>
        <p:spPr bwMode="auto">
          <a:xfrm>
            <a:off x="3347864" y="1563638"/>
            <a:ext cx="2304256" cy="2891476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5974213" y="1707656"/>
            <a:ext cx="204731" cy="1080121"/>
          </a:xfrm>
          <a:prstGeom prst="rect">
            <a:avLst/>
          </a:prstGeom>
          <a:solidFill>
            <a:srgbClr val="0A9A34"/>
          </a:solidFill>
          <a:ln>
            <a:solidFill>
              <a:srgbClr val="0A9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0183" y="1707655"/>
            <a:ext cx="208894" cy="1080120"/>
          </a:xfrm>
          <a:prstGeom prst="rect">
            <a:avLst/>
          </a:prstGeom>
          <a:solidFill>
            <a:srgbClr val="E94D1B"/>
          </a:solidFill>
          <a:ln>
            <a:solidFill>
              <a:srgbClr val="E94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8" y="3291832"/>
            <a:ext cx="206873" cy="822329"/>
          </a:xfrm>
          <a:prstGeom prst="rect">
            <a:avLst/>
          </a:prstGeom>
          <a:solidFill>
            <a:srgbClr val="F9B232"/>
          </a:solidFill>
          <a:ln>
            <a:solidFill>
              <a:srgbClr val="F9B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74213" y="3265636"/>
            <a:ext cx="216026" cy="1090274"/>
          </a:xfrm>
          <a:prstGeom prst="rect">
            <a:avLst/>
          </a:prstGeom>
          <a:solidFill>
            <a:srgbClr val="107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9611" y="1707654"/>
            <a:ext cx="2162833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экстремальных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Досмотровые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комплексы и системы дефектоскопии объектов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 сооружений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7624" y="1738139"/>
            <a:ext cx="2186082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Гибридное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энергосистем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Топливо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нового поколения для ядерной и водородной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энергетики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87625" y="3219824"/>
            <a:ext cx="2024742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Радиационные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материалы и технологии для диагностики и терапии социально значимых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заболеваний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69611" y="3219822"/>
            <a:ext cx="246401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Сибирский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арктический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шельф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Трудноизвлекаемые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углеводородов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ресурсов Мирового океана с помощью автономных подводных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934642"/>
            <a:ext cx="8435280" cy="475562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«Материалы для экстремальных условий»</a:t>
            </a:r>
            <a:endParaRPr lang="ru-RU" sz="14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1350745"/>
            <a:ext cx="8712968" cy="3093213"/>
          </a:xfrm>
        </p:spPr>
        <p:txBody>
          <a:bodyPr>
            <a:noAutofit/>
          </a:bodyPr>
          <a:lstStyle/>
          <a:p>
            <a:r>
              <a:rPr lang="ru-RU" sz="1200" b="1" kern="10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200" b="1" kern="1000" dirty="0" smtClean="0">
                <a:solidFill>
                  <a:srgbClr val="006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материалов для эксплуатации в экстремальных условиях космоса, </a:t>
            </a:r>
            <a:r>
              <a:rPr lang="ru-RU" sz="1200" kern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гидрокосмоса</a:t>
            </a:r>
            <a:r>
              <a:rPr lang="ru-RU" sz="12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и Арктики </a:t>
            </a:r>
          </a:p>
          <a:p>
            <a:r>
              <a:rPr lang="ru-RU" sz="1200" b="1" kern="10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 </a:t>
            </a:r>
            <a:r>
              <a:rPr lang="ru-RU" sz="12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101,8 млн рублей, в том числе 55,9 млн рублей – </a:t>
            </a:r>
            <a:r>
              <a:rPr lang="ru-RU" sz="1200" kern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200" kern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kern="10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 </a:t>
            </a:r>
            <a:r>
              <a:rPr lang="ru-RU" sz="1200" kern="1000" dirty="0">
                <a:latin typeface="Arial" panose="020B0604020202020204" pitchFamily="34" charset="0"/>
                <a:cs typeface="Arial" panose="020B0604020202020204" pitchFamily="34" charset="0"/>
              </a:rPr>
              <a:t>103 сотрудника, в том числе 12 зарубежных ученых из ведущих научно-исследовательских центров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результаты и достижения:</a:t>
            </a: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 многокомпонентный композитный двухслойный армированный материал нового поколения </a:t>
            </a: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принципиально новый метод формирования многослойных алмазных пленок, позволяющий наносить сверхтвердые теплоотводящие алмазные слои с низкой шероховатостью независимо от толщины покрытия</a:t>
            </a: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Получены опытные образцы не имеющих аналогов композитных материалов для создания радиационно-защитных корпусов микроэлектронных модулей ракетно-космической техники</a:t>
            </a: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составы наполненных теплопроводящих полимерных материалов на основе полиэтилена с техническими характеристиками, превосходящими зарубежные аналоги</a:t>
            </a: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Разработано защитное многослойное покрытие, обладающее высокими механическими свойствами и радиационной стойкостью</a:t>
            </a:r>
            <a:endParaRPr lang="en-US" sz="1050" kern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110 статей в журналах, индексируемых в базах данных </a:t>
            </a:r>
            <a:r>
              <a:rPr lang="ru-RU" sz="1050" kern="1000" dirty="0" err="1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kern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kern="10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kern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том числе 18 </a:t>
            </a:r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- в 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журналах с </a:t>
            </a:r>
            <a:r>
              <a:rPr lang="ru-RU" sz="1050" kern="1000" dirty="0" err="1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050" kern="1000" dirty="0">
                <a:latin typeface="Arial" panose="020B0604020202020204" pitchFamily="34" charset="0"/>
                <a:cs typeface="Arial" panose="020B0604020202020204" pitchFamily="34" charset="0"/>
              </a:rPr>
              <a:t>-фактором &gt; </a:t>
            </a:r>
            <a:r>
              <a:rPr lang="ru-RU" sz="105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05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1208" y="87475"/>
            <a:ext cx="822725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8887" y="50903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</a:t>
            </a:r>
            <a:r>
              <a:rPr lang="ru-RU" sz="1400" b="1" dirty="0" smtClean="0">
                <a:solidFill>
                  <a:srgbClr val="006325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rgbClr val="006325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91631"/>
            <a:ext cx="8568952" cy="3456384"/>
          </a:xfrm>
        </p:spPr>
        <p:txBody>
          <a:bodyPr>
            <a:noAutofit/>
          </a:bodyPr>
          <a:lstStyle/>
          <a:p>
            <a:pPr algn="just"/>
            <a:r>
              <a:rPr lang="ru-RU" sz="1200" b="1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1200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моделей, макетов, узлов и агрегатов, перспективных для использования в целях телекоммуникации, мониторинга и управления подводными роботами. </a:t>
            </a:r>
          </a:p>
          <a:p>
            <a:pPr algn="just"/>
            <a:r>
              <a:rPr lang="ru-RU" sz="1200" b="1" kern="80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</a:t>
            </a:r>
            <a:r>
              <a:rPr lang="ru-RU" sz="1200" kern="80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94,14 млн рублей, в том числе 74,135 млн рублей </a:t>
            </a:r>
            <a:r>
              <a:rPr lang="ru-RU" sz="1200" kern="800" dirty="0" smtClean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20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kern="80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70 сотрудников,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1 зарубежный ученый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ведущего научно-исследовательского центра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</a:t>
            </a:r>
            <a:r>
              <a:rPr lang="ru-RU" sz="1200" b="1" kern="8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 достижения </a:t>
            </a:r>
            <a:r>
              <a:rPr lang="ru-RU" sz="1200" b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b="1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новые сенсоры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датчики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для автономного необитаемого подводного аппарата (АНПА) на основе современных композитных, полимерных и керамических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Создана модель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группового управления, которая учитывает как периоды автономного плавания АНПА, так и выходы на сеансы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связи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макет аппаратно-программного комплекса для передачи данных по гетерогенным каналам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связи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Проведены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испытания гидроакустического модема, обеспечивающего скорость передачи данных 1,2 кб/с при полосе частот 2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кГц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30 статей в журналах, индексируемых в базах данных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kern="800" dirty="0" err="1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 3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-   в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журналах с </a:t>
            </a:r>
            <a:r>
              <a:rPr lang="ru-RU" sz="1200" kern="800" dirty="0" err="1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-фактором &gt;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ru-RU" sz="1400" kern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078117"/>
            <a:ext cx="8352928" cy="462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«Телекоммуникационные системы мониторинга </a:t>
            </a:r>
            <a:r>
              <a:rPr lang="ru-RU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управления для автономных подводных роботов»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3" y="509033"/>
            <a:ext cx="813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</a:t>
            </a:r>
            <a:r>
              <a:rPr lang="ru-RU" sz="14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7654"/>
            <a:ext cx="8363272" cy="2664296"/>
          </a:xfrm>
        </p:spPr>
        <p:txBody>
          <a:bodyPr>
            <a:normAutofit/>
          </a:bodyPr>
          <a:lstStyle/>
          <a:p>
            <a:pPr algn="just"/>
            <a:r>
              <a:rPr lang="ru-RU" sz="120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sz="12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и апробация новых методик исследования нетрадиционных коллекторов нефти и газа</a:t>
            </a:r>
          </a:p>
          <a:p>
            <a:pPr algn="just"/>
            <a:r>
              <a:rPr lang="ru-RU" sz="120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17,6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млн рублей, в том числе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2,8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млн рублей </a:t>
            </a:r>
            <a:r>
              <a:rPr lang="ru-RU" sz="1200" dirty="0" smtClean="0">
                <a:latin typeface="Arial" panose="020B0604020202020204" pitchFamily="34" charset="0"/>
                <a:cs typeface="Simplified Arabic Fixed"/>
              </a:rPr>
              <a:t>-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</a:t>
            </a:r>
            <a:r>
              <a:rPr lang="ru-RU" sz="1200" b="1" dirty="0">
                <a:solidFill>
                  <a:srgbClr val="006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6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37 сотрудников,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4 зарубежных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ученых из ведущих научно-исследовательских центров</a:t>
            </a: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результаты и достижения: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Сделан прогноз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нефтеперспективных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участков отложений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баженовской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свиты (Томская область)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установка и методики определения пористости и насыщенности порового пространства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ультранизкопроницаемых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пород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22 статьи в журналах, индексируемых в базах данных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 6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журналах 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-фактором &gt;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208" y="123479"/>
            <a:ext cx="8165592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57199" y="1245387"/>
            <a:ext cx="8496663" cy="390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«Комплексное исследование нетрадиционных коллекторов нефти и газа»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87" y="55552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</a:t>
            </a:r>
            <a:r>
              <a:rPr lang="ru-RU" sz="14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7654"/>
            <a:ext cx="8496663" cy="2520280"/>
          </a:xfrm>
        </p:spPr>
        <p:txBody>
          <a:bodyPr>
            <a:normAutofit/>
          </a:bodyPr>
          <a:lstStyle/>
          <a:p>
            <a:pPr algn="just"/>
            <a:r>
              <a:rPr lang="ru-RU" sz="1200" b="1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200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моделей и средств автоматизации безаварийной работы интеллектуальных энергосистем</a:t>
            </a:r>
          </a:p>
          <a:p>
            <a:pPr algn="just"/>
            <a:r>
              <a:rPr lang="ru-RU" sz="1200" b="1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</a:t>
            </a:r>
            <a:r>
              <a:rPr lang="ru-RU" sz="1200" kern="8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12,4 млн рублей, в том числе 4,1 млн рублей </a:t>
            </a:r>
            <a:r>
              <a:rPr lang="ru-RU" sz="1200" kern="800" dirty="0" smtClean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20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kern="80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30 сотрудников,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kern="800" dirty="0">
                <a:latin typeface="Arial" panose="020B0604020202020204" pitchFamily="34" charset="0"/>
                <a:cs typeface="Arial" panose="020B0604020202020204" pitchFamily="34" charset="0"/>
              </a:rPr>
              <a:t>зарубежных ученых из ведущих научно-исследовательских центров</a:t>
            </a:r>
          </a:p>
          <a:p>
            <a:pPr marL="0" indent="0" algn="just">
              <a:buNone/>
            </a:pPr>
            <a:endParaRPr lang="ru-RU" sz="1200" kern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результаты и достижения:</a:t>
            </a: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математические модели и средства моделирования дифференциальных защит и дифференциально-фазных защит для всережимного моделирования работы интеллектуальных энергосистем</a:t>
            </a:r>
          </a:p>
          <a:p>
            <a:pPr algn="just">
              <a:spcBef>
                <a:spcPts val="0"/>
              </a:spcBef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и изготовлен гибридный процессор, моделирующий устройство статического синхронного компенсатора для всережимного моделирующего комплекса реального времени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Опубликована 51 статья в журналах, индексируемых в базах данных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, в том числе 4 - в журналах с </a:t>
            </a:r>
            <a:r>
              <a:rPr lang="ru-RU" sz="1200" kern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200" kern="800" dirty="0" smtClean="0">
                <a:latin typeface="Arial" panose="020B0604020202020204" pitchFamily="34" charset="0"/>
                <a:cs typeface="Arial" panose="020B0604020202020204" pitchFamily="34" charset="0"/>
              </a:rPr>
              <a:t>-фактором &gt; 1</a:t>
            </a:r>
            <a:endParaRPr lang="ru-RU" sz="1200" kern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95536" y="1232092"/>
            <a:ext cx="8496944" cy="47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«Гибридное моделирование и </a:t>
            </a:r>
            <a:r>
              <a:rPr lang="ru-RU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в 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интеллектуальных </a:t>
            </a:r>
            <a:r>
              <a:rPr lang="ru-RU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энергосистемах»</a:t>
            </a:r>
            <a:endParaRPr lang="ru-RU" sz="20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887" y="50903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 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895" y="1635647"/>
            <a:ext cx="8723593" cy="2736303"/>
          </a:xfrm>
        </p:spPr>
        <p:txBody>
          <a:bodyPr>
            <a:normAutofit/>
          </a:bodyPr>
          <a:lstStyle/>
          <a:p>
            <a:pPr algn="just"/>
            <a:r>
              <a:rPr lang="ru-RU" sz="120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200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нового универсального многопрофильного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томографического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комплекса, с использованием радиационного, ультразвукового, электромагнитного и теплового методов для поиска брака в изделиях авиационной, автомобильной, космической и других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отраслей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промышленности </a:t>
            </a:r>
          </a:p>
          <a:p>
            <a:pPr algn="just"/>
            <a:r>
              <a:rPr lang="ru-RU" sz="120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193,99 млн рублей, в том числе 110,49 млн рублей </a:t>
            </a:r>
            <a:r>
              <a:rPr lang="ru-RU" sz="1200" dirty="0" smtClean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</a:t>
            </a:r>
            <a:r>
              <a:rPr lang="ru-RU" sz="120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102 сотрудника, в том числе 7 зарубежных ученых из ведущих научно-исследовательских центров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результаты и достижения:</a:t>
            </a:r>
          </a:p>
          <a:p>
            <a:pPr algn="just">
              <a:spcBef>
                <a:spcPts val="0"/>
              </a:spcBef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макет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томографического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комплекса, произведены  сборка, монтаж, настройка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его основных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компонентов </a:t>
            </a:r>
          </a:p>
          <a:p>
            <a:pPr algn="just">
              <a:spcBef>
                <a:spcPts val="0"/>
              </a:spcBef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Созданы макеты всех составных частей комплексного томографа</a:t>
            </a:r>
          </a:p>
          <a:p>
            <a:pPr algn="just">
              <a:spcBef>
                <a:spcPts val="0"/>
              </a:spcBef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Проведены тестовые исследования по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томографическому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контролю эталонных образцов и изделий промышленного назначения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62 статьи в журналах, индексируемых в базах данных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 22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журналах 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-фактором &gt;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208" y="87475"/>
            <a:ext cx="822725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251520" y="1160084"/>
            <a:ext cx="8568952" cy="47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«Технологии и комплексы </a:t>
            </a:r>
            <a:r>
              <a:rPr lang="ru-RU" sz="2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томографического</a:t>
            </a:r>
            <a:r>
              <a:rPr lang="ru-RU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неразрушающего </a:t>
            </a:r>
            <a:r>
              <a:rPr lang="ru-RU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контроля нового поколения»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87" y="50903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</a:t>
            </a:r>
            <a:r>
              <a:rPr lang="ru-RU" sz="1400" b="1" dirty="0" smtClean="0">
                <a:solidFill>
                  <a:srgbClr val="006325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rgbClr val="006325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9" y="1491632"/>
            <a:ext cx="8640963" cy="3096342"/>
          </a:xfrm>
        </p:spPr>
        <p:txBody>
          <a:bodyPr>
            <a:noAutofit/>
          </a:bodyPr>
          <a:lstStyle/>
          <a:p>
            <a:pPr algn="just"/>
            <a:r>
              <a:rPr lang="ru-RU" sz="105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фармакологических и радиационных наукоемких технологий для диагностики и терапии социально значимых заболеваний </a:t>
            </a:r>
          </a:p>
          <a:p>
            <a:pPr algn="just"/>
            <a:r>
              <a:rPr lang="ru-RU" sz="1050" b="1" dirty="0" smtClean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проекта: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57,5 млн рублей, в том числе 32 млн рублей </a:t>
            </a:r>
            <a:r>
              <a:rPr lang="ru-RU" sz="1050" dirty="0" smtClean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Коллектив:</a:t>
            </a:r>
            <a:r>
              <a:rPr lang="ru-RU" sz="1050" dirty="0">
                <a:solidFill>
                  <a:srgbClr val="0000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128 сотрудников,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7 зарубежных ученых из ведущих научно-исследовательских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Главные результаты и достижения:</a:t>
            </a:r>
          </a:p>
          <a:p>
            <a:pPr algn="just">
              <a:spcBef>
                <a:spcPts val="0"/>
              </a:spcBef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методика химической модификации производных глюкозы для создания диагностических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онкотропных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радиофармпрепаратов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с целью молекулярной визуализации злокачественных новообразований</a:t>
            </a:r>
          </a:p>
          <a:p>
            <a:pPr algn="just">
              <a:spcBef>
                <a:spcPts val="0"/>
              </a:spcBef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На базе циклотрона ТПУ, совместно с ЗАО «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Фармсинтез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 (Москва), разработан лабораторный технологический регламент производства и выпущена опытная партия радиофармацевтического препарата индия [</a:t>
            </a:r>
            <a:r>
              <a:rPr lang="ru-RU" sz="10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In] хлорид</a:t>
            </a:r>
          </a:p>
          <a:p>
            <a:pPr algn="just">
              <a:spcBef>
                <a:spcPts val="0"/>
              </a:spcBef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принципиальная схема и конструкция автоматизированного экстракционно-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хроматографического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модуля для получения радиофармацевтического препарата «Натрия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пертехнетат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99m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Тс»</a:t>
            </a:r>
          </a:p>
          <a:p>
            <a:pPr algn="just">
              <a:spcBef>
                <a:spcPts val="0"/>
              </a:spcBef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Получены результаты доклинических исследований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радиофармпрепарата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диагностики септических воспалений и на основе меченных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наноколлоидов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выявления сторожевых лимфатических узлов</a:t>
            </a: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83 статьи в журналах, индексируемых в базах данных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Wеb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 32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- в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журналах с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импакт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-фактором &gt;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just">
              <a:buNone/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Финансирование проекта приостановлено по решению Международного научного совета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208" y="87475"/>
            <a:ext cx="8165592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23528" y="987576"/>
            <a:ext cx="8229600" cy="446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Мегапроект</a:t>
            </a:r>
            <a:r>
              <a:rPr lang="ru-RU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«Инновационные методы </a:t>
            </a:r>
            <a:r>
              <a:rPr lang="ru-RU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диагностики и </a:t>
            </a:r>
            <a:r>
              <a:rPr lang="ru-RU" sz="14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терапии социально значимых заболеваний»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87" y="41151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сетевого междисциплинарного Центра превосходства «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Ресурсоэффективные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технологии»</a:t>
            </a:r>
            <a:r>
              <a:rPr lang="ru-RU" sz="14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75606"/>
            <a:ext cx="8136904" cy="22682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задачи</a:t>
            </a:r>
            <a:r>
              <a:rPr lang="en-US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для достижения стратегической цели ТПУ</a:t>
            </a:r>
            <a:r>
              <a:rPr lang="en-US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пути их решения</a:t>
            </a:r>
            <a:endParaRPr lang="ru-RU" sz="2400" b="1" dirty="0">
              <a:solidFill>
                <a:srgbClr val="87CB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449876" y="2338664"/>
            <a:ext cx="4166400" cy="439764"/>
          </a:xfrm>
          <a:prstGeom prst="roundRect">
            <a:avLst/>
          </a:prstGeom>
          <a:solidFill>
            <a:srgbClr val="80C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35645"/>
            <a:ext cx="8345216" cy="6480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2014 году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стажировку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прошли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537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НПР, в том числе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305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Simplified Arabic Fixed"/>
              </a:rPr>
              <a:t>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зарубежных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организациях: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95536" y="627536"/>
            <a:ext cx="83524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Организация регулярных стажировок и повышения квалификации НПР в ведущих зарубежных университетах, научных организациях, на высокотехнологичных предприятиях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61722" y="2290954"/>
            <a:ext cx="8502766" cy="2080996"/>
            <a:chOff x="446772" y="2695730"/>
            <a:chExt cx="8682278" cy="277466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723954" y="3377512"/>
              <a:ext cx="4405096" cy="20928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Siemens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AG</a:t>
              </a: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TSI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Instruments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Ltd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ОАО «Газпром»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Госкорпорация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Росатом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Госкорпорация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Роснано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ОАО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«Информационные спутниковые 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системы»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имени академика 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М.Ф. </a:t>
              </a: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Решетнёва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др.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46772" y="2695730"/>
              <a:ext cx="4165716" cy="6565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УНИВЕРСИТЕТЫ И НАУЧНЫЕ ОРГАНИЗАЦИИ </a:t>
              </a:r>
              <a:r>
                <a:rPr lang="ru-RU" sz="13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426</a:t>
              </a:r>
              <a:r>
                <a:rPr lang="ru-RU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НПР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98956" y="3397533"/>
              <a:ext cx="4107024" cy="160043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Венский технический университет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Университет Саутгемптона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Мюнхенский технический университет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Чешский технический университет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Цзилинский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университет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Московский государственный университет и др.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 bwMode="auto">
            <a:xfrm>
              <a:off x="4701066" y="2771805"/>
              <a:ext cx="4166400" cy="586352"/>
            </a:xfrm>
            <a:prstGeom prst="roundRect">
              <a:avLst/>
            </a:prstGeom>
            <a:solidFill>
              <a:srgbClr val="80C5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00" dirty="0" smtClean="0">
                  <a:solidFill>
                    <a:schemeClr val="bg1"/>
                  </a:solidFill>
                  <a:latin typeface="Arial" charset="0"/>
                </a:rPr>
                <a:t>ПРОМЫШЛЕННЫЕ ПРЕДПРИЯТИЯ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00" b="1" dirty="0" smtClean="0">
                  <a:solidFill>
                    <a:schemeClr val="bg1"/>
                  </a:solidFill>
                  <a:latin typeface="Arial" charset="0"/>
                </a:rPr>
                <a:t>111</a:t>
              </a:r>
              <a:r>
                <a:rPr lang="ru-RU" sz="1300" dirty="0" smtClean="0">
                  <a:solidFill>
                    <a:schemeClr val="bg1"/>
                  </a:solidFill>
                  <a:latin typeface="Arial" charset="0"/>
                </a:rPr>
                <a:t> НПР</a:t>
              </a:r>
              <a:endParaRPr lang="ru-RU" sz="13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21208" y="87475"/>
            <a:ext cx="822673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9220" name="TextBox 10"/>
          <p:cNvSpPr txBox="1">
            <a:spLocks noChangeArrowheads="1"/>
          </p:cNvSpPr>
          <p:nvPr/>
        </p:nvSpPr>
        <p:spPr bwMode="auto">
          <a:xfrm>
            <a:off x="1835156" y="323135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67296" y="509030"/>
            <a:ext cx="8503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Развитие практики подготовки и защиты 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PhD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-диссертаций сотрудниками ТПУ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367296" y="915567"/>
            <a:ext cx="8237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аспирантов и сотрудников ТПУ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работают над подготовкой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-диссертаций в ведущих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университетах мира: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1208" y="87475"/>
            <a:ext cx="844328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23528" y="3579862"/>
            <a:ext cx="8604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состоялись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защиты </a:t>
            </a:r>
            <a:r>
              <a:rPr lang="ru-RU" alt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-диссертаций: в Мюнхенском университете Людвига-Максимилиана (Германия) и Международной магистерской школе Жозефа Стефана (Словения). 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406368"/>
            <a:ext cx="67897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Мюнхенский университет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Людвига-Максимилиана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Германия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институт Карлсруэ,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Берлинский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технический университет,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Технический университет Дармштадта, Германия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Гентский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университет, Бельгия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Антверпена,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Париж-Юг 11,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Франция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Жозефа Фурье,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Гренобль, Франция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Королевский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колледж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Холлоуэй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Лондон,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Великобритания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Чешский технический университет в Праге,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Чехия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Тренто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Италия и др.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3559"/>
            <a:ext cx="8712968" cy="3672407"/>
          </a:xfrm>
        </p:spPr>
        <p:txBody>
          <a:bodyPr numCol="2">
            <a:noAutofit/>
          </a:bodyPr>
          <a:lstStyle/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9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Шехтман</a:t>
            </a:r>
            <a:r>
              <a:rPr lang="ru-RU" sz="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Лауреат Нобелевской премии по химии за 2011, </a:t>
            </a:r>
            <a:r>
              <a:rPr lang="ru-RU" sz="95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профессор </a:t>
            </a:r>
            <a:r>
              <a:rPr lang="ru-RU" sz="95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Технологического института Израиля, </a:t>
            </a:r>
            <a:r>
              <a:rPr lang="ru-RU" sz="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</a:t>
            </a:r>
            <a:r>
              <a:rPr lang="ru-RU" sz="9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Университет штата Айова, </a:t>
            </a:r>
            <a:r>
              <a:rPr lang="ru-RU" sz="95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США, </a:t>
            </a:r>
            <a:r>
              <a:rPr lang="ru-RU" sz="95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председатель   </a:t>
            </a:r>
            <a:r>
              <a:rPr lang="ru-RU" sz="95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Международного научного совета </a:t>
            </a:r>
            <a:r>
              <a:rPr lang="ru-RU" sz="95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ТПУ</a:t>
            </a:r>
            <a:endParaRPr lang="ru-RU" sz="9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9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Турк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гражданин Словении, специалист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цитологии, биомедицины (разработка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противоопухолевых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препаратов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), Институт Йозефа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Стефана,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М. </a:t>
            </a: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Титов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специалист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физики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высоких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энергий,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ЦЕРН — Европейский центр ядерных исследований,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Швейцария,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Б. </a:t>
            </a:r>
            <a:r>
              <a:rPr lang="ru-RU" sz="9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Турк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гражданин Словении,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в области цитологии, биомедицины (разработка противоопухолевых препаратов), Институт Йозефа Стефана, h-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Бернт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гражданин Швеции,  специалист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в области исследований транспорта и трансформации углерода в гидравлической системе суша-шельф в Арктике, Институт Альфреда 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Вегенера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Центр  полярных и морских  исследований  имени Гельмгольца, h-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Ф.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Верпоорт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гражданин Бельгии, специалист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в области композиционных материалов, Институт материалов г.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Манчестер, Великобритания,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8097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Й.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Мусил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Чехии, специалист в области материаловедения, Университет Западной Богемии, h-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95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  <a:buNone/>
            </a:pPr>
            <a:endParaRPr lang="en-US" sz="9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  <a:buNone/>
            </a:pPr>
            <a:endParaRPr lang="en-US" sz="9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lvl="0" indent="-171450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9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Любовицкий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гражданин Германии, специалист в области физики высоких энергий, Институт теоретической физики, Университет                   г. Тюбинген, Германия,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  <a:endParaRPr lang="ru-RU" sz="95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В.К. Арнольд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гражданин Германии, специалист в области ультразвуковой инфракрасной 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термографии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композитов, 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Гёттингенский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университет имени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Георга-Августа,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И.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Готман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гражданка Израиля, специалист в области 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нанотехнологий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Израильский технологический институт,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Ж.К.Ч.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Легро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Бельгии, специалист в области автоматизации теплоэнергетических процессов, Свободный университет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Брюсселя,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sz="9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sz="95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Ю.Э.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Олевски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США, специалист в области материаловедения, Государственный университет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Сан-Диего,           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И. Семилетов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РФ,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в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 арктического шельфа, Университет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Аляска 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Фэрбанкс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23</a:t>
            </a:r>
            <a:endParaRPr lang="ru-RU" sz="95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950" b="1" dirty="0" err="1">
                <a:latin typeface="Arial" panose="020B0604020202020204" pitchFamily="34" charset="0"/>
                <a:cs typeface="Arial" panose="020B0604020202020204" pitchFamily="34" charset="0"/>
              </a:rPr>
              <a:t>Кетов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Японии, специалист в области физики высоких энергий,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Токийский университет, 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1925">
              <a:spcBef>
                <a:spcPts val="0"/>
              </a:spcBef>
              <a:spcAft>
                <a:spcPts val="500"/>
              </a:spcAft>
            </a:pPr>
            <a:r>
              <a:rPr lang="ru-RU" sz="9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950" b="1" dirty="0">
                <a:latin typeface="Arial" panose="020B0604020202020204" pitchFamily="34" charset="0"/>
                <a:cs typeface="Arial" panose="020B0604020202020204" pitchFamily="34" charset="0"/>
              </a:rPr>
              <a:t>. Севостьянов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, гражданин США, специалист в области «зеленой химии», Государственный университет Нью 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Мексико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sz="9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21</a:t>
            </a:r>
            <a:endParaRPr lang="ru-RU" sz="95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ru-RU" sz="95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208" y="31886"/>
            <a:ext cx="8155248" cy="523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498843" y="463773"/>
            <a:ext cx="828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Рекрутинг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ведущих зарубежных ученых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93308"/>
            <a:ext cx="9139937" cy="5142738"/>
          </a:xfrm>
          <a:prstGeom prst="rect">
            <a:avLst/>
          </a:prstGeom>
        </p:spPr>
      </p:pic>
      <p:sp>
        <p:nvSpPr>
          <p:cNvPr id="11268" name="TextBox 10"/>
          <p:cNvSpPr txBox="1">
            <a:spLocks noChangeArrowheads="1"/>
          </p:cNvSpPr>
          <p:nvPr/>
        </p:nvSpPr>
        <p:spPr bwMode="auto">
          <a:xfrm>
            <a:off x="1835156" y="3081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077" name="Прямоугольник 1"/>
          <p:cNvSpPr>
            <a:spLocks noChangeArrowheads="1"/>
          </p:cNvSpPr>
          <p:nvPr/>
        </p:nvSpPr>
        <p:spPr bwMode="auto">
          <a:xfrm>
            <a:off x="548917" y="987576"/>
            <a:ext cx="517521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Критерии конкурсного отбора: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 до 35 лет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свободное владение иностранными языками 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публикаций в рейтинговых журналах с </a:t>
            </a:r>
            <a:r>
              <a:rPr lang="en-US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≥1</a:t>
            </a:r>
            <a:endParaRPr lang="en-US" alt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alt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≥ 2 </a:t>
            </a:r>
            <a:endParaRPr lang="en-US" alt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Победители конкурса трудоустраиваются в ТПУ на срок до 2 лет с возможностью продления контракта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544911" y="535781"/>
            <a:ext cx="82035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развитие института 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постдоков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1208" y="87475"/>
            <a:ext cx="822725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548918" y="3147816"/>
            <a:ext cx="8055535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конкурс поступило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заявок, из них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latin typeface="Arial" panose="020B0604020202020204" pitchFamily="34" charset="0"/>
                <a:cs typeface="Simplified Arabic Fixed"/>
              </a:rPr>
              <a:t>-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иностранных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</a:p>
          <a:p>
            <a:pPr marL="285750" indent="-285750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Победителями конкурса стали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молодых ученых,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том числе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Simplified Arabic Fixed"/>
              </a:rPr>
              <a:t>-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зарубежных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вузов и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Китая, Японии, Италии, Португалии,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Таиланда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Индии, США,  Белоруссии и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Украины</a:t>
            </a:r>
            <a:endParaRPr lang="ru-RU" alt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4" name="Picture 6" descr="C:\Elena\2015\IMOYAK\Foto\25_mi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420" y="1059583"/>
            <a:ext cx="2707094" cy="18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4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17412" name="TextBox 10"/>
          <p:cNvSpPr txBox="1">
            <a:spLocks noChangeArrowheads="1"/>
          </p:cNvSpPr>
          <p:nvPr/>
        </p:nvSpPr>
        <p:spPr bwMode="auto">
          <a:xfrm>
            <a:off x="1835156" y="3081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251520" y="1476646"/>
            <a:ext cx="828092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265113" algn="just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Опубликовано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3973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статьи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из них 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1049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журналах, индексируемых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                            211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журналах с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5113" algn="just">
              <a:buFont typeface="Wingdings" pitchFamily="2" charset="2"/>
              <a:buChar char="§"/>
            </a:pP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</a:t>
            </a: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цитируемости в </a:t>
            </a: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Web of Science</a:t>
            </a: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1 НПР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5113" algn="just">
              <a:buFont typeface="Wingdings" pitchFamily="2" charset="2"/>
              <a:buChar char="§"/>
            </a:pP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татей  </a:t>
            </a: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en-US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alt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1 </a:t>
            </a:r>
            <a:r>
              <a:rPr lang="ru-RU" alt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НПР - </a:t>
            </a:r>
            <a:r>
              <a:rPr lang="ru-RU" alt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1,03</a:t>
            </a:r>
            <a:endParaRPr lang="en-US" alt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2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Публикации в </a:t>
            </a:r>
            <a:r>
              <a:rPr lang="ru-RU" sz="1200" dirty="0" err="1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высокоцитируемых</a:t>
            </a:r>
            <a:r>
              <a:rPr lang="ru-RU" sz="12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журналах:</a:t>
            </a:r>
            <a:r>
              <a:rPr lang="en-US" sz="12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Circulation</a:t>
            </a:r>
            <a:r>
              <a:rPr lang="en-US" sz="12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IF 14,948; </a:t>
            </a:r>
            <a:r>
              <a:rPr lang="en-US" sz="1200" i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Physics of Plasma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IF 9,739; </a:t>
            </a:r>
            <a:r>
              <a:rPr lang="en-US" sz="1200" i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Nature Protocols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IF 7,960 </a:t>
            </a:r>
            <a:r>
              <a:rPr lang="ru-RU" sz="12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и др.</a:t>
            </a: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79512" y="536362"/>
            <a:ext cx="86881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Организация поддержки и продвижения публикаций сотрудников ТПУ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 рейтинговые издания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833067"/>
            <a:ext cx="8352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имеющая аналогов в России </a:t>
            </a:r>
            <a:r>
              <a:rPr lang="ru-RU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-система продвижения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студентов, аспирантов, молодых ученых и сотрудников ТПУ в высокорейтинговые журналы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Ракета </a:t>
            </a:r>
            <a:r>
              <a:rPr lang="ru-RU" sz="1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Хирша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Выпускается ежемесячный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дайджест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Цитируемые ученые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публикационной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ученых ТПУ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(более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просмотров каждого выпуска)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ведущих ученых из мировых образовательных и научно-исследовательских центров по написанию и продвижению статей в высокорейтинговые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21208" y="79325"/>
            <a:ext cx="8227256" cy="476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251520" y="1214631"/>
            <a:ext cx="55446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265113" algn="just"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«Отдел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публикационной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активности»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1208" y="87476"/>
            <a:ext cx="8227256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544912" y="627534"/>
            <a:ext cx="80595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лабораторно-исследовательского технопарка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987574"/>
            <a:ext cx="8280920" cy="1800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indent="265113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 2014 году приобретено:</a:t>
            </a: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37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единиц аналитического оборудования на сумму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91,6 млн рублей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14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единиц технологического оборудования – на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50,7 млн рублей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компьютеров, сетевого оборудования, мультимедиа и т. п. – на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62,7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млн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рублей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Произведены ремонт и модернизация оборудования на сумму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16,3 млн рублей.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Всего на закупки научного оборудование направлено более </a:t>
            </a:r>
            <a:r>
              <a:rPr lang="ru-RU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221 млн рублей. 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67544" y="2787774"/>
            <a:ext cx="8280920" cy="13681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Среди закупок 2014 года:</a:t>
            </a:r>
          </a:p>
          <a:p>
            <a:pPr marL="0" indent="180975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Комплекс оборудования для создания томографов нового поколения – </a:t>
            </a:r>
            <a:r>
              <a:rPr lang="ru-RU" sz="12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22,8 млн рублей</a:t>
            </a:r>
          </a:p>
          <a:p>
            <a:pPr marL="0" indent="180975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Хромато-масс-спектрометр</a:t>
            </a: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Agilent 7200 </a:t>
            </a: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для изучения компонентного состава пластовых </a:t>
            </a:r>
            <a:r>
              <a:rPr lang="ru-RU" sz="1200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нефтей</a:t>
            </a: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, конденсатов, </a:t>
            </a:r>
            <a:r>
              <a:rPr lang="ru-RU" sz="1200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керогена</a:t>
            </a: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и экстрактов осадочных пород </a:t>
            </a:r>
            <a:r>
              <a:rPr lang="en-US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– </a:t>
            </a:r>
            <a:r>
              <a:rPr lang="en-US" sz="12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30 </a:t>
            </a:r>
            <a:r>
              <a:rPr lang="ru-RU" sz="12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млн рублей</a:t>
            </a:r>
          </a:p>
          <a:p>
            <a:pPr marL="0" indent="180975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Измерительный комплекс для исследований свойств композиционных материалов</a:t>
            </a:r>
            <a:r>
              <a:rPr lang="en-US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акустическими методами </a:t>
            </a:r>
            <a:r>
              <a:rPr lang="ru-RU" sz="12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9,9 млн рублей</a:t>
            </a:r>
            <a:endParaRPr lang="ru-RU" sz="1200" b="1" dirty="0"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marL="0" indent="180975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0">
              <a:spcBef>
                <a:spcPts val="132"/>
              </a:spcBef>
              <a:buFont typeface="Arial" pitchFamily="34" charset="0"/>
              <a:buNone/>
            </a:pPr>
            <a:endParaRPr lang="en-U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ru-RU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577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7704" y="1491630"/>
            <a:ext cx="6984776" cy="2479699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учебные планы аспирантов набора 2014 года включена дисциплина «Физико-химические методы анализа»</a:t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операторов наиболее востребованного оборудования ТПУ повысили свою квалификацию в области рентгеноструктурного анализа, высокоэффективной жидкостной хроматографии, газовой хроматографии</a:t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операторов электронных микроскопов и более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слушателей подразделений ТПУ прочитан курс лекций и проведены практические занятия на всех микроскопах ТПУ профессором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Техниона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</a:t>
            </a: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Бернером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560" y="87476"/>
            <a:ext cx="8064896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544911" y="535781"/>
            <a:ext cx="828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лабораторно-исследовательского технопарка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4" name="Picture 2" descr="C:\Диск D\Центр\Конференции\Семинар Микроскопия\Ведущий специалист по электронной микроскопии Университета Технион читает лекции политехникам  Служба новостей Томского политехнического универститета_files\IMG_67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90" y="3075806"/>
            <a:ext cx="929550" cy="931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0" descr="SDC1011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546" y="1059582"/>
            <a:ext cx="1136117" cy="85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548630"/>
              </p:ext>
            </p:extLst>
          </p:nvPr>
        </p:nvGraphicFramePr>
        <p:xfrm>
          <a:off x="371100" y="2232718"/>
          <a:ext cx="952810" cy="67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Acrobat Document" r:id="rId7" imgW="10688040" imgH="7556400" progId="AcroExch.Document.11">
                  <p:embed/>
                </p:oleObj>
              </mc:Choice>
              <mc:Fallback>
                <p:oleObj name="Acrobat Document" r:id="rId7" imgW="10688040" imgH="7556400" progId="AcroExch.Document.11">
                  <p:embed/>
                  <p:pic>
                    <p:nvPicPr>
                      <p:cNvPr id="0" name="Picture 12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00" y="2232718"/>
                        <a:ext cx="952810" cy="673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3159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операторов оборудования:</a:t>
            </a:r>
            <a:b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886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63" y="0"/>
            <a:ext cx="9139937" cy="51427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9583"/>
            <a:ext cx="2088243" cy="14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Users\litovchenko\AppData\Local\Microsoft\Windows\Temporary Internet Files\Content.Outlook\CHF482EZ\07_15_Gustafsson_Deploying-multicorer-aft-de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43759"/>
            <a:ext cx="2088242" cy="141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039837"/>
            <a:ext cx="5405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2014 году открыто </a:t>
            </a:r>
            <a:r>
              <a:rPr lang="ru-RU" sz="1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>
                <a:solidFill>
                  <a:srgbClr val="87CB3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новых лабораторий: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21208" y="87475"/>
            <a:ext cx="8155248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544911" y="483518"/>
            <a:ext cx="81315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лабораторно-исследовательского технопарка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911" y="1446912"/>
            <a:ext cx="58992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buFont typeface="Wingdings" pitchFamily="2" charset="2"/>
              <a:buChar char="§"/>
            </a:pPr>
            <a:r>
              <a:rPr lang="ru-RU" sz="1200" kern="10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Лаборатория анализа и мониторинга опасных геологических и гидродинамических процессов на Арктическом шельфе (рук. Семилетов И.П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.)</a:t>
            </a:r>
            <a:endParaRPr lang="ru-RU" sz="1200" kern="10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176213">
              <a:buFont typeface="Wingdings" pitchFamily="2" charset="2"/>
              <a:buChar char="§"/>
            </a:pP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Лаборатория технологий улучшения благополучия пожилых людей                         (рук.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Фабио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Касати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indent="176213">
              <a:buFont typeface="Wingdings" pitchFamily="2" charset="2"/>
              <a:buChar char="§"/>
            </a:pP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Сетевая научно-образовательная лаборатория «Динамическое моделирование и контроль ответственных конструкций» (рук.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Псахье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С.Г.)</a:t>
            </a:r>
          </a:p>
          <a:p>
            <a:pPr indent="176213">
              <a:buFont typeface="Wingdings" pitchFamily="2" charset="2"/>
              <a:buChar char="§"/>
            </a:pP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Сетевая лаборатория «Медицинское материаловедение» (рук. Дан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Шехтман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Псахье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С.Г.)</a:t>
            </a:r>
          </a:p>
          <a:p>
            <a:pPr indent="176213">
              <a:buFont typeface="Wingdings" pitchFamily="2" charset="2"/>
              <a:buChar char="§"/>
            </a:pP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Лаборатория фундаментальных основ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ресурсоэффективных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и безопасных технологий тушения лесных пожаров с применением авиации (рук. Кузнецов Г.В.)</a:t>
            </a:r>
          </a:p>
          <a:p>
            <a:pPr indent="176213">
              <a:buFont typeface="Wingdings" pitchFamily="2" charset="2"/>
              <a:buChar char="§"/>
            </a:pPr>
            <a:r>
              <a:rPr lang="ru-RU" sz="1200" kern="10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Международная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российско-китайская лаборатория радиационного и инспекционного контроля (рук. </a:t>
            </a:r>
            <a:r>
              <a:rPr lang="ru-RU" sz="1200" kern="1000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Чахлов</a:t>
            </a:r>
            <a:r>
              <a:rPr lang="ru-RU" sz="1200" kern="10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С.В.)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1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208" y="87476"/>
            <a:ext cx="8227256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79512" y="843558"/>
            <a:ext cx="87849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эффективной системы трансфера</a:t>
            </a:r>
            <a:r>
              <a:rPr lang="en-US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 капитализации знаний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395536" y="1563638"/>
            <a:ext cx="8352928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НИОКР в 2014 году составил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2,0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на 1 НПР – 1,07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рублей):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по хозяйственным договорам и контрактам –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1,37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в том числе по зарубежным контрактам и грантам –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160,5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млн рублей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по программам и грантам различного уровня (ФЦП, РНФ, ПП-220; гранты РФФИ, РГНФ, Президента РФ; базовая 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проектная части ГЗ «Наука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») –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633 млн рублей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5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доходы малых инновационных предприятий (МИП), созданных с участием ТПУ,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310,2 млн рублей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ru-RU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1208" y="87475"/>
            <a:ext cx="822725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23528" y="627534"/>
            <a:ext cx="8501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0C535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эффективной системы трансфера и капитализации знаний</a:t>
            </a:r>
            <a:endParaRPr lang="ru-RU" sz="1400" b="1" dirty="0">
              <a:solidFill>
                <a:srgbClr val="80C535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059582"/>
            <a:ext cx="8568952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крупные НИОКР:</a:t>
            </a:r>
          </a:p>
          <a:p>
            <a:endParaRPr lang="ru-RU" b="1" dirty="0" smtClean="0"/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«Создание новой технологии получения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вольфрамсодержащей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продукции улучшенного качества»  совместно с ЗАО «Закаменск» (Бурятия) в рамках проекта по Постановлению Правительства Российской Федерации № 218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решений, направленных на повышение надежности работы, существующей и строящейся газотранспортной сети и ее инфраструктуры, в том числе  для проекта «Сила Сибири» (ООО «Газпром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трансгаз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Томск»)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установки моделирования процессов образования дуговых разрядов в бортовой радиоэлектронной аппаратуре в условиях вакуума (ОАО «Информационные спутниковые системы имени академика М.Ф.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Решетнёва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уникального робота-сварщика для производства элементов атомных реакторов (ОАО «НЗХК»)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прикладных научных исследований и  экспериментальных разработок с целью создания установок газификации твердых топлив для энергетики и промышленности (Фонд «Энергия без границ», ЗАО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Компомаш-ТЭК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», ОАО «Всероссийский теплотехнический институт») и др.</a:t>
            </a:r>
            <a:endParaRPr lang="ru-RU" sz="1200" dirty="0" smtClean="0"/>
          </a:p>
          <a:p>
            <a:pPr marL="342900" indent="-342900">
              <a:spcAft>
                <a:spcPts val="300"/>
              </a:spcAft>
              <a:buAutoNum type="arabicPeriod"/>
            </a:pP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94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552" y="53636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и реализация уникальных (не имеющих аналогов на национальном уровне) магистерских программ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87476"/>
            <a:ext cx="8064896" cy="540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59582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созданы 4 уникальные магистерские программы: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19861"/>
              </p:ext>
            </p:extLst>
          </p:nvPr>
        </p:nvGraphicFramePr>
        <p:xfrm>
          <a:off x="683568" y="1419622"/>
          <a:ext cx="8064897" cy="29847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4670"/>
                <a:gridCol w="3813997"/>
                <a:gridCol w="2526230"/>
              </a:tblGrid>
              <a:tr h="33296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ПРОФИЛЬ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УНИВЕРСИТЕТ-ПАРТНЕР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527040"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Материаловедение и технологии материалов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изделий на основе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наноструктурных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материалов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Nanosciences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Nanostructures for Production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 Жозефа Фурье, Гренобль, Франция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7344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Приборостроение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Неразрушающий контроль в производственной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социальной сферах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Non-Destructive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for Industrial and Social Application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Технический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университет Дрездена, </a:t>
                      </a:r>
                    </a:p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Германия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</a:tr>
              <a:tr h="527040"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Нефтегазовое дело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разработкой месторождений нефти и газа на шельфе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Subsea Engineering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Management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 Ньюкасла, Великобритания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1983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Электроэнергетика и электротехника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Проектирование и управление интеллектуальными энергосистемами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Control of Smart Power Systems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Supelec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(Высшая инженерная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школа электрики),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Франция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INPG (Политехнический институт Гренобля), Франция</a:t>
                      </a:r>
                    </a:p>
                  </a:txBody>
                  <a:tcPr anchor="ctr">
                    <a:solidFill>
                      <a:srgbClr val="87CB3D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21208" y="1059583"/>
            <a:ext cx="6643080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221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результат интеллектуальной деятельности. Получены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патентов, в том числе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евразийских,  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свидетельства на полезные модели и о государственной регистрации программ для ЭВМ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бухгалтерский баланс поставлено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объекта интеллектуальной собственности, заключено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лицензионных договоров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Действует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МИП с участием ТПУ, в которых создано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рабочих мест, в том числе в 2014 году 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МИП 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рабочих места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молодых ученых стали в 2014 году победителями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УМНИК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участника выиграли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СТАРТ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создав с участием ТПУ следующие МИП: ООО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Политек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», ООО «Ультразвуковые технологии»,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Бурэффективность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и ООО «Опытно-демонстрационная площадка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Элмус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sz="1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11022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5" y="1203598"/>
            <a:ext cx="880396" cy="106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g2084A0EA2D15413E9AA566DA3456795C-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2661760"/>
            <a:ext cx="866126" cy="113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1208" y="87475"/>
            <a:ext cx="8227256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323528" y="530702"/>
            <a:ext cx="8501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эффективной структуры трансфера и капитализации знаний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7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3"/>
            <a:ext cx="9139937" cy="51427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16216" y="4803998"/>
            <a:ext cx="2160240" cy="216024"/>
          </a:xfrm>
        </p:spPr>
        <p:txBody>
          <a:bodyPr/>
          <a:lstStyle/>
          <a:p>
            <a:fld id="{64A77760-2868-4E5F-89A3-AA702303B1E5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6553200" y="6641458"/>
            <a:ext cx="1897048" cy="8001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77760-2868-4E5F-89A3-AA702303B1E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1208" y="72008"/>
            <a:ext cx="8155248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184" y="915568"/>
            <a:ext cx="7547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2014 году ТПУ принимал участие в 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выставках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из них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международных и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зарубежных (Швейцария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Франция, Индонезия, Вьетнам, Монголия, Казахстан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др.)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Получено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 наград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из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них на международных и зарубежных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выставках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медалей, </a:t>
            </a:r>
            <a:b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золотых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дипломов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51520" y="535781"/>
            <a:ext cx="8568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эффективной системы трансфера и капитализации знаний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1851672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выставке  изобретений  </a:t>
            </a:r>
            <a:r>
              <a:rPr lang="ru-RU" sz="1200" b="1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200" b="1" dirty="0" err="1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Inventons</a:t>
            </a:r>
            <a:r>
              <a:rPr lang="ru-RU" sz="1200" b="1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err="1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Geneva</a:t>
            </a:r>
            <a:r>
              <a:rPr lang="ru-RU" sz="1200" b="1" dirty="0" smtClean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(Женева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Швейцария):</a:t>
            </a:r>
            <a:endParaRPr lang="en-US" sz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ru-RU" sz="1200" b="1" dirty="0" smtClean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Золотой </a:t>
            </a:r>
            <a:r>
              <a:rPr lang="ru-RU" sz="1200" b="1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медалью</a:t>
            </a:r>
            <a:r>
              <a:rPr lang="ru-RU" sz="1200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отмечена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«Способ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синтеза </a:t>
            </a:r>
            <a:r>
              <a:rPr lang="ru-RU" sz="12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наноалмазов</a:t>
            </a:r>
            <a:endParaRPr lang="en-US" sz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наноразмерных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частиц карбида кремния в поверхностном слое кремния» </a:t>
            </a:r>
          </a:p>
          <a:p>
            <a:pPr lvl="0" algn="just"/>
            <a:r>
              <a:rPr lang="ru-RU" sz="1200" b="1" dirty="0" smtClean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Серебряной медалью</a:t>
            </a:r>
            <a:r>
              <a:rPr lang="ru-RU" sz="1200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разработка «Установка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очистки                      и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обеззараживания воды Гейзер ТМ»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075809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Международном Салоне изобретений </a:t>
            </a:r>
            <a:r>
              <a:rPr lang="ru-RU" sz="1200" b="1" dirty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«Конкурс </a:t>
            </a:r>
            <a:r>
              <a:rPr lang="ru-RU" sz="1200" b="1" dirty="0" err="1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Лепин</a:t>
            </a:r>
            <a:r>
              <a:rPr lang="ru-RU" sz="1200" b="1" dirty="0" smtClean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Париж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Франция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sz="1200" b="1" dirty="0" smtClean="0">
                <a:solidFill>
                  <a:srgbClr val="87CB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Бронзовыми медалями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отмечены:</a:t>
            </a:r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«Анализатор 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тиоловых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соединений»</a:t>
            </a:r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«Плазмохимическая технология получения углеродного  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наноматериала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 водорода  из природного газа</a:t>
            </a:r>
            <a:r>
              <a:rPr lang="ru-RU" sz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1672"/>
            <a:ext cx="1268931" cy="111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29714"/>
            <a:ext cx="1268930" cy="102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627535"/>
            <a:ext cx="6408712" cy="432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Целевые показатели и их значения</a:t>
            </a:r>
          </a:p>
          <a:p>
            <a:pPr marL="0" indent="0" algn="ctr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43921"/>
              </p:ext>
            </p:extLst>
          </p:nvPr>
        </p:nvGraphicFramePr>
        <p:xfrm>
          <a:off x="2411760" y="1026677"/>
          <a:ext cx="6408712" cy="33452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51935"/>
                <a:gridCol w="1109200"/>
                <a:gridCol w="1047577"/>
              </a:tblGrid>
              <a:tr h="4096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00B050"/>
                    </a:solidFill>
                  </a:tcPr>
                </a:tc>
              </a:tr>
              <a:tr h="454437"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статей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базах данных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исключением их дублирования на 1 НПР</a:t>
                      </a: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показатель цитируемости на 1 НПР, рассчитываемый по совокупности статей, учтенных в базах данных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 исключением их дублирования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</a:tr>
              <a:tr h="720080"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зарубежных профессоров, преподавателей и исследователей в численности НПР, включая российских граждан – обладателей степени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зарубежных университетов, %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НПР, принявших участие в программах международной и внутрироссийской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академической мобильности за последние два года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32,12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/>
                </a:tc>
              </a:tr>
              <a:tr h="574396"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дохода от международных программ и грантов в общем объеме от приносящей доход деятельности, %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6,41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431" marR="81431" marT="40714" marB="40714" anchor="ctr">
                    <a:solidFill>
                      <a:srgbClr val="87CB3D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87476"/>
            <a:ext cx="7776864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КАЧЕСТВЕННЫЙ РОСТ НАУЧНО-ИССЛЕДОВАТЕЛЬСКОЙ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977" name="Picture 1" descr="\\sinergy.main.tpu.ru\PR\PHOTO\2015-01-22 Подборка фото 2012-2015\Наука\IMG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488" y="1275607"/>
            <a:ext cx="1872209" cy="2808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4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74" y="1203599"/>
            <a:ext cx="8229600" cy="24622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823813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Система управления взаимодействием со стратегическими и сетевыми партнерами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203599"/>
            <a:ext cx="84249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и введен в эксплуатацию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Информационно-программный комплекс «Партнеры ТПУ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котором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заложена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получения информации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направлениях фактического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сотрудничества с каждым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партнером</a:t>
            </a:r>
          </a:p>
          <a:p>
            <a:pPr marL="342900" lvl="0" indent="-342900" algn="just">
              <a:buFont typeface="Wingdings" pitchFamily="2" charset="2"/>
              <a:buChar char="§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оздан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портал «Партнер ТПУ»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обеспечивающий развитие системы информационного обмена и взаимодействия с партнерами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работодателями</a:t>
            </a:r>
          </a:p>
          <a:p>
            <a:pPr marL="342900" lvl="0" indent="-342900" algn="just">
              <a:buFont typeface="Wingdings" pitchFamily="2" charset="2"/>
              <a:buChar char="§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декабре 2014г. проведено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Всероссийское совещание представителей промышленности и вузов «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Инженерные кадры для промышленного развития регионов России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lvl="0" indent="-342900" algn="just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3"/>
            <a:ext cx="9139937" cy="51427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77760-2868-4E5F-89A3-AA702303B1E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323528" y="1251992"/>
            <a:ext cx="8496944" cy="3047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ТПУ стал одним из учредителей Ассоциации образовательных организаций высшего образования «Глобальные университеты», созданной в рамках сетевого взаимодействия вузов-участников проекта    5-100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ТПУ вступил в Энергетический образовательный консорциум, созданный 11 техническими университетами России, ведущими подготовку специалистов для энергетической отрасли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ТПУ присоединился к сетевому договору о сотрудничестве ОАО «Объединенная авиастроительная корпорация»,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Минобрнауки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России, общественной организации «Союз машиностроителей России», МШУ «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Сколково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и 13 ведущих авиационных и технических вузов России с целью содействия развитию авиастроительной отрасли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 Консорциум «Комплексные решения по водоподготовке, водоочистке и использованию водных ресурсов»: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ИФПМ СО РАН, Таврический университет им. В.И. Вернадского (г. Симферополь), Институт водно-экологических проблем СО РАН (ИВЭП СО РАН), ООО «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Сибстройнефтегаз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23813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Система управления взаимодействием со стратегическими и сетевыми партнерами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4" y="383"/>
            <a:ext cx="9139935" cy="51427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23528" y="1111845"/>
            <a:ext cx="77768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 2014 году заключено </a:t>
            </a:r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187</a:t>
            </a:r>
            <a:r>
              <a:rPr lang="ru-RU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договоров о сотрудничестве, в том числе</a:t>
            </a:r>
            <a:r>
              <a:rPr lang="en-US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:</a:t>
            </a:r>
            <a:endParaRPr lang="ru-RU" sz="14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427167"/>
            <a:ext cx="41044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79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договоров с предприятиями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SIEMENS AG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Германия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NISSAN Motor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Япония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ЛУКОЙЛ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Оверсиз Сервис Б.В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., Нидерланды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НПЦЭС ТОО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«Иртыш-Стандарт», Казахстан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ФГУП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«НПО им. С.А. Лавочкина»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ОАО «Новосибирский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завод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химконцентратов»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ФГУП ПО «Маяк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ЗАО НПО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«Уральская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химико-технологическая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компания»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ЗАО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«Русско-китайская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компания по развитию торгово-промышленного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сотрудничества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 Томской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области»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«Томский кабельный завод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и др.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9992" y="1419622"/>
            <a:ext cx="4176464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71 договор с университетами и научными организациями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Университет Саутгемптона, Великобритания</a:t>
            </a:r>
            <a:endParaRPr lang="ru-RU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Миланский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политехнический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институт, Италия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Технический университет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Дрездена,  Германия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Федеральный университет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Флуминенсе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Бразилия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Университет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Sathyabama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Индия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Израильский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технологический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институт (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Технион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Институт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проблем морских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технологий ДВО РАН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ФГБУ «НИИ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Фармакологии имени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Е.Д. Гольдберга»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СО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РАМН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ФГБУ «НИИ онкологии»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СО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РАМН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ГБОУ ВПО «Тюменская государственная медицинская академия Минздрава России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и др.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9738" y="669924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Система управления взаимодействием со стратегическими и сетевыми партнерами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76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4" y="763"/>
            <a:ext cx="9139935" cy="514273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9512" y="607789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Развитие системы взаимодействия с потенциальными академическими экспертами и потенциальными работодателями для выпускников ТПУ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122881" name="Picture 1" descr="\\sinergy.main.tpu.ru\PR\PHOTO\2015-01-22 Подборка фото 2012-2015\Наука\20150120_Реак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643758"/>
            <a:ext cx="2852928" cy="1901952"/>
          </a:xfrm>
          <a:prstGeom prst="rect">
            <a:avLst/>
          </a:prstGeom>
          <a:noFill/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368144" y="1275606"/>
            <a:ext cx="8352928" cy="2952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Сформирована база, включающая 1050 представителей российских и зарубежных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университетов, научных организаций и предприятий, лично знакомых с ТПУ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Осуществляется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персональная рассылка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личных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и профессиональных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поздравлений, а также ежемесячная рассылка:</a:t>
            </a:r>
          </a:p>
          <a:p>
            <a:pPr lvl="1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новостей ТПУ </a:t>
            </a:r>
          </a:p>
          <a:p>
            <a:pPr lvl="1">
              <a:buFont typeface="Arial" pitchFamily="34" charset="0"/>
              <a:buChar char="•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дайджеста новостей по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ресурсоэффективности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на русском и английском языках </a:t>
            </a:r>
          </a:p>
          <a:p>
            <a:pPr marL="0" indent="0" algn="just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студентов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приняли участие в мероприятиях, связанных                                                                                               с трудоустройством: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Дни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карьеры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ТПУ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Дни карьеры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«КАМАЗ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компании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Repsol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и др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200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14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4" y="383"/>
            <a:ext cx="9139935" cy="5142737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771800" y="1491630"/>
            <a:ext cx="5976664" cy="2685297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Ежемесячно выпускается электронный дайджест на русском и английском языках по вопросам 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ресурсоэффективности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 сайт http://res-eff.tpu.ru на русском и английском языках, аккумулирующий новостную информацию по тематике ресурсоэффективности, научные публикации, фильмы и пр.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 к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выпуску совместно с издательством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электронный англоязычный научный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 «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Resource-efficient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редактор – профессор Университета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Аризоны (США)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Анатолий Коркин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(h-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16)</a:t>
            </a:r>
          </a:p>
          <a:p>
            <a:pPr marL="36000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Редакционный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Попечительский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советы - 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ведущие ученые России и мира</a:t>
            </a:r>
          </a:p>
          <a:p>
            <a:pPr marL="36000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номер: май 2015 г.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803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Позиционирование университета как международной площадки формирования                                         и развития идей 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ресурсоэффективности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118785" name="Picture 1" descr="\\sinergy.main.tpu.ru\PR\PHOTO\2015-01-22 Подборка фото 2012-2015\Наука\20150206_Раденков Тимофей Александр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491631"/>
            <a:ext cx="2229735" cy="268529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3"/>
            <a:ext cx="9139937" cy="514273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527634"/>
            <a:ext cx="5976664" cy="2196244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«ТПУ – Сетевой центр превосходства в области ресурсоэффективных технологий»: буклеты, серия публикаций в федеральных и зарубежных СМИ в течение года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«Учись в ТПУ – работай в ведущих международных компаниях! Учись в ТПУ – создавай новое! Учись в ТПУ – дружи со всем миром!» - апрель-август 2014 г.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Постдок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ТПУ»: рекламная кампания на специализированных зарубежных ресурсах и профессиональных социальных сетях - сентябрь-декабрь 2014  г.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99544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 и рекламные кампании ТПУ за рубежом с целью популяризации университета в мире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116738" name="Picture 2" descr="C:\Users\user\Desktop\Катя_образцы\бакалаври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347614"/>
            <a:ext cx="1351339" cy="297286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67544" y="1131590"/>
            <a:ext cx="8280920" cy="288032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Лучшие практики ТПУ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– 2000 экземпляров на русском языке для ведущих российских компаний, университетов и органов власти</a:t>
            </a:r>
          </a:p>
          <a:p>
            <a:pPr algn="just">
              <a:buFont typeface="Wingdings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TPU Best Practices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1500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экземпляров на английском языке для зарубежных партнеров ТПУ, посольств и СМИ</a:t>
            </a:r>
          </a:p>
          <a:p>
            <a:pPr algn="just">
              <a:buFont typeface="Wingdings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Лучшие практики Ассоциации технических университетов</a:t>
            </a:r>
          </a:p>
          <a:p>
            <a:pPr algn="just">
              <a:buFont typeface="Wingdings" pitchFamily="2" charset="2"/>
              <a:buChar char="§"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– оператор федеральной программы «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Кадры для регионов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по поддержке вузов, готовящих кадры для приоритетных секторов региональной экономики и регионального рынка труда</a:t>
            </a:r>
          </a:p>
          <a:p>
            <a:pPr algn="just">
              <a:buFont typeface="Wingdings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- координатор разработки и реализации Программ стратегического развития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Кыргызско-Российского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славянского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Российско-Таджикского славянского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университетов 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7534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Тиражирование лучших практик ТПУ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38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6916"/>
            <a:ext cx="8568952" cy="57266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Совместные магистерские программы уровня «Двойной диплом»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72008"/>
            <a:ext cx="8083240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763688" y="1059582"/>
            <a:ext cx="6696744" cy="3456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Совместная образовательная программа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– это программа, разработанная и реализуемая двумя университетами-партнерами (российскими или российским и зарубежным), предполагающая присвоение выпускникам, успешно освоившим программу, степеней (квалификаций) двух университетов с выдачей соответствующих документов о высшем образовании (дипломов, сертификатов) по данному направлению.</a:t>
            </a:r>
          </a:p>
          <a:p>
            <a:pPr marL="0" indent="0">
              <a:buNone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в университете реализовывались:</a:t>
            </a:r>
          </a:p>
          <a:p>
            <a:pPr marL="285750" indent="-285750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13  совместных магистерских программ (154 студента) с вузами Германии, Франции, Великобритании, Чехии и Казахстана</a:t>
            </a:r>
          </a:p>
          <a:p>
            <a:pPr marL="285750" indent="-285750"/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11 бакалаврских программ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«2+2» с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Цзилинским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университетом и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Шеньянским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политехническим университетом КНР (160 студентов)</a:t>
            </a:r>
          </a:p>
          <a:p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в 2014 году по совместным программам с зарубежными вузами-партнерами обучалось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314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 (в 2013 г. – 236).</a:t>
            </a:r>
          </a:p>
          <a:p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:\Users\User\Desktop\foto\IMG_0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0" y="-13887450"/>
            <a:ext cx="228600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5" y="1203598"/>
            <a:ext cx="1162629" cy="22322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9552" y="858420"/>
            <a:ext cx="8053008" cy="32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ТПУ </a:t>
            </a:r>
            <a:r>
              <a:rPr lang="ru-RU" sz="1400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в 2014 </a:t>
            </a:r>
            <a:r>
              <a:rPr lang="ru-RU" sz="1400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году посетили </a:t>
            </a:r>
            <a:r>
              <a:rPr lang="ru-RU" sz="14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85 </a:t>
            </a:r>
            <a:r>
              <a:rPr lang="ru-RU" sz="1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делегаций, в том числе:</a:t>
            </a:r>
          </a:p>
          <a:p>
            <a:pPr lvl="0">
              <a:spcBef>
                <a:spcPct val="20000"/>
              </a:spcBef>
            </a:pPr>
            <a:endParaRPr lang="ru-RU" sz="14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Сергей Донской – Министр природных ресурсов и экологии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Вигаудас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Ушацкас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глава Представительства (Посол) Европейского Союза в России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Сергей Кравцов – руководитель Федеральной службы по надзору в сфере образования и науки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Екатерина Толстикова – заместитель Министра образования и науки Российской Федерации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Андрей Григорьев – директор Фонда перспективных исследований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Ёити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Масудзоэ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Губернатор Токио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Николай Прянишников – президент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 России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Крикалев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космонавт, Герой Советского Союза, Герой России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Джанибеков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космонавт, дважды Герой Советского Союза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Чаба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Зентаи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член правления банка ВТБ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Игорь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Радчик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генеральный директор компании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Диамех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2000»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Сергей Солодовников – заместитель генерального директора «НПО им. С.А. Лавочкина»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4" y="195486"/>
            <a:ext cx="8928992" cy="29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lang="ru-RU" sz="1300" kern="1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РЕПУТАЦИОННОГО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КАПИТАЛА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</a:t>
            </a:r>
            <a:r>
              <a:rPr lang="en-US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</a:t>
            </a:r>
            <a:endParaRPr lang="ru-RU" sz="13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63639"/>
            <a:ext cx="7560840" cy="208823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Осуществлен переход университета: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 федерального государственного бюджетного образовательного учреждения (ФГБОУ) 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автономное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(ФГАОУ)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международные стандарты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управления финансами и финансовой отчетности (МСФО)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Создана и внедрена информационная среда для обработки управленческой и финансово-экономической информации в режиме реального времени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68037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cs typeface="Arial" pitchFamily="34" charset="0"/>
              </a:rPr>
              <a:t>Переход из бюджетного учреждения в автономное, формирование наблюдательного совета ТПУ, переход на МСФО</a:t>
            </a:r>
            <a:endParaRPr lang="ru-RU" sz="1400" b="1" dirty="0">
              <a:solidFill>
                <a:srgbClr val="87CB3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9622"/>
            <a:ext cx="8136904" cy="302433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Председатель – </a:t>
            </a:r>
            <a:r>
              <a:rPr lang="ru-RU" sz="4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48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Жвачкин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Губернатор Томской области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 АСЕЕВ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председатель Сибирского отделения РАН, вице-президент РАН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ГАЛИБЕЕВ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руководитель проектного офиса «Разработка и коммерциализация технологий» ОАО «СИБУР Холдинг»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 ПЕРШУКОВ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заместитель генерального директора – директор Блока по управлению инновациями государственной корпорации по атомной энергии «</a:t>
            </a:r>
            <a:r>
              <a:rPr lang="ru-RU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 ПОВАЛКО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заместитель Министра образования и науки Российской Федерации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 СОБОЛЕВ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директор Департамента государственной политики в сфере высшего образования Министерства образования и науки РФ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И. ФРУМИН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научный руководитель Института образования национального исследовательского университета «Высшая школа экономики»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ХОМЯКОВ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заместитель Председателя Правления ОАО «Газпром»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М. ЩУКИНА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руководитель Территориального управления Федерального агентства по управлению государственным имуществом в Томской области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 ЖУЧКОВ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заместитель первого проректора Томского политехнического университета</a:t>
            </a:r>
          </a:p>
          <a:p>
            <a:pPr marL="0" indent="268288" algn="just">
              <a:buFont typeface="Wingdings" pitchFamily="2" charset="2"/>
              <a:buChar char="§"/>
            </a:pP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БАЙДАЛИ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заместитель проректора по научной работе и инновациям Томского политехнического университета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67544" y="1111845"/>
            <a:ext cx="8352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Наблюдательный совет ТПУ:</a:t>
            </a:r>
            <a:endParaRPr lang="ru-RU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60837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cs typeface="Arial" pitchFamily="34" charset="0"/>
              </a:rPr>
              <a:t>Переход из бюджетного учреждения в автономное, формирование наблюдательного совета ТПУ, переход на МСФО</a:t>
            </a:r>
            <a:endParaRPr lang="ru-RU" sz="1400" b="1" dirty="0">
              <a:solidFill>
                <a:srgbClr val="87CB3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9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79562"/>
            <a:ext cx="7920880" cy="26282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Отказ от неэффективной и непрофильной деятельности</a:t>
            </a:r>
          </a:p>
          <a:p>
            <a:pPr marL="0" indent="0">
              <a:buNone/>
            </a:pP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Уборка помещений в 16-ти учебных корпусах передана на аутсорсинг.                Экономия составила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7,3 млн рублей</a:t>
            </a:r>
          </a:p>
          <a:p>
            <a:pPr algn="just">
              <a:buFont typeface="Wingdings" pitchFamily="2" charset="2"/>
              <a:buChar char="§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Завершаются работы по переводу на аутсорсинг комбината питания, ремонтно-строительного отдела и сокращению транспортного отдела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914401"/>
            <a:ext cx="9144000" cy="952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1707" y="1059582"/>
            <a:ext cx="1491359" cy="461665"/>
          </a:xfrm>
          <a:prstGeom prst="rect">
            <a:avLst/>
          </a:prstGeom>
          <a:solidFill>
            <a:srgbClr val="4C7014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Блок «Движения и учета управленческой документации»</a:t>
            </a:r>
            <a:endParaRPr lang="ru-RU" sz="800" b="1" cap="all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9108" y="1680367"/>
            <a:ext cx="1493957" cy="3208571"/>
          </a:xfrm>
          <a:prstGeom prst="rect">
            <a:avLst/>
          </a:prstGeom>
          <a:noFill/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800" b="1" dirty="0">
                <a:latin typeface="Calibri" pitchFamily="34" charset="0"/>
                <a:cs typeface="Calibri" pitchFamily="34" charset="0"/>
              </a:rPr>
              <a:t>обработки управленческой документации: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и регистрация управленческих документов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Визирование документов руководством ТПУ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Универсальный поиск документов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accent3">
                  <a:lumMod val="50000"/>
                </a:schemeClr>
              </a:buClr>
            </a:pPr>
            <a:r>
              <a:rPr lang="ru-RU" sz="800" b="1" dirty="0">
                <a:latin typeface="Calibri" pitchFamily="34" charset="0"/>
                <a:cs typeface="Calibri" pitchFamily="34" charset="0"/>
              </a:rPr>
              <a:t>Система подготовки и управления документацией по командировкам сотрудников</a:t>
            </a:r>
            <a:r>
              <a:rPr lang="ru-RU" sz="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Формирование пакета документов на командировку сотрудника 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Формирование пакета документов на командировку студентов/ </a:t>
            </a:r>
            <a:r>
              <a:rPr lang="ru-RU" sz="800" dirty="0" smtClean="0">
                <a:latin typeface="Calibri" pitchFamily="34" charset="0"/>
                <a:cs typeface="Calibri" pitchFamily="34" charset="0"/>
              </a:rPr>
              <a:t>аспирантов</a:t>
            </a:r>
            <a:endParaRPr lang="ru-RU" sz="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3663"/>
            <a:endParaRPr lang="ru-RU" sz="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3663"/>
            <a:endParaRPr lang="ru-RU" sz="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4347" y="1058892"/>
            <a:ext cx="1417931" cy="461665"/>
          </a:xfrm>
          <a:prstGeom prst="rect">
            <a:avLst/>
          </a:prstGeom>
          <a:solidFill>
            <a:srgbClr val="4C7014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Блок «Финансово-Экономической деятельности»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4347" y="1680363"/>
            <a:ext cx="1360143" cy="3170099"/>
          </a:xfrm>
          <a:prstGeom prst="rect">
            <a:avLst/>
          </a:prstGeom>
          <a:noFill/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Calibri" pitchFamily="34" charset="0"/>
                <a:cs typeface="Calibri" pitchFamily="34" charset="0"/>
              </a:rPr>
              <a:t>Ведение единого реестра договоров:</a:t>
            </a:r>
          </a:p>
          <a:p>
            <a:pPr marL="108000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договоров возмездного оказания услуг</a:t>
            </a:r>
          </a:p>
          <a:p>
            <a:pPr marL="108000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договоров НИиОКР</a:t>
            </a:r>
          </a:p>
          <a:p>
            <a:pPr marL="108000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договоров на </a:t>
            </a:r>
            <a:r>
              <a:rPr lang="ru-RU" sz="800" dirty="0" smtClean="0">
                <a:latin typeface="Calibri" pitchFamily="34" charset="0"/>
                <a:cs typeface="Calibri" pitchFamily="34" charset="0"/>
              </a:rPr>
              <a:t>образовательные </a:t>
            </a:r>
            <a:r>
              <a:rPr lang="ru-RU" sz="800" dirty="0">
                <a:latin typeface="Calibri" pitchFamily="34" charset="0"/>
                <a:cs typeface="Calibri" pitchFamily="34" charset="0"/>
              </a:rPr>
              <a:t>услуги</a:t>
            </a: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Документооборот </a:t>
            </a:r>
            <a:r>
              <a:rPr lang="ru-RU" sz="800" b="1" dirty="0">
                <a:latin typeface="Calibri" pitchFamily="34" charset="0"/>
                <a:cs typeface="Calibri" pitchFamily="34" charset="0"/>
              </a:rPr>
              <a:t>договоров возмездного оказания </a:t>
            </a: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услуг</a:t>
            </a: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r>
              <a:rPr lang="ru-RU" sz="800" b="1" u="sng" dirty="0" smtClean="0">
                <a:latin typeface="Calibri" pitchFamily="34" charset="0"/>
                <a:cs typeface="Calibri" pitchFamily="34" charset="0"/>
              </a:rPr>
              <a:t>Учет рабочего времени сотрудников </a:t>
            </a:r>
            <a:r>
              <a:rPr lang="ru-RU" sz="800" b="1" u="sng" dirty="0" smtClean="0">
                <a:latin typeface="Calibri" panose="020F0502020204030204" pitchFamily="34" charset="0"/>
              </a:rPr>
              <a:t>(2014)</a:t>
            </a: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r>
              <a:rPr lang="ru-RU" sz="800" b="1" u="sng" dirty="0">
                <a:latin typeface="Calibri" pitchFamily="34" charset="0"/>
                <a:cs typeface="Calibri" pitchFamily="34" charset="0"/>
              </a:rPr>
              <a:t>Автоматизация процедуры государственных </a:t>
            </a:r>
            <a:r>
              <a:rPr lang="ru-RU" sz="800" b="1" u="sng" dirty="0" smtClean="0">
                <a:latin typeface="Calibri" pitchFamily="34" charset="0"/>
                <a:cs typeface="Calibri" pitchFamily="34" charset="0"/>
              </a:rPr>
              <a:t>закупок </a:t>
            </a:r>
            <a:r>
              <a:rPr lang="ru-RU" sz="800" b="1" u="sng" dirty="0" smtClean="0">
                <a:latin typeface="Calibri" panose="020F0502020204030204" pitchFamily="34" charset="0"/>
              </a:rPr>
              <a:t>(2014)</a:t>
            </a: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08000" lvl="1">
              <a:buClr>
                <a:schemeClr val="accent3">
                  <a:lumMod val="50000"/>
                </a:schemeClr>
              </a:buClr>
            </a:pP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Система интеграции и синхронизации с финансовой базой (1С)</a:t>
            </a:r>
            <a:endParaRPr lang="ru-RU" sz="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6280" y="1059582"/>
            <a:ext cx="2725880" cy="338554"/>
          </a:xfrm>
          <a:prstGeom prst="rect">
            <a:avLst/>
          </a:prstGeom>
          <a:solidFill>
            <a:srgbClr val="4C7014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cap="al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Блок «Планирования и оценки деятельности сотрудников и подразделений университета»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3688" y="1680365"/>
            <a:ext cx="1484930" cy="3208571"/>
          </a:xfrm>
          <a:prstGeom prst="rect">
            <a:avLst/>
          </a:prstGeom>
          <a:noFill/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Хозяйственные договора и гранты:</a:t>
            </a:r>
          </a:p>
          <a:p>
            <a:pPr marL="176213" lvl="1" indent="-82550">
              <a:buClr>
                <a:srgbClr val="4C7014"/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Формирование проектов</a:t>
            </a:r>
          </a:p>
          <a:p>
            <a:pPr marL="176213" lvl="1" indent="-82550">
              <a:buClr>
                <a:srgbClr val="4C7014"/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Управление проектами</a:t>
            </a:r>
          </a:p>
          <a:p>
            <a:pPr marL="176213" lvl="1" indent="-82550">
              <a:buClr>
                <a:srgbClr val="4C7014"/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Исполнение проектов</a:t>
            </a:r>
          </a:p>
          <a:p>
            <a:pPr marL="176213" lvl="1" indent="-82550">
              <a:buClr>
                <a:srgbClr val="4C7014"/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Отчетность по проектам</a:t>
            </a:r>
          </a:p>
          <a:p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Система коллективного использования оборудования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Учет оборудования для научных исследований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Формирование и сопровождение заявок на использование оборудования 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</a:pPr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pPr marL="0" lvl="1">
              <a:buClr>
                <a:schemeClr val="accent3">
                  <a:lumMod val="50000"/>
                </a:schemeClr>
              </a:buClr>
            </a:pPr>
            <a:r>
              <a:rPr lang="ru-RU" sz="800" b="1" dirty="0">
                <a:latin typeface="Calibri" pitchFamily="34" charset="0"/>
                <a:cs typeface="Calibri" pitchFamily="34" charset="0"/>
              </a:rPr>
              <a:t>Учет изданий и публикаций</a:t>
            </a:r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pPr marL="176213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Внесение автором информации о публикации</a:t>
            </a:r>
          </a:p>
          <a:p>
            <a:pPr marL="176213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Проверка достоверности внесенной информации</a:t>
            </a:r>
          </a:p>
          <a:p>
            <a:endParaRPr lang="ru-RU" sz="800" dirty="0">
              <a:latin typeface="Calibri" pitchFamily="34" charset="0"/>
              <a:cs typeface="Calibri" pitchFamily="34" charset="0"/>
            </a:endParaRPr>
          </a:p>
          <a:p>
            <a:pPr marL="180000">
              <a:spcAft>
                <a:spcPts val="300"/>
              </a:spcAft>
            </a:pPr>
            <a:r>
              <a:rPr lang="ru-RU" sz="800" b="1" dirty="0">
                <a:latin typeface="Calibri" pitchFamily="34" charset="0"/>
                <a:cs typeface="Calibri" pitchFamily="34" charset="0"/>
              </a:rPr>
              <a:t>Учет </a:t>
            </a: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патентов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1051035"/>
            <a:ext cx="1475408" cy="461665"/>
          </a:xfrm>
          <a:prstGeom prst="rect">
            <a:avLst/>
          </a:prstGeom>
          <a:solidFill>
            <a:srgbClr val="4C7014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cap="al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Блок «Организации и учета результатов научной деятельности»</a:t>
            </a:r>
            <a:endParaRPr lang="ru-RU" sz="800" b="1" cap="all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496" y="1059582"/>
            <a:ext cx="1559184" cy="338554"/>
          </a:xfrm>
          <a:prstGeom prst="rect">
            <a:avLst/>
          </a:prstGeom>
          <a:solidFill>
            <a:srgbClr val="4C7014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cap="al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Блок «Управления кадрами»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496" y="1680365"/>
            <a:ext cx="1559184" cy="3416320"/>
          </a:xfrm>
          <a:prstGeom prst="rect">
            <a:avLst/>
          </a:prstGeom>
          <a:solidFill>
            <a:schemeClr val="bg1"/>
          </a:solidFill>
          <a:ln>
            <a:solidFill>
              <a:srgbClr val="4C7013"/>
            </a:solidFill>
          </a:ln>
        </p:spPr>
        <p:txBody>
          <a:bodyPr wrap="square" rtlCol="0">
            <a:spAutoFit/>
          </a:bodyPr>
          <a:lstStyle/>
          <a:p>
            <a:pPr marL="0" lvl="1">
              <a:buClr>
                <a:srgbClr val="0070C0"/>
              </a:buClr>
            </a:pP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Централизованный справочник подразделений ТПУ</a:t>
            </a:r>
            <a:endParaRPr lang="ru-RU" sz="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8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Управление </a:t>
            </a:r>
            <a:r>
              <a:rPr lang="ru-RU" sz="800" b="1" dirty="0">
                <a:latin typeface="Calibri" pitchFamily="34" charset="0"/>
                <a:cs typeface="Calibri" pitchFamily="34" charset="0"/>
              </a:rPr>
              <a:t>контингентом сотрудников ТПУ: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Личные карточки сотрудников 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Формирование </a:t>
            </a:r>
            <a:r>
              <a:rPr lang="ru-RU" sz="800" dirty="0">
                <a:latin typeface="Calibri" pitchFamily="34" charset="0"/>
                <a:cs typeface="Calibri" pitchFamily="34" charset="0"/>
              </a:rPr>
              <a:t>проектов приказов по движению 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93663" lvl="1">
              <a:buClr>
                <a:schemeClr val="accent3">
                  <a:lumMod val="50000"/>
                </a:schemeClr>
              </a:buClr>
            </a:pPr>
            <a:r>
              <a:rPr lang="ru-RU" sz="800" dirty="0" smtClean="0">
                <a:latin typeface="Calibri" pitchFamily="34" charset="0"/>
                <a:cs typeface="Calibri" pitchFamily="34" charset="0"/>
              </a:rPr>
              <a:t>    контингента </a:t>
            </a:r>
            <a:r>
              <a:rPr lang="ru-RU" sz="800" dirty="0">
                <a:latin typeface="Calibri" pitchFamily="34" charset="0"/>
                <a:cs typeface="Calibri" pitchFamily="34" charset="0"/>
              </a:rPr>
              <a:t>сотрудников 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приказов по движению контингента </a:t>
            </a:r>
            <a:r>
              <a:rPr lang="ru-RU" sz="800" dirty="0" smtClean="0">
                <a:latin typeface="Calibri" pitchFamily="34" charset="0"/>
                <a:cs typeface="Calibri" pitchFamily="34" charset="0"/>
              </a:rPr>
              <a:t>сотрудников</a:t>
            </a:r>
          </a:p>
          <a:p>
            <a:pPr marL="0" lvl="1">
              <a:buClr>
                <a:schemeClr val="accent3">
                  <a:lumMod val="50000"/>
                </a:schemeClr>
              </a:buClr>
            </a:pP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r>
              <a:rPr lang="ru-RU" sz="800" b="1" dirty="0">
                <a:latin typeface="Calibri" pitchFamily="34" charset="0"/>
                <a:cs typeface="Calibri" pitchFamily="34" charset="0"/>
              </a:rPr>
              <a:t>Управление контингентом студентов</a:t>
            </a:r>
            <a:r>
              <a:rPr lang="ru-RU" sz="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Личные карточки студентов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Формирование проектов приказов по движению контингента студентов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Формирование справок и выписок</a:t>
            </a:r>
          </a:p>
          <a:p>
            <a:pPr marL="176213" lvl="1" indent="-82550"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Учет приказов по движению контингента </a:t>
            </a:r>
            <a:r>
              <a:rPr lang="ru-RU" sz="800" dirty="0" smtClean="0">
                <a:latin typeface="Calibri" pitchFamily="34" charset="0"/>
                <a:cs typeface="Calibri" pitchFamily="34" charset="0"/>
              </a:rPr>
              <a:t>студентов</a:t>
            </a:r>
            <a:endParaRPr lang="ru-RU" sz="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9130" y="1680365"/>
            <a:ext cx="2703030" cy="3339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C7013"/>
            </a:solidFill>
          </a:ln>
        </p:spPr>
        <p:txBody>
          <a:bodyPr wrap="square" numCol="1" rtlCol="0">
            <a:spAutoFit/>
          </a:bodyPr>
          <a:lstStyle/>
          <a:p>
            <a:r>
              <a:rPr lang="ru-RU" sz="800" b="1" u="sng" dirty="0" smtClean="0">
                <a:latin typeface="Calibri" panose="020F0502020204030204" pitchFamily="34" charset="0"/>
              </a:rPr>
              <a:t>Система эффективных контрактов преподавателей и научных сотрудников университета (2014) :</a:t>
            </a:r>
            <a:endParaRPr lang="ru-RU" sz="800" u="sng" dirty="0" smtClean="0">
              <a:latin typeface="Calibri" panose="020F0502020204030204" pitchFamily="34" charset="0"/>
            </a:endParaRPr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Заполнение и утверждение контрактов</a:t>
            </a:r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Контроль выполнения контрактов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Информационно-аналитические отчеты по выполнению контрактов</a:t>
            </a:r>
          </a:p>
          <a:p>
            <a:r>
              <a:rPr lang="ru-RU" sz="800" b="1" u="sng" dirty="0" smtClean="0">
                <a:latin typeface="Calibri" panose="020F0502020204030204" pitchFamily="34" charset="0"/>
              </a:rPr>
              <a:t>ИПК «Годовые отчеты подразделений» (2014) :</a:t>
            </a:r>
            <a:endParaRPr lang="ru-RU" sz="800" u="sng" dirty="0" smtClean="0">
              <a:latin typeface="Calibri" panose="020F0502020204030204" pitchFamily="34" charset="0"/>
            </a:endParaRPr>
          </a:p>
          <a:p>
            <a:pPr marL="171450" lvl="3" indent="-1714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Модуль заполнения отчетов (уровень кафедры)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3" indent="-1714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Модуль </a:t>
            </a:r>
            <a:r>
              <a:rPr lang="ru-RU" sz="800" dirty="0">
                <a:latin typeface="Calibri" panose="020F0502020204030204" pitchFamily="34" charset="0"/>
              </a:rPr>
              <a:t>заполнения отчетов (уровень </a:t>
            </a:r>
            <a:r>
              <a:rPr lang="ru-RU" sz="800" dirty="0" smtClean="0">
                <a:latin typeface="Calibri" panose="020F0502020204030204" pitchFamily="34" charset="0"/>
              </a:rPr>
              <a:t>института)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3" indent="-1714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Аналитическая обработка отчетных данных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1" indent="-1714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Формирование рейтинга подразделений</a:t>
            </a:r>
            <a:endParaRPr lang="ru-RU" sz="800" dirty="0">
              <a:latin typeface="Calibri" panose="020F0502020204030204" pitchFamily="34" charset="0"/>
            </a:endParaRPr>
          </a:p>
          <a:p>
            <a:pPr marL="0" lvl="3">
              <a:spcAft>
                <a:spcPts val="300"/>
              </a:spcAft>
              <a:buClr>
                <a:schemeClr val="bg2"/>
              </a:buClr>
            </a:pPr>
            <a:endParaRPr lang="ru-RU" sz="100" dirty="0" smtClean="0">
              <a:latin typeface="Calibri" panose="020F0502020204030204" pitchFamily="34" charset="0"/>
            </a:endParaRPr>
          </a:p>
          <a:p>
            <a:pPr marL="0" lvl="3">
              <a:spcAft>
                <a:spcPts val="300"/>
              </a:spcAft>
              <a:buClr>
                <a:schemeClr val="bg2"/>
              </a:buClr>
            </a:pPr>
            <a:r>
              <a:rPr lang="ru-RU" sz="800" b="1" u="sng" dirty="0" smtClean="0">
                <a:latin typeface="Calibri" panose="020F0502020204030204" pitchFamily="34" charset="0"/>
              </a:rPr>
              <a:t>Паспорт проекта ВИУ (2014)</a:t>
            </a:r>
          </a:p>
          <a:p>
            <a:pPr marL="171450" lvl="3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Создание паспорта проекта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3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Экспертиза проекта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3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Визирование проекта  через СЭДО</a:t>
            </a:r>
            <a:endParaRPr lang="ru-RU" sz="800" dirty="0">
              <a:latin typeface="Calibri" panose="020F0502020204030204" pitchFamily="34" charset="0"/>
            </a:endParaRPr>
          </a:p>
          <a:p>
            <a:pPr marL="171450" lvl="3" indent="-171450"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800" dirty="0" smtClean="0">
                <a:latin typeface="Calibri" panose="020F0502020204030204" pitchFamily="34" charset="0"/>
              </a:rPr>
              <a:t>Выдача отчетов по финансовым ресурсам проекта</a:t>
            </a:r>
          </a:p>
          <a:p>
            <a:pPr>
              <a:spcAft>
                <a:spcPts val="300"/>
              </a:spcAft>
            </a:pPr>
            <a:r>
              <a:rPr lang="ru-RU" sz="800" b="1" u="sng" dirty="0">
                <a:latin typeface="Calibri" pitchFamily="34" charset="0"/>
                <a:cs typeface="Calibri" pitchFamily="34" charset="0"/>
              </a:rPr>
              <a:t>Система формирования и обработки </a:t>
            </a:r>
            <a:r>
              <a:rPr lang="ru-RU" sz="800" b="1" u="sng" dirty="0" smtClean="0">
                <a:latin typeface="Calibri" pitchFamily="34" charset="0"/>
                <a:cs typeface="Calibri" pitchFamily="34" charset="0"/>
              </a:rPr>
              <a:t>отчетности</a:t>
            </a: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800" b="1" u="sng" dirty="0" smtClean="0">
                <a:latin typeface="Calibri" panose="020F0502020204030204" pitchFamily="34" charset="0"/>
              </a:rPr>
              <a:t>(2014) </a:t>
            </a:r>
            <a:r>
              <a:rPr lang="ru-RU" sz="800" b="1" dirty="0" smtClean="0">
                <a:latin typeface="Calibri" pitchFamily="34" charset="0"/>
                <a:cs typeface="Calibri" pitchFamily="34" charset="0"/>
              </a:rPr>
              <a:t>:</a:t>
            </a:r>
            <a:endParaRPr lang="ru-RU" sz="800" b="1" dirty="0">
              <a:latin typeface="Calibri" pitchFamily="34" charset="0"/>
              <a:cs typeface="Calibri" pitchFamily="34" charset="0"/>
            </a:endParaRP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Отчеты по кадровому составу</a:t>
            </a: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Отчеты по образовательной деятельности</a:t>
            </a: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Отчетность по программам повышения квалификации и переподготовки специалистов </a:t>
            </a: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Аналитическая информация по научной деятельности </a:t>
            </a: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Аудиторный фонд </a:t>
            </a:r>
          </a:p>
          <a:p>
            <a:pPr marL="172800" lvl="1" indent="-172800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800" dirty="0">
                <a:latin typeface="Calibri" pitchFamily="34" charset="0"/>
                <a:cs typeface="Calibri" pitchFamily="34" charset="0"/>
              </a:rPr>
              <a:t>Отчетность </a:t>
            </a:r>
            <a:r>
              <a:rPr lang="ru-RU" sz="800" dirty="0" smtClean="0">
                <a:latin typeface="Calibri" pitchFamily="34" charset="0"/>
                <a:cs typeface="Calibri" pitchFamily="34" charset="0"/>
              </a:rPr>
              <a:t>по ФЭД</a:t>
            </a:r>
            <a:endParaRPr lang="ru-RU" sz="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161016" y="4945972"/>
            <a:ext cx="108000" cy="9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Номер слайда 1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77760-2868-4E5F-89A3-AA702303B1E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5" name="Прямоугольник 3"/>
          <p:cNvSpPr>
            <a:spLocks noChangeArrowheads="1"/>
          </p:cNvSpPr>
          <p:nvPr/>
        </p:nvSpPr>
        <p:spPr bwMode="auto">
          <a:xfrm>
            <a:off x="467544" y="483518"/>
            <a:ext cx="828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Внедрение электронной системы управления бизнес-процессами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" y="764"/>
            <a:ext cx="9139937" cy="5142737"/>
          </a:xfrm>
          <a:prstGeom prst="rect">
            <a:avLst/>
          </a:prstGeom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95536" y="771550"/>
            <a:ext cx="84244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кадрового резерва руководящего состава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63639"/>
            <a:ext cx="849694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Переработано Положение о кадровом резерве ТПУ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модель корпоративных и управленческих компетенций </a:t>
            </a:r>
          </a:p>
          <a:p>
            <a:pPr marL="268288" indent="-2682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Опробованы современные инструменты оценки персонала, в частности, для конкурсного отбора в кадровый резерв</a:t>
            </a:r>
          </a:p>
          <a:p>
            <a:pPr marL="268288" indent="-2682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Сформирован кадровый резерв руководящего состава в количестве 104 человек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67544" y="483519"/>
            <a:ext cx="8352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Привлечение к управлению университетом специалистов                                                                            из ведущих зарубежных научно-образовательных центров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131590"/>
            <a:ext cx="81369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Шехтман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гражданин Израиля, профессор Израильского технологического института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Технион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(Израиль) и Университета науки и техники штата Айова (США), лауреат Нобелевской премии по химии за 2011 г. – на преподавательскую работу, а также для руководства Международным научным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советом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Ф.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Касати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гражданин Италии,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PhD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профессор кафедры инженерной и компьютерной информации Университета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Тренто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– в качестве руководителя международной научно-образовательной лаборатории технологий улучшения благополучия пожилых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людей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Д.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Верваке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гражданин Бельгии, высококвалифицированный специалист – на должность главного эксперта,  руководителя международной научно-образовательной лаборатории термореактивных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полимеров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М.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Кренинг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гражданин Германии, высококвалифицированный специалист – на научную и преподавательскую работу, включая руководство международной научно-образовательной лабораторией неразрушающего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контроля 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И. Семилетов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доктор географических наук, профессор Университета Аляски (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Фэрбанкс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США) – в качестве руководителя международной научно-образовательной лаборатории изучения углерода арктических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морей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lvl="0" indent="268288" algn="just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К.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Джунбеум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профессор Исследовательского центра изучения окружающей среды Технологического университета Труа – в качестве руководителя проекта «Разработка критериев экологического районирования территорий на основе изучения геохимических изменений компонентов окружающей среды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</p:spTree>
    <p:extLst>
      <p:ext uri="{BB962C8B-B14F-4D97-AF65-F5344CB8AC3E}">
        <p14:creationId xmlns:p14="http://schemas.microsoft.com/office/powerpoint/2010/main" val="15832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53636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 университете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двуязычной 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среды. Совершенствование системы обучения английскому языку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студентов 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 сотрудников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ТПУ</a:t>
            </a:r>
            <a:endParaRPr lang="ru-RU" sz="1400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059582"/>
            <a:ext cx="871296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Обучение английскому языку студентов:</a:t>
            </a:r>
          </a:p>
          <a:p>
            <a:pPr marL="268288" indent="-268288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введение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дисциплины «Профессиональная подготовка на английском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языке» - обязательной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изучения студентами 3-4 курса </a:t>
            </a:r>
            <a:r>
              <a:rPr lang="ru-RU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бакалавриата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специалитета,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курса магистратуры (для всех ООП </a:t>
            </a:r>
            <a:r>
              <a:rPr lang="ru-RU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бакалавриата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специалитета, начиная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2012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приема, для магистратуры – с 2014 г. приема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взамен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элективной дисциплины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«Профессиональный иностранный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язык»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8288" indent="-268288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изучение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английского языка в качестве базового для всех студентов университета, начиная с приема 2014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</a:t>
            </a:r>
          </a:p>
          <a:p>
            <a:pPr marL="268288" indent="-268288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внедрение модульного принципа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организации учебного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процесса для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реализации профессиональной подготовки на языке с привлечением иностранных преподавателей и ведущих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ученых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51520" y="2859782"/>
            <a:ext cx="8568952" cy="1512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НПР открыто 5 новых программ повышения языковой квалификации:</a:t>
            </a:r>
          </a:p>
          <a:p>
            <a:pPr marL="0" indent="177800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Преподавание модулей профессиональной подготовки на английском языке</a:t>
            </a:r>
          </a:p>
          <a:p>
            <a:pPr marL="0" indent="177800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Технологии обучения иностранному языку в вузе</a:t>
            </a:r>
          </a:p>
          <a:p>
            <a:pPr marL="0" indent="177800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Осуществление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деятельности средствами английского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77800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профессиональному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английскому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языку в электронной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177800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публикации на английском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языке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1520" y="679797"/>
            <a:ext cx="86409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элементов системы документооборота на английском языке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275606"/>
            <a:ext cx="727280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Образцы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трудовых договоров и договоров гражданско-правового характера на английском языке для трудоустройства граждан иностранных государств, а также договоров (контрактов) на обучение в ТПУ, договоров специализированного найма для заселения в общежития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</a:p>
          <a:p>
            <a:pPr marL="357188" indent="-3571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Учредительные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документы, решения Ученого совета университета, нормативно-правовые акты, регламентирующие процедуру найма НПР, документы по личному составу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продублированы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английском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языке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Аудио-гиды на английском и китайском языках в музейном комплексе ТПУ</a:t>
            </a:r>
          </a:p>
          <a:p>
            <a:pPr marL="357188" indent="-357188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Рекламно-информационная продукция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7537"/>
            <a:ext cx="8496944" cy="432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Система управления Программой повышения конкурентоспособности ТПУ</a:t>
            </a:r>
            <a:endParaRPr lang="en-US" sz="1400" b="1" dirty="0" smtClean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7694"/>
            <a:ext cx="3456384" cy="18002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7694"/>
            <a:ext cx="3456384" cy="1800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5576" y="1131590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эффективной реализации мероприятий «Дорожной карты» Программы повышения конкурентоспособности ТПУ используется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матричная структура управления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проектный метод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98" y="381"/>
            <a:ext cx="9139937" cy="51427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72009"/>
            <a:ext cx="8155248" cy="483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7544" y="987574"/>
            <a:ext cx="6768752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Физика и техника низких температур (Нефтегазовая компания «Сахалин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Энерджи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– 21 студент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и электротехника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системы диспетчерского управления электроэнергетических систем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(Филиал ОАО «Системный оператор Единой энергетической системы» ОДУ Сибири)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9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режимами электроэнергетических систем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(Филиал ОАО «Системный оператор Единой энергетической системы» ОДУ Сибири)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20 студентов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Ядерные физика и технологии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ядерной энергетической установкой (ГК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10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Химическая технология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Инжиниринг в биотехнологических и фармацевтических производствах (ЗАО «Р-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Фарм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20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Нефтегазовое дело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Геолого-геофизические проблемы освоения месторождений нефти и газа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(Нефтяные компании «Роснефть»,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Газпромнефть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 и др.)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25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и эксплуатация нефтяных и газовых месторождений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(Нефтяные компании «Роснефть»,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Газпромнефть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 и др.)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26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объектов обустройства нефтяных и газовых месторождений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(ОАО «Томский научно-исследовательский и проектный институт нефти и газа»)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10 студентов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Сооружение и техническое обслуживание объектов нефтегазового комплекса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(ОАО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Газпромнефть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– </a:t>
            </a:r>
            <a:r>
              <a:rPr lang="ru-RU" sz="1000" dirty="0" smtClean="0">
                <a:latin typeface="Arial" panose="020B0604020202020204" pitchFamily="34" charset="0"/>
                <a:cs typeface="Simplified Arabic Fixed"/>
              </a:rPr>
              <a:t>20 </a:t>
            </a:r>
            <a:r>
              <a:rPr lang="ru-RU" sz="1000" dirty="0">
                <a:latin typeface="Arial" panose="020B0604020202020204" pitchFamily="34" charset="0"/>
                <a:cs typeface="Simplified Arabic Fixed"/>
              </a:rPr>
              <a:t>студентов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Bef>
                <a:spcPts val="0"/>
              </a:spcBef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505625"/>
            <a:ext cx="8424862" cy="418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Магистерские программы, реализуемые по заказам предприятий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78" y="1275607"/>
            <a:ext cx="1632613" cy="1088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74" y="2611087"/>
            <a:ext cx="1632614" cy="14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35547"/>
            <a:ext cx="8496944" cy="3780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Целевые показатели и их значения</a:t>
            </a:r>
          </a:p>
          <a:p>
            <a:pPr marL="0" indent="0" algn="just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379213"/>
              </p:ext>
            </p:extLst>
          </p:nvPr>
        </p:nvGraphicFramePr>
        <p:xfrm>
          <a:off x="1043608" y="1347615"/>
          <a:ext cx="7056783" cy="185519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81902"/>
                <a:gridCol w="1221368"/>
                <a:gridCol w="1153513"/>
              </a:tblGrid>
              <a:tr h="5151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</a:tr>
              <a:tr h="579526">
                <a:tc>
                  <a:txBody>
                    <a:bodyPr/>
                    <a:lstStyle/>
                    <a:p>
                      <a:pPr algn="just"/>
                      <a:r>
                        <a:rPr lang="ru-RU" sz="1400" baseline="0" dirty="0" smtClean="0"/>
                        <a:t>Консолидированный бюджет, млрд рублей 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7,229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7,118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</a:tr>
              <a:tr h="760535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Доля доходов из внебюджетных источников</a:t>
                      </a:r>
                      <a:endParaRPr lang="en-US" sz="1400" dirty="0" smtClean="0"/>
                    </a:p>
                    <a:p>
                      <a:pPr algn="just"/>
                      <a:r>
                        <a:rPr lang="ru-RU" sz="1400" dirty="0" smtClean="0"/>
                        <a:t>в структуре доходов вуза, %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47,3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50,5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024" marR="109024" marT="54512" marB="54512" anchor="ctr"/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323528" y="51470"/>
            <a:ext cx="849694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СОВЕРШЕНСТВОВАНИЕ СИСТЕМЫ УПРАВЛЕНИЯ УНИВЕРСИТЕТОМ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43559"/>
            <a:ext cx="80648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3528" y="465515"/>
            <a:ext cx="8568952" cy="378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Введение системы эффективного контракта</a:t>
            </a:r>
            <a:endParaRPr lang="ru-RU" sz="1400" b="1" dirty="0" smtClean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32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Введение системы эффективного контракта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1403648" y="1131590"/>
            <a:ext cx="6845917" cy="3246812"/>
            <a:chOff x="154302" y="915180"/>
            <a:chExt cx="10698519" cy="5833829"/>
          </a:xfrm>
        </p:grpSpPr>
        <p:grpSp>
          <p:nvGrpSpPr>
            <p:cNvPr id="4" name="Группа 12"/>
            <p:cNvGrpSpPr/>
            <p:nvPr/>
          </p:nvGrpSpPr>
          <p:grpSpPr>
            <a:xfrm>
              <a:off x="154302" y="915180"/>
              <a:ext cx="9978592" cy="5833829"/>
              <a:chOff x="154302" y="915180"/>
              <a:chExt cx="9978592" cy="5833829"/>
            </a:xfrm>
          </p:grpSpPr>
          <p:sp>
            <p:nvSpPr>
              <p:cNvPr id="22" name="Стрелка вправо 21"/>
              <p:cNvSpPr/>
              <p:nvPr/>
            </p:nvSpPr>
            <p:spPr>
              <a:xfrm rot="5400000">
                <a:off x="3940594" y="3852982"/>
                <a:ext cx="1975647" cy="3816408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tint val="40000"/>
                      <a:hueOff val="0"/>
                      <a:satOff val="0"/>
                      <a:lumOff val="0"/>
                      <a:shade val="51000"/>
                      <a:satMod val="130000"/>
                      <a:alpha val="11000"/>
                    </a:schemeClr>
                  </a:gs>
                  <a:gs pos="100000">
                    <a:schemeClr val="accent1">
                      <a:tint val="40000"/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chemeClr>
                  </a:gs>
                  <a:gs pos="100000">
                    <a:schemeClr val="accent1">
                      <a:tint val="40000"/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chemeClr>
                  </a:gs>
                </a:gsLst>
                <a:lin ang="16200000" scaled="0"/>
                <a:tileRect/>
              </a:gradFill>
              <a:scene3d>
                <a:camera prst="orthographicFront"/>
                <a:lightRig rig="flat" dir="t"/>
              </a:scene3d>
              <a:sp3d z="-190500" extrusionH="12700" prstMaterial="plastic">
                <a:bevelT w="50800" h="50800"/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Полилиния 18"/>
              <p:cNvSpPr/>
              <p:nvPr/>
            </p:nvSpPr>
            <p:spPr>
              <a:xfrm rot="16200000">
                <a:off x="6162632" y="-577412"/>
                <a:ext cx="950427" cy="5978741"/>
              </a:xfrm>
              <a:custGeom>
                <a:avLst/>
                <a:gdLst>
                  <a:gd name="connsiteX0" fmla="*/ 0 w 1377842"/>
                  <a:gd name="connsiteY0" fmla="*/ 229645 h 3901990"/>
                  <a:gd name="connsiteX1" fmla="*/ 229645 w 1377842"/>
                  <a:gd name="connsiteY1" fmla="*/ 0 h 3901990"/>
                  <a:gd name="connsiteX2" fmla="*/ 1148197 w 1377842"/>
                  <a:gd name="connsiteY2" fmla="*/ 0 h 3901990"/>
                  <a:gd name="connsiteX3" fmla="*/ 1377842 w 1377842"/>
                  <a:gd name="connsiteY3" fmla="*/ 229645 h 3901990"/>
                  <a:gd name="connsiteX4" fmla="*/ 1377842 w 1377842"/>
                  <a:gd name="connsiteY4" fmla="*/ 3672345 h 3901990"/>
                  <a:gd name="connsiteX5" fmla="*/ 1148197 w 1377842"/>
                  <a:gd name="connsiteY5" fmla="*/ 3901990 h 3901990"/>
                  <a:gd name="connsiteX6" fmla="*/ 229645 w 1377842"/>
                  <a:gd name="connsiteY6" fmla="*/ 3901990 h 3901990"/>
                  <a:gd name="connsiteX7" fmla="*/ 0 w 1377842"/>
                  <a:gd name="connsiteY7" fmla="*/ 3672345 h 3901990"/>
                  <a:gd name="connsiteX8" fmla="*/ 0 w 1377842"/>
                  <a:gd name="connsiteY8" fmla="*/ 229645 h 390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7842" h="3901990">
                    <a:moveTo>
                      <a:pt x="0" y="229645"/>
                    </a:moveTo>
                    <a:cubicBezTo>
                      <a:pt x="0" y="102816"/>
                      <a:pt x="102816" y="0"/>
                      <a:pt x="229645" y="0"/>
                    </a:cubicBezTo>
                    <a:lnTo>
                      <a:pt x="1148197" y="0"/>
                    </a:lnTo>
                    <a:cubicBezTo>
                      <a:pt x="1275026" y="0"/>
                      <a:pt x="1377842" y="102816"/>
                      <a:pt x="1377842" y="229645"/>
                    </a:cubicBezTo>
                    <a:lnTo>
                      <a:pt x="1377842" y="3672345"/>
                    </a:lnTo>
                    <a:cubicBezTo>
                      <a:pt x="1377842" y="3799174"/>
                      <a:pt x="1275026" y="3901990"/>
                      <a:pt x="1148197" y="3901990"/>
                    </a:cubicBezTo>
                    <a:lnTo>
                      <a:pt x="229645" y="3901990"/>
                    </a:lnTo>
                    <a:cubicBezTo>
                      <a:pt x="102816" y="3901990"/>
                      <a:pt x="0" y="3799174"/>
                      <a:pt x="0" y="3672345"/>
                    </a:cubicBezTo>
                    <a:lnTo>
                      <a:pt x="0" y="229645"/>
                    </a:lnTo>
                    <a:close/>
                  </a:path>
                </a:pathLst>
              </a:custGeom>
              <a:solidFill>
                <a:srgbClr val="00B050"/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" wrap="square" lIns="177751" tIns="177751" rIns="177750" bIns="177750" numCol="1" spcCol="1270" anchor="ctr" anchorCtr="0">
                <a:noAutofit/>
              </a:bodyPr>
              <a:lstStyle/>
              <a:p>
                <a:pPr lvl="0" algn="ctr">
                  <a:lnSpc>
                    <a:spcPts val="1500"/>
                  </a:lnSpc>
                </a:pPr>
                <a:r>
                  <a:rPr lang="ru-RU" sz="12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ОПЛАЧИВАЕМЫЙ ТВОРЧЕСКИЙ ОТПУСК В ФОРМАТЕ «ГОД ЗА ГРАНИЦЕЙ</a:t>
                </a:r>
                <a:r>
                  <a:rPr lang="ru-RU" sz="1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»</a:t>
                </a: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154302" y="5655592"/>
                <a:ext cx="4270120" cy="866564"/>
              </a:xfrm>
              <a:custGeom>
                <a:avLst/>
                <a:gdLst>
                  <a:gd name="connsiteX0" fmla="*/ 0 w 6426698"/>
                  <a:gd name="connsiteY0" fmla="*/ 209883 h 1259271"/>
                  <a:gd name="connsiteX1" fmla="*/ 209883 w 6426698"/>
                  <a:gd name="connsiteY1" fmla="*/ 0 h 1259271"/>
                  <a:gd name="connsiteX2" fmla="*/ 6216815 w 6426698"/>
                  <a:gd name="connsiteY2" fmla="*/ 0 h 1259271"/>
                  <a:gd name="connsiteX3" fmla="*/ 6426698 w 6426698"/>
                  <a:gd name="connsiteY3" fmla="*/ 209883 h 1259271"/>
                  <a:gd name="connsiteX4" fmla="*/ 6426698 w 6426698"/>
                  <a:gd name="connsiteY4" fmla="*/ 1049388 h 1259271"/>
                  <a:gd name="connsiteX5" fmla="*/ 6216815 w 6426698"/>
                  <a:gd name="connsiteY5" fmla="*/ 1259271 h 1259271"/>
                  <a:gd name="connsiteX6" fmla="*/ 209883 w 6426698"/>
                  <a:gd name="connsiteY6" fmla="*/ 1259271 h 1259271"/>
                  <a:gd name="connsiteX7" fmla="*/ 0 w 6426698"/>
                  <a:gd name="connsiteY7" fmla="*/ 1049388 h 1259271"/>
                  <a:gd name="connsiteX8" fmla="*/ 0 w 6426698"/>
                  <a:gd name="connsiteY8" fmla="*/ 209883 h 125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26698" h="1259271">
                    <a:moveTo>
                      <a:pt x="0" y="209883"/>
                    </a:moveTo>
                    <a:cubicBezTo>
                      <a:pt x="0" y="93968"/>
                      <a:pt x="93968" y="0"/>
                      <a:pt x="209883" y="0"/>
                    </a:cubicBezTo>
                    <a:lnTo>
                      <a:pt x="6216815" y="0"/>
                    </a:lnTo>
                    <a:cubicBezTo>
                      <a:pt x="6332730" y="0"/>
                      <a:pt x="6426698" y="93968"/>
                      <a:pt x="6426698" y="209883"/>
                    </a:cubicBezTo>
                    <a:lnTo>
                      <a:pt x="6426698" y="1049388"/>
                    </a:lnTo>
                    <a:cubicBezTo>
                      <a:pt x="6426698" y="1165303"/>
                      <a:pt x="6332730" y="1259271"/>
                      <a:pt x="6216815" y="1259271"/>
                    </a:cubicBezTo>
                    <a:lnTo>
                      <a:pt x="209883" y="1259271"/>
                    </a:lnTo>
                    <a:cubicBezTo>
                      <a:pt x="93968" y="1259271"/>
                      <a:pt x="0" y="1165303"/>
                      <a:pt x="0" y="1049388"/>
                    </a:cubicBezTo>
                    <a:lnTo>
                      <a:pt x="0" y="209883"/>
                    </a:lnTo>
                    <a:close/>
                  </a:path>
                </a:pathLst>
              </a:custGeom>
              <a:solidFill>
                <a:srgbClr val="C00000"/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9593" tIns="259593" rIns="259593" bIns="259593" numCol="1" spcCol="1270" anchor="ctr" anchorCtr="0">
                <a:noAutofit/>
              </a:bodyPr>
              <a:lstStyle/>
              <a:p>
                <a:pPr algn="ctr"/>
                <a:endParaRPr lang="ru-RU" sz="2000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5" name="Группа 20"/>
              <p:cNvGrpSpPr/>
              <p:nvPr/>
            </p:nvGrpSpPr>
            <p:grpSpPr>
              <a:xfrm>
                <a:off x="683574" y="915180"/>
                <a:ext cx="9449320" cy="4746070"/>
                <a:chOff x="3606777" y="289769"/>
                <a:chExt cx="7787184" cy="4746070"/>
              </a:xfrm>
            </p:grpSpPr>
            <p:sp>
              <p:nvSpPr>
                <p:cNvPr id="27" name="Стрелка вправо 26"/>
                <p:cNvSpPr/>
                <p:nvPr/>
              </p:nvSpPr>
              <p:spPr>
                <a:xfrm rot="16200000" flipV="1">
                  <a:off x="4116896" y="232624"/>
                  <a:ext cx="2876937" cy="3111769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1">
                        <a:tint val="40000"/>
                        <a:hueOff val="0"/>
                        <a:satOff val="0"/>
                        <a:lumOff val="0"/>
                        <a:shade val="51000"/>
                        <a:satMod val="130000"/>
                        <a:alpha val="0"/>
                      </a:schemeClr>
                    </a:gs>
                    <a:gs pos="100000">
                      <a:schemeClr val="accent1">
                        <a:tint val="40000"/>
                        <a:hueOff val="0"/>
                        <a:satOff val="0"/>
                        <a:lumOff val="0"/>
                        <a:alphaOff val="0"/>
                        <a:shade val="93000"/>
                        <a:satMod val="130000"/>
                      </a:schemeClr>
                    </a:gs>
                    <a:gs pos="100000">
                      <a:schemeClr val="accent1">
                        <a:tint val="40000"/>
                        <a:hueOff val="0"/>
                        <a:satOff val="0"/>
                        <a:lumOff val="0"/>
                        <a:alphaOff val="0"/>
                        <a:shade val="94000"/>
                        <a:satMod val="135000"/>
                      </a:schemeClr>
                    </a:gs>
                  </a:gsLst>
                  <a:lin ang="2700000" scaled="1"/>
                  <a:tileRect/>
                </a:gradFill>
                <a:scene3d>
                  <a:camera prst="orthographicFront"/>
                  <a:lightRig rig="flat" dir="t"/>
                </a:scene3d>
                <a:sp3d z="-190500" extrusionH="12700" prstMaterial="plastic">
                  <a:bevelT w="50800" h="50800"/>
                </a:sp3d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Полилиния 22"/>
                <p:cNvSpPr/>
                <p:nvPr/>
              </p:nvSpPr>
              <p:spPr>
                <a:xfrm rot="16200000">
                  <a:off x="5862241" y="2095782"/>
                  <a:ext cx="889171" cy="3145115"/>
                </a:xfrm>
                <a:custGeom>
                  <a:avLst/>
                  <a:gdLst>
                    <a:gd name="connsiteX0" fmla="*/ 0 w 338250"/>
                    <a:gd name="connsiteY0" fmla="*/ 56376 h 2217846"/>
                    <a:gd name="connsiteX1" fmla="*/ 56376 w 338250"/>
                    <a:gd name="connsiteY1" fmla="*/ 0 h 2217846"/>
                    <a:gd name="connsiteX2" fmla="*/ 281874 w 338250"/>
                    <a:gd name="connsiteY2" fmla="*/ 0 h 2217846"/>
                    <a:gd name="connsiteX3" fmla="*/ 338250 w 338250"/>
                    <a:gd name="connsiteY3" fmla="*/ 56376 h 2217846"/>
                    <a:gd name="connsiteX4" fmla="*/ 338250 w 338250"/>
                    <a:gd name="connsiteY4" fmla="*/ 2161470 h 2217846"/>
                    <a:gd name="connsiteX5" fmla="*/ 281874 w 338250"/>
                    <a:gd name="connsiteY5" fmla="*/ 2217846 h 2217846"/>
                    <a:gd name="connsiteX6" fmla="*/ 56376 w 338250"/>
                    <a:gd name="connsiteY6" fmla="*/ 2217846 h 2217846"/>
                    <a:gd name="connsiteX7" fmla="*/ 0 w 338250"/>
                    <a:gd name="connsiteY7" fmla="*/ 2161470 h 2217846"/>
                    <a:gd name="connsiteX8" fmla="*/ 0 w 338250"/>
                    <a:gd name="connsiteY8" fmla="*/ 56376 h 2217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50" h="2217846">
                      <a:moveTo>
                        <a:pt x="0" y="56376"/>
                      </a:moveTo>
                      <a:cubicBezTo>
                        <a:pt x="0" y="25240"/>
                        <a:pt x="25240" y="0"/>
                        <a:pt x="56376" y="0"/>
                      </a:cubicBezTo>
                      <a:lnTo>
                        <a:pt x="281874" y="0"/>
                      </a:lnTo>
                      <a:cubicBezTo>
                        <a:pt x="313010" y="0"/>
                        <a:pt x="338250" y="25240"/>
                        <a:pt x="338250" y="56376"/>
                      </a:cubicBezTo>
                      <a:lnTo>
                        <a:pt x="338250" y="2161470"/>
                      </a:lnTo>
                      <a:cubicBezTo>
                        <a:pt x="338250" y="2192606"/>
                        <a:pt x="313010" y="2217846"/>
                        <a:pt x="281874" y="2217846"/>
                      </a:cubicBezTo>
                      <a:lnTo>
                        <a:pt x="56376" y="2217846"/>
                      </a:lnTo>
                      <a:cubicBezTo>
                        <a:pt x="25240" y="2217846"/>
                        <a:pt x="0" y="2192606"/>
                        <a:pt x="0" y="2161470"/>
                      </a:cubicBezTo>
                      <a:lnTo>
                        <a:pt x="0" y="56376"/>
                      </a:lnTo>
                      <a:close/>
                    </a:path>
                  </a:pathLst>
                </a:custGeom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9372" tIns="39372" rIns="39372" bIns="39372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600" kern="1200" dirty="0"/>
                </a:p>
              </p:txBody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6067428" y="289769"/>
                  <a:ext cx="5326533" cy="985581"/>
                </a:xfrm>
                <a:custGeom>
                  <a:avLst/>
                  <a:gdLst>
                    <a:gd name="connsiteX0" fmla="*/ 0 w 6426698"/>
                    <a:gd name="connsiteY0" fmla="*/ 209883 h 1259271"/>
                    <a:gd name="connsiteX1" fmla="*/ 209883 w 6426698"/>
                    <a:gd name="connsiteY1" fmla="*/ 0 h 1259271"/>
                    <a:gd name="connsiteX2" fmla="*/ 6216815 w 6426698"/>
                    <a:gd name="connsiteY2" fmla="*/ 0 h 1259271"/>
                    <a:gd name="connsiteX3" fmla="*/ 6426698 w 6426698"/>
                    <a:gd name="connsiteY3" fmla="*/ 209883 h 1259271"/>
                    <a:gd name="connsiteX4" fmla="*/ 6426698 w 6426698"/>
                    <a:gd name="connsiteY4" fmla="*/ 1049388 h 1259271"/>
                    <a:gd name="connsiteX5" fmla="*/ 6216815 w 6426698"/>
                    <a:gd name="connsiteY5" fmla="*/ 1259271 h 1259271"/>
                    <a:gd name="connsiteX6" fmla="*/ 209883 w 6426698"/>
                    <a:gd name="connsiteY6" fmla="*/ 1259271 h 1259271"/>
                    <a:gd name="connsiteX7" fmla="*/ 0 w 6426698"/>
                    <a:gd name="connsiteY7" fmla="*/ 1049388 h 1259271"/>
                    <a:gd name="connsiteX8" fmla="*/ 0 w 6426698"/>
                    <a:gd name="connsiteY8" fmla="*/ 209883 h 1259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26698" h="1259271">
                      <a:moveTo>
                        <a:pt x="0" y="209883"/>
                      </a:moveTo>
                      <a:cubicBezTo>
                        <a:pt x="0" y="93968"/>
                        <a:pt x="93968" y="0"/>
                        <a:pt x="209883" y="0"/>
                      </a:cubicBezTo>
                      <a:lnTo>
                        <a:pt x="6216815" y="0"/>
                      </a:lnTo>
                      <a:cubicBezTo>
                        <a:pt x="6332730" y="0"/>
                        <a:pt x="6426698" y="93968"/>
                        <a:pt x="6426698" y="209883"/>
                      </a:cubicBezTo>
                      <a:lnTo>
                        <a:pt x="6426698" y="1049388"/>
                      </a:lnTo>
                      <a:cubicBezTo>
                        <a:pt x="6426698" y="1165303"/>
                        <a:pt x="6332730" y="1259271"/>
                        <a:pt x="6216815" y="1259271"/>
                      </a:cubicBezTo>
                      <a:lnTo>
                        <a:pt x="209883" y="1259271"/>
                      </a:lnTo>
                      <a:cubicBezTo>
                        <a:pt x="93968" y="1259271"/>
                        <a:pt x="0" y="1165303"/>
                        <a:pt x="0" y="1049388"/>
                      </a:cubicBezTo>
                      <a:lnTo>
                        <a:pt x="0" y="209883"/>
                      </a:lnTo>
                      <a:close/>
                    </a:path>
                  </a:pathLst>
                </a:custGeom>
                <a:solidFill>
                  <a:srgbClr val="008E40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59593" tIns="259593" rIns="259593" bIns="259593" numCol="1" spcCol="1270" anchor="ctr" anchorCtr="0">
                  <a:noAutofit/>
                </a:bodyPr>
                <a:lstStyle/>
                <a:p>
                  <a:pPr lvl="0" algn="ctr" defTabSz="2311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5200" kern="1200" dirty="0"/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 rot="16200000">
                  <a:off x="7235806" y="1099260"/>
                  <a:ext cx="906117" cy="3242871"/>
                </a:xfrm>
                <a:custGeom>
                  <a:avLst/>
                  <a:gdLst>
                    <a:gd name="connsiteX0" fmla="*/ 0 w 1377842"/>
                    <a:gd name="connsiteY0" fmla="*/ 229645 h 3901990"/>
                    <a:gd name="connsiteX1" fmla="*/ 229645 w 1377842"/>
                    <a:gd name="connsiteY1" fmla="*/ 0 h 3901990"/>
                    <a:gd name="connsiteX2" fmla="*/ 1148197 w 1377842"/>
                    <a:gd name="connsiteY2" fmla="*/ 0 h 3901990"/>
                    <a:gd name="connsiteX3" fmla="*/ 1377842 w 1377842"/>
                    <a:gd name="connsiteY3" fmla="*/ 229645 h 3901990"/>
                    <a:gd name="connsiteX4" fmla="*/ 1377842 w 1377842"/>
                    <a:gd name="connsiteY4" fmla="*/ 3672345 h 3901990"/>
                    <a:gd name="connsiteX5" fmla="*/ 1148197 w 1377842"/>
                    <a:gd name="connsiteY5" fmla="*/ 3901990 h 3901990"/>
                    <a:gd name="connsiteX6" fmla="*/ 229645 w 1377842"/>
                    <a:gd name="connsiteY6" fmla="*/ 3901990 h 3901990"/>
                    <a:gd name="connsiteX7" fmla="*/ 0 w 1377842"/>
                    <a:gd name="connsiteY7" fmla="*/ 3672345 h 3901990"/>
                    <a:gd name="connsiteX8" fmla="*/ 0 w 1377842"/>
                    <a:gd name="connsiteY8" fmla="*/ 229645 h 390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77842" h="3901990">
                      <a:moveTo>
                        <a:pt x="0" y="229645"/>
                      </a:moveTo>
                      <a:cubicBezTo>
                        <a:pt x="0" y="102816"/>
                        <a:pt x="102816" y="0"/>
                        <a:pt x="229645" y="0"/>
                      </a:cubicBezTo>
                      <a:lnTo>
                        <a:pt x="1148197" y="0"/>
                      </a:lnTo>
                      <a:cubicBezTo>
                        <a:pt x="1275026" y="0"/>
                        <a:pt x="1377842" y="102816"/>
                        <a:pt x="1377842" y="229645"/>
                      </a:cubicBezTo>
                      <a:lnTo>
                        <a:pt x="1377842" y="3672345"/>
                      </a:lnTo>
                      <a:cubicBezTo>
                        <a:pt x="1377842" y="3799174"/>
                        <a:pt x="1275026" y="3901990"/>
                        <a:pt x="1148197" y="3901990"/>
                      </a:cubicBezTo>
                      <a:lnTo>
                        <a:pt x="229645" y="3901990"/>
                      </a:lnTo>
                      <a:cubicBezTo>
                        <a:pt x="102816" y="3901990"/>
                        <a:pt x="0" y="3799174"/>
                        <a:pt x="0" y="3672345"/>
                      </a:cubicBezTo>
                      <a:lnTo>
                        <a:pt x="0" y="229645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7751" tIns="177751" rIns="177750" bIns="177750" numCol="1" spcCol="1270" anchor="ctr" anchorCtr="0">
                  <a:noAutofit/>
                </a:bodyPr>
                <a:lstStyle/>
                <a:p>
                  <a:pPr lvl="0" algn="ctr" defTabSz="1289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900" kern="1200"/>
                </a:p>
              </p:txBody>
            </p:sp>
            <p:sp>
              <p:nvSpPr>
                <p:cNvPr id="26" name="Полилиния 25"/>
                <p:cNvSpPr/>
                <p:nvPr/>
              </p:nvSpPr>
              <p:spPr>
                <a:xfrm rot="5400000">
                  <a:off x="4711640" y="3057867"/>
                  <a:ext cx="873109" cy="3082835"/>
                </a:xfrm>
                <a:custGeom>
                  <a:avLst/>
                  <a:gdLst>
                    <a:gd name="connsiteX0" fmla="*/ 0 w 338250"/>
                    <a:gd name="connsiteY0" fmla="*/ 56376 h 2217846"/>
                    <a:gd name="connsiteX1" fmla="*/ 56376 w 338250"/>
                    <a:gd name="connsiteY1" fmla="*/ 0 h 2217846"/>
                    <a:gd name="connsiteX2" fmla="*/ 281874 w 338250"/>
                    <a:gd name="connsiteY2" fmla="*/ 0 h 2217846"/>
                    <a:gd name="connsiteX3" fmla="*/ 338250 w 338250"/>
                    <a:gd name="connsiteY3" fmla="*/ 56376 h 2217846"/>
                    <a:gd name="connsiteX4" fmla="*/ 338250 w 338250"/>
                    <a:gd name="connsiteY4" fmla="*/ 2161470 h 2217846"/>
                    <a:gd name="connsiteX5" fmla="*/ 281874 w 338250"/>
                    <a:gd name="connsiteY5" fmla="*/ 2217846 h 2217846"/>
                    <a:gd name="connsiteX6" fmla="*/ 56376 w 338250"/>
                    <a:gd name="connsiteY6" fmla="*/ 2217846 h 2217846"/>
                    <a:gd name="connsiteX7" fmla="*/ 0 w 338250"/>
                    <a:gd name="connsiteY7" fmla="*/ 2161470 h 2217846"/>
                    <a:gd name="connsiteX8" fmla="*/ 0 w 338250"/>
                    <a:gd name="connsiteY8" fmla="*/ 56376 h 2217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50" h="2217846">
                      <a:moveTo>
                        <a:pt x="0" y="56376"/>
                      </a:moveTo>
                      <a:cubicBezTo>
                        <a:pt x="0" y="25240"/>
                        <a:pt x="25240" y="0"/>
                        <a:pt x="56376" y="0"/>
                      </a:cubicBezTo>
                      <a:lnTo>
                        <a:pt x="281874" y="0"/>
                      </a:lnTo>
                      <a:cubicBezTo>
                        <a:pt x="313010" y="0"/>
                        <a:pt x="338250" y="25240"/>
                        <a:pt x="338250" y="56376"/>
                      </a:cubicBezTo>
                      <a:lnTo>
                        <a:pt x="338250" y="2161470"/>
                      </a:lnTo>
                      <a:cubicBezTo>
                        <a:pt x="338250" y="2192606"/>
                        <a:pt x="313010" y="2217846"/>
                        <a:pt x="281874" y="2217846"/>
                      </a:cubicBezTo>
                      <a:lnTo>
                        <a:pt x="56376" y="2217846"/>
                      </a:lnTo>
                      <a:cubicBezTo>
                        <a:pt x="25240" y="2217846"/>
                        <a:pt x="0" y="2192606"/>
                        <a:pt x="0" y="2161470"/>
                      </a:cubicBezTo>
                      <a:lnTo>
                        <a:pt x="0" y="5637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9372" tIns="39371" rIns="39372" bIns="39372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600" kern="1200" dirty="0"/>
                </a:p>
              </p:txBody>
            </p:sp>
          </p:grpSp>
        </p:grpSp>
        <p:sp>
          <p:nvSpPr>
            <p:cNvPr id="14" name="Прямоугольник 13"/>
            <p:cNvSpPr/>
            <p:nvPr/>
          </p:nvSpPr>
          <p:spPr>
            <a:xfrm>
              <a:off x="2395252" y="4105862"/>
              <a:ext cx="3174011" cy="497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БАЗОВЫЙ</a:t>
              </a:r>
              <a:r>
                <a:rPr lang="ru-RU" sz="1200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МИНИМУМ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94986" y="4842654"/>
              <a:ext cx="3326492" cy="829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ДИСЦИПЛИНАРНОЕ ВЗЫСКАНИЕ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37548" y="5713945"/>
              <a:ext cx="3038341" cy="829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РАСТОРЖЕНИЕ</a:t>
              </a:r>
              <a:r>
                <a:rPr lang="ru-RU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ТРУДОВОГО</a:t>
              </a:r>
              <a:r>
                <a:rPr lang="ru-RU" sz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ДОГОВОРА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100952" y="2867518"/>
              <a:ext cx="3038341" cy="829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УДВОЕНИЕ БАЗОВОЙ ЧАСТИ ОКЛАДА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63109" y="1056154"/>
              <a:ext cx="7989712" cy="866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ОРДИНАРНЫЙ ПРОФЕССОР </a:t>
              </a:r>
            </a:p>
            <a:p>
              <a:pPr algn="ctr">
                <a:lnSpc>
                  <a:spcPts val="16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(ПЕРЕХОД НА </a:t>
              </a:r>
              <a:r>
                <a:rPr lang="ru-RU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БЕСКОНКУРСНЫЙ И БЕССРОЧНЫЙ</a:t>
              </a:r>
              <a:r>
                <a:rPr lang="en-US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КОНТРАКТ</a:t>
              </a:r>
              <a:r>
                <a:rPr lang="ru-RU" sz="1200" dirty="0" smtClean="0">
                  <a:solidFill>
                    <a:schemeClr val="bg1"/>
                  </a:solidFill>
                </a:rPr>
                <a:t>)  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4481802" y="-183582"/>
            <a:ext cx="180398" cy="3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95" tIns="44649" rIns="89295" bIns="44649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483518"/>
            <a:ext cx="8712968" cy="419551"/>
          </a:xfrm>
        </p:spPr>
        <p:txBody>
          <a:bodyPr>
            <a:noAutofit/>
          </a:bodyPr>
          <a:lstStyle/>
          <a:p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ориентированной на международный уровень инфраструктуры университета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611560" y="984206"/>
            <a:ext cx="7848872" cy="2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09" tIns="44655" rIns="89309" bIns="4465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Завершается строительство 17-этажного общежития на 722 места. Срок ввода в эксплуатацию – сентябрь 2015 года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Открыт новый 400-метровый легкоатлетический комплекс олимпийского стандарта на стадионе «Политехник»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Построена новая открытая многофункциональная спортивная площадка в студенческом городке ТПУ (тренировки и соревнования по мини-футболу, волейболу,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стритболу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большому теннису и др.)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Начато строительство бассейна. Срок ввода объекта в эксплуатацию - 2015 год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Получено положительное заключение государственной экспертизы на проектно-сметную документацию на строительство бизнес-инкубатора</a:t>
            </a:r>
            <a:endParaRPr lang="ru-RU" altLang="ru-RU" sz="1600" kern="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800" kern="0" dirty="0"/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0690" y="3211680"/>
            <a:ext cx="1501390" cy="1671173"/>
          </a:xfrm>
          <a:prstGeom prst="rect">
            <a:avLst/>
          </a:prstGeom>
          <a:noFill/>
        </p:spPr>
      </p:pic>
      <p:pic>
        <p:nvPicPr>
          <p:cNvPr id="15" name="Picture 2" descr="C:\Новая папка\Фасады и планы бассейн\3D вид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8" y="3239649"/>
            <a:ext cx="2044560" cy="106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9822"/>
            <a:ext cx="1993806" cy="11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4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4481802" y="2084070"/>
            <a:ext cx="180398" cy="3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95" tIns="44649" rIns="89295" bIns="44649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4481802" y="-183582"/>
            <a:ext cx="180398" cy="3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295" tIns="44649" rIns="89295" bIns="44649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91630"/>
            <a:ext cx="5256584" cy="2088232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Проведена санация общежития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№5 по ул. Пирогова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Произведен монтаж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1100 пластиковых оконных конструкций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Реконструированы помещения в корпусах №3, №10 под создание 2-х научно-исследовательских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лабораторий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 лаборатории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подготовлено 11 помещений в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8-ми корпусах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6"/>
          <a:stretch>
            <a:fillRect/>
          </a:stretch>
        </p:blipFill>
        <p:spPr bwMode="auto">
          <a:xfrm>
            <a:off x="5938526" y="1380522"/>
            <a:ext cx="2665922" cy="219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640031"/>
            <a:ext cx="8712968" cy="419551"/>
          </a:xfrm>
        </p:spPr>
        <p:txBody>
          <a:bodyPr>
            <a:noAutofit/>
          </a:bodyPr>
          <a:lstStyle/>
          <a:p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Создание ориентированной на международный уровень инфраструктуры университета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21301"/>
            <a:ext cx="9139937" cy="5142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89640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Развитие единой беспроводной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среды</a:t>
            </a:r>
            <a:r>
              <a:rPr lang="en-US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университета для повсеместного 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использования портативных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устройств 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 режиме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«</a:t>
            </a:r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подключись и работай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»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851670"/>
            <a:ext cx="50405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250 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точек 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доступа </a:t>
            </a:r>
            <a:r>
              <a:rPr lang="ru-RU" sz="1400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WiFi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Ежедневно 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работают около </a:t>
            </a:r>
            <a:r>
              <a:rPr lang="en-US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20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00 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пользователей</a:t>
            </a:r>
            <a:endParaRPr lang="ru-RU" sz="14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US" sz="1400" dirty="0" smtClean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ТПУ 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вошел в международный проект  EDURОAM (</a:t>
            </a:r>
            <a:r>
              <a:rPr lang="en-US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</a:t>
            </a:r>
            <a:r>
              <a:rPr lang="ru-RU" sz="14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ducation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roaming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 по предоставлению бесплатного доступа 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к сетям </a:t>
            </a:r>
            <a:r>
              <a:rPr lang="ru-RU" sz="1400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WiFi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 университетах </a:t>
            </a: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54 стран </a:t>
            </a:r>
            <a:r>
              <a:rPr lang="ru-RU" sz="14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мира</a:t>
            </a:r>
            <a:endParaRPr lang="en-US" sz="14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" name="Рисунок 9" descr="eduroam 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99376"/>
            <a:ext cx="1656184" cy="764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164525"/>
              </p:ext>
            </p:extLst>
          </p:nvPr>
        </p:nvGraphicFramePr>
        <p:xfrm>
          <a:off x="509614" y="1851670"/>
          <a:ext cx="1758130" cy="10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4" name="CorelPhotoPaint.Image.7" r:id="rId5" imgW="2561905" imgH="1466667" progId="">
                  <p:embed/>
                </p:oleObj>
              </mc:Choice>
              <mc:Fallback>
                <p:oleObj name="CorelPhotoPaint.Image.7" r:id="rId5" imgW="2561905" imgH="146666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614" y="1851670"/>
                        <a:ext cx="1758130" cy="1006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0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9975" y="555526"/>
            <a:ext cx="8305474" cy="325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Всемирная поддержка студенческих инициатив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83568" y="987575"/>
            <a:ext cx="7992888" cy="338437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Студенческое самоуправление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состав Совета студентов ТПУ входят 15 студенческих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Совет студентов ТПУ победил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конкурном отборе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 развития деятельности студенческих объединений образовательных организаций высшего образования, проводимом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России. 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2014 году по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было реализовано 436 мероприятий, в которых приняли участие более 7000 студентов ТПУ. Общий объем финансирования программы составил 12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Волонтерская деятельность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413 студентов ТПУ работали волонтерами на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XXII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зимних Олимпийских и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зимних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Паралимпийских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играх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2014 году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свыше ста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уроков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ресурсоэффективности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 школах города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шефство над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областными детскими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домами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Реализованы проекты «Добрые руки» (приют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животных), «Снежная вахта» (уборка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снега на объектах социальной инфраструктуры города и в частных домах нетрудоспособных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граждан)</a:t>
            </a:r>
            <a:endParaRPr lang="ru-RU" sz="12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2"/>
            <a:ext cx="9139937" cy="514273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555526"/>
            <a:ext cx="8419913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Всемирная поддержка студенческих инициатив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39552" y="987574"/>
            <a:ext cx="8280920" cy="30963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 и здоровый образ жизни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ТПУ вошел в состав финалистов конкурса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России «ВУЗ здорового образа жизни» и провел на своей базе Всероссийский студенческий форум «Мы – за здоровый образ жизни»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впервые в ТПУ был организован и проведен спортивный проект «Будь в ритме», который завершился Международным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фитнес-марафоном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во Дворце зрелищ и спорта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Студенческие строительные отряды: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Отремонтировано более 500 комнат в студенческих общежитиях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Проведено благоустройство могил политехников – ветеранов Великой Отечественной войны, а также отреставрирован мемориальный комплекс, посвященный войнам-сибирякам в с. Верховье Смоленской области</a:t>
            </a:r>
          </a:p>
          <a:p>
            <a:pPr marL="0" indent="0">
              <a:buNone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Материальная поддержка:</a:t>
            </a:r>
          </a:p>
          <a:p>
            <a:pPr marL="357188" indent="-357188">
              <a:buFont typeface="Wingdings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Повышенную государственную академическую стипендию за достижения в общественной, творческой и спортивной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жизни университета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получают более 230 студентов</a:t>
            </a:r>
            <a:endParaRPr lang="ru-RU" alt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5536" y="483518"/>
            <a:ext cx="8419913" cy="4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Обеспечение условий для увеличения доходов всех категорий сотрудников университета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55576" y="915566"/>
            <a:ext cx="55258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Средства, направленные на оплату труда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785331"/>
              </p:ext>
            </p:extLst>
          </p:nvPr>
        </p:nvGraphicFramePr>
        <p:xfrm>
          <a:off x="827584" y="1275606"/>
          <a:ext cx="7488832" cy="936104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4742312"/>
                <a:gridCol w="1404156"/>
                <a:gridCol w="1342364"/>
              </a:tblGrid>
              <a:tr h="267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 ПОКАЗАТЕЛИ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00B050"/>
                    </a:solidFill>
                  </a:tcPr>
                </a:tc>
              </a:tr>
              <a:tr h="2012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ФОТ, тыс.руб., в том числе: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2 918 625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3 125 586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</a:tr>
              <a:tr h="22298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средства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2 252 442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2 497 054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</a:tr>
              <a:tr h="24421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приносящей доход деятельности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666 183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628 532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85" marR="65785" marT="0" marB="0" anchor="ctr" horzOverflow="overflow">
                    <a:solidFill>
                      <a:srgbClr val="80C535"/>
                    </a:solidFill>
                  </a:tcPr>
                </a:tc>
              </a:tr>
            </a:tbl>
          </a:graphicData>
        </a:graphic>
      </p:graphicFrame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55576" y="2355726"/>
            <a:ext cx="70567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 сотрудников университета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7457"/>
              </p:ext>
            </p:extLst>
          </p:nvPr>
        </p:nvGraphicFramePr>
        <p:xfrm>
          <a:off x="827584" y="2643758"/>
          <a:ext cx="7488832" cy="1656185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3249545"/>
                <a:gridCol w="1497839"/>
                <a:gridCol w="1404157"/>
                <a:gridCol w="1337291"/>
              </a:tblGrid>
              <a:tr h="251290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ru-RU" sz="1400" b="1" u="none" strike="noStrike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4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7" marR="9087" marT="681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7" marR="9087" marT="681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7" marR="9087" marT="681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РОСТ, % 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7" marR="9087" marT="6815" marB="0" anchor="ctr">
                    <a:solidFill>
                      <a:srgbClr val="00B050"/>
                    </a:solidFill>
                  </a:tcPr>
                </a:tc>
              </a:tr>
              <a:tr h="20687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Средняя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заработная 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плата, руб.: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7" marR="9087" marT="6815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42 030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45 074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1935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ППС    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60 081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702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230495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УВП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29 511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033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1935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АУП 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67 428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385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-7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1935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ПОП 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24 770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890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1935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НС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50 781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630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  <a:tr h="1935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90000"/>
                        </a:lnSpc>
                      </a:pPr>
                      <a:r>
                        <a:rPr kumimoji="0" lang="ru-RU" sz="1200" b="1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  <a:r>
                        <a:rPr kumimoji="0" lang="ru-RU" sz="1200" b="1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НТР</a:t>
                      </a:r>
                      <a:endParaRPr kumimoji="0" lang="ru-RU" sz="1200" b="1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49 207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278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36" marR="6936" marT="5203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98" marR="8798" marT="6599" marB="0" anchor="ctr">
                    <a:solidFill>
                      <a:srgbClr val="80C535"/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124133"/>
            <a:ext cx="8496944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Обеспечение механизмов «обратной связи»:</a:t>
            </a:r>
          </a:p>
          <a:p>
            <a:pPr indent="268288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Система публичных отчетов руководителей ТПУ: от ректора до руководителей кафедр и лабораторий</a:t>
            </a:r>
          </a:p>
          <a:p>
            <a:pPr indent="268288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Информационная кампания по введению эффективного контракта: встречи ректора с коллективами институтов, публикации в газете «За кадры» и на сайте ТПУ</a:t>
            </a:r>
          </a:p>
          <a:p>
            <a:pPr indent="268288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Персональное информирование сотрудников ТПУ о всех решениях ректората и Ученого совета</a:t>
            </a:r>
          </a:p>
          <a:p>
            <a:pPr indent="268288">
              <a:spcAft>
                <a:spcPts val="200"/>
              </a:spcAft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Моральное поощрение и стимулирование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студентов, сотрудников, выпускников и партнеров ТПУ:</a:t>
            </a:r>
          </a:p>
          <a:p>
            <a:pPr indent="177800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Звания «Лучший студент ТПУ» и «Лучший аспирант ТПУ» удостоены 12 политехников</a:t>
            </a:r>
          </a:p>
          <a:p>
            <a:pPr indent="177800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Бронзовыми медалями «За заслуги перед Томским политехническим университетом» награждены 86 студентов и аспирантов, серебряными медалями - 5 сотрудников вуза</a:t>
            </a:r>
          </a:p>
          <a:p>
            <a:pPr indent="177800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Почетным выпускником ТПУ избрана Оксана Козловская, Председатель Законодательной Думы Томской области</a:t>
            </a:r>
          </a:p>
          <a:p>
            <a:pPr indent="177800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Почетным профессором ТПУ избран Валентин Попов, профессор Берлинского технического университета</a:t>
            </a:r>
          </a:p>
          <a:p>
            <a:pPr indent="177800">
              <a:spcAft>
                <a:spcPts val="200"/>
              </a:spcAft>
              <a:buFont typeface="Wingdings" pitchFamily="2" charset="2"/>
              <a:buChar char="§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Открыта мемориальная доска Валентину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Шушарину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автору песни «Лирический политехнический» (гимна ТПУ)</a:t>
            </a:r>
          </a:p>
          <a:p>
            <a:pPr>
              <a:spcAft>
                <a:spcPts val="200"/>
              </a:spcAft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3636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Формирование корпоративной 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культуры, способствующей достижению стратегических целей развития университета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1520" y="69472"/>
            <a:ext cx="8640960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СТУДЕНТОВ И СОТРУДНИКОВ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835156" y="3081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87474"/>
            <a:ext cx="8083240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827088" y="1039837"/>
            <a:ext cx="7632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Увеличение доли магистрантов, аспирантов и </a:t>
            </a:r>
            <a:r>
              <a:rPr lang="ru-RU" alt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докторантов</a:t>
            </a:r>
            <a:endParaRPr lang="ru-RU" alt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81320"/>
              </p:ext>
            </p:extLst>
          </p:nvPr>
        </p:nvGraphicFramePr>
        <p:xfrm>
          <a:off x="611560" y="1790237"/>
          <a:ext cx="7920881" cy="164560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888432"/>
                <a:gridCol w="2016224"/>
                <a:gridCol w="2016225"/>
              </a:tblGrid>
              <a:tr h="477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ОБУЧАЮЩИХСЯ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92D050"/>
                    </a:solidFill>
                  </a:tcPr>
                </a:tc>
              </a:tr>
              <a:tr h="389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Магистранты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041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</a:tr>
              <a:tr h="389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Аспиранты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</a:tr>
              <a:tr h="389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Докторанты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5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8928992" cy="421556"/>
          </a:xfrm>
        </p:spPr>
        <p:txBody>
          <a:bodyPr>
            <a:noAutofit/>
          </a:bodyPr>
          <a:lstStyle/>
          <a:p>
            <a:pPr lvl="0"/>
            <a:r>
              <a:rPr lang="ru-RU" altLang="ru-RU" sz="18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Позиции ТПУ в рейтингах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793411"/>
              </p:ext>
            </p:extLst>
          </p:nvPr>
        </p:nvGraphicFramePr>
        <p:xfrm>
          <a:off x="539553" y="915566"/>
          <a:ext cx="5616622" cy="3240927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4032447"/>
                <a:gridCol w="792088"/>
                <a:gridCol w="792087"/>
              </a:tblGrid>
              <a:tr h="57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009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009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009242"/>
                    </a:solidFill>
                  </a:tcPr>
                </a:tc>
              </a:tr>
              <a:tr h="478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QS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World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University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Rankings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551-600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501-550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7CB3D"/>
                    </a:solidFill>
                  </a:tcPr>
                </a:tc>
              </a:tr>
              <a:tr h="402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BRICS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(QS)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0C535"/>
                    </a:solidFill>
                  </a:tcPr>
                </a:tc>
              </a:tr>
              <a:tr h="478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Emerging Europe and Central Asia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EECA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(QS)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</a:tr>
              <a:tr h="857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Национальный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ИА «Интерфакс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» 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радиостанции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«Эхо Москвы»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0C535"/>
                    </a:solidFill>
                  </a:tcPr>
                </a:tc>
              </a:tr>
              <a:tr h="445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«Эксперт РА»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369" marR="65369" marT="0" marB="0" anchor="ctr">
                    <a:solidFill>
                      <a:srgbClr val="87CB3D"/>
                    </a:solidFill>
                  </a:tcPr>
                </a:tc>
              </a:tr>
            </a:tbl>
          </a:graphicData>
        </a:graphic>
      </p:graphicFrame>
      <p:grpSp>
        <p:nvGrpSpPr>
          <p:cNvPr id="3" name="Группа 7"/>
          <p:cNvGrpSpPr/>
          <p:nvPr/>
        </p:nvGrpSpPr>
        <p:grpSpPr>
          <a:xfrm>
            <a:off x="6516216" y="771550"/>
            <a:ext cx="2016224" cy="3528392"/>
            <a:chOff x="6001897" y="1542116"/>
            <a:chExt cx="2848761" cy="4750293"/>
          </a:xfrm>
        </p:grpSpPr>
        <p:grpSp>
          <p:nvGrpSpPr>
            <p:cNvPr id="5" name="Группа 2"/>
            <p:cNvGrpSpPr/>
            <p:nvPr/>
          </p:nvGrpSpPr>
          <p:grpSpPr>
            <a:xfrm>
              <a:off x="6001897" y="1542116"/>
              <a:ext cx="2848761" cy="4750293"/>
              <a:chOff x="6078423" y="1632387"/>
              <a:chExt cx="2848761" cy="4750293"/>
            </a:xfrm>
          </p:grpSpPr>
          <p:pic>
            <p:nvPicPr>
              <p:cNvPr id="2051" name="Picture 3" descr="C:\Users\peshkovskaya\Desktop\Лого\r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8423" y="1632387"/>
                <a:ext cx="2848761" cy="749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Группа 5"/>
              <p:cNvGrpSpPr/>
              <p:nvPr/>
            </p:nvGrpSpPr>
            <p:grpSpPr>
              <a:xfrm>
                <a:off x="6078423" y="2511159"/>
                <a:ext cx="2848760" cy="3871521"/>
                <a:chOff x="6103236" y="2640645"/>
                <a:chExt cx="2848760" cy="3871521"/>
              </a:xfrm>
            </p:grpSpPr>
            <p:pic>
              <p:nvPicPr>
                <p:cNvPr id="10" name="Picture 6" descr="http://www.rudn.ru/pictur.php?t_id=292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3237" y="4472757"/>
                  <a:ext cx="2747018" cy="14045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4" descr="http://consulting-company.ru/logo/raexpert.ru.png">
                  <a:hlinkClick r:id="rId6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3236" y="5986342"/>
                  <a:ext cx="2747020" cy="5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6" name="Picture 2" descr="C:\Users\peshkovskaya\Desktop\WUR-BRICS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3237" y="2640645"/>
                  <a:ext cx="2848759" cy="6645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7" name="Picture 2" descr="C:\Users\peshkovskaya\Desktop\QS-EEC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897" y="3202566"/>
              <a:ext cx="2747020" cy="95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34541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2014 года </a:t>
            </a:r>
            <a:endParaRPr lang="ru-RU" sz="18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843558"/>
            <a:ext cx="84969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достижения основных показателей Программы повышения конкурентоспособности ТПУ: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 в рейтинге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QS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общий список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501-550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501-550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статей в базах данных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Web of Science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 исключением их дублирования на 1 НПР – 0,8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1,03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средний балл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ЕГЭ студентов вуза, принятых для обучения по очной форме обучения за счет средств федерального бюджета по программам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программам подготовки специалистов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74,12)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доходов из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внебюджетных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источников в структуре доходов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вуза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56,2%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50,5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магистрантов, аспирантов и докторантов в общем числе обучающихся по очной форме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24 %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программ, реализуемых на английском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языке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(факт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16,5 %)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51470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87CB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2014 года </a:t>
            </a:r>
            <a:endParaRPr lang="ru-RU" sz="1800" b="1" dirty="0">
              <a:solidFill>
                <a:srgbClr val="87CB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11510"/>
            <a:ext cx="8496944" cy="400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Перевод университета в форму автономного учреждения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2. Переход университета на международную систему финансовой отчетности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3. Организация работы Наблюдательного совета и Международного научного совета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4. Перевод на высокопрофессиональную основу управления персоналом и управления имущественным комплексом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5. Внедрение системы срочного эффективного контракта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6. Повышение позиции ТПУ в мониторинге эффективности деятельности вузов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7. Привлечение на работу в ТПУ выдающихся ученых и опытных менеджеров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8. Выполнение проектов по Постановлению Правительства Российской Федерации № 218, 220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9. Участие в конкурсах Российского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научного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фонда и Президентской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программы повышения квалификации инженерных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10. Наращивание объемов хоздоговорных работ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11. Передача на аутсорсинг непрофильных видов деятельности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12. Начало строительства бизнес-инкубатора и бассейна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13. Создание совместных структур (лабораторий, центров и др.) с академическими институтами ФАНО и крупнейшими компаниями (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госкорпорациями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14. Выдвижение работ на соискание Премии Правительства Российской Федерации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36004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Основные задачи на 2015 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55526"/>
            <a:ext cx="85689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достижения основных показателей Программы повышения конкурентоспособности ТПУ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Организация подготовки к заседанию в Томске 20-21 марта 2015 г. Совета повышению конкурентоспособности ведущих университетов Российской Федерации среди ведущих мировых научно-образовательных центров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«Дорожной карты» </a:t>
            </a:r>
            <a:r>
              <a:rPr lang="ru-RU" sz="1400" kern="1000" dirty="0">
                <a:latin typeface="Arial" panose="020B0604020202020204" pitchFamily="34" charset="0"/>
                <a:cs typeface="Arial" panose="020B0604020202020204" pitchFamily="34" charset="0"/>
              </a:rPr>
              <a:t>Программы повышения </a:t>
            </a:r>
            <a:r>
              <a:rPr lang="ru-RU" sz="14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конкурентоспособности ТПУ на 2015-2016 годы</a:t>
            </a:r>
            <a:endParaRPr lang="ru-RU" sz="1400" kern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качественного набора на 1 курс, в магистратуру и аспирантуру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Прохождение процедуры аккредитации ТПУ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Запуск уникальных новых и увеличение числа обучающихся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 действующих уникальных магистерских программах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уровня «двойной диплом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Организация контроля за использованием научного оборудования и эффективной работы научного парка ТПУ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kern="1000" dirty="0">
                <a:latin typeface="Arial" panose="020B0604020202020204" pitchFamily="34" charset="0"/>
                <a:cs typeface="Arial" panose="020B0604020202020204" pitchFamily="34" charset="0"/>
              </a:rPr>
              <a:t>Внедрение дифференцированной системы бюджетирования кафедр и </a:t>
            </a:r>
            <a:r>
              <a:rPr lang="ru-RU" sz="1400" kern="1000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Наращивание числа сотрудников ТПУ, обучающихся в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PhD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докторантурах зарубежных университетов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числа штатных профессоров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ТПУ</a:t>
            </a:r>
            <a:endParaRPr lang="ru-RU" sz="12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2" y="0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36004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Основные задачи на 2015 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99542"/>
            <a:ext cx="8568952" cy="3318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11.  Организация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новой системы найма НПР, содержащей, в том числе, требования к знанию (изучению) английского языка, и включающей в себя экспертизу и отбор претендентов на вакантные должности кадровой экспертной комиссией с последующим утверждением ее решений Ученым Советом ТПУ 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12.  Оптимизация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функционала, разработка ключевых показателей эффективности (КПЭ) сервисных служб и перевод сотрудников этих служб на срочный эффективный контракт 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13.  Актуализация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 1.07.2015 г. ключевых показателей эффективности (КПЭ) НПР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14.  Сдача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эксплуатацию студенческого общежития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15.  Строительство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817200" lvl="1" indent="-36000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бассейна и 1-ой очереди бизнес-инкубатора </a:t>
            </a:r>
          </a:p>
          <a:p>
            <a:pPr marL="817200" lvl="1" indent="-360000">
              <a:buFont typeface="Arial" pitchFamily="34" charset="0"/>
              <a:buChar char="•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мемориала политехникам – участникам Великой отечественной войны и труженикам тыла 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16.  Обеспечение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роста средней заработной платы НПР и всех работников университета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17.  Выдвижение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работ на соискание Премии Правительства Российской Федерации </a:t>
            </a:r>
          </a:p>
          <a:p>
            <a:pPr marL="360000" indent="-360000"/>
            <a:r>
              <a:rPr lang="ru-RU" sz="1400" dirty="0" smtClean="0">
                <a:latin typeface="Arial" pitchFamily="34" charset="0"/>
                <a:cs typeface="Arial" pitchFamily="34" charset="0"/>
              </a:rPr>
              <a:t>18.  Подготовка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 120-летию со дня основания ТПУ</a:t>
            </a:r>
          </a:p>
          <a:p>
            <a:pPr indent="268288" algn="just">
              <a:spcBef>
                <a:spcPts val="200"/>
              </a:spcBef>
              <a:buFont typeface="Wingdings" pitchFamily="2" charset="2"/>
              <a:buChar char="§"/>
            </a:pPr>
            <a:endParaRPr lang="ru-RU" sz="1200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9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5637"/>
            <a:ext cx="9139368" cy="10696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7CB3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СПАСИБО ЗА ВНИМАНИЕ</a:t>
            </a:r>
            <a:endParaRPr lang="ru-RU" sz="2800" dirty="0">
              <a:solidFill>
                <a:srgbClr val="87CB3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odl_New2LOGO_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" y="381"/>
            <a:ext cx="9139937" cy="51427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21208" y="87476"/>
            <a:ext cx="8155248" cy="468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1372146"/>
            <a:ext cx="3690755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CDIO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международный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проект по реформированию инженерного образования</a:t>
            </a:r>
            <a:r>
              <a:rPr lang="ru-RU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начатый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Массачусетском технологическом институте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(США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) с участием ученых, преподавателей и представителей промышленности.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spcAft>
                <a:spcPts val="1200"/>
              </a:spcAft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 базового инженерного образования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обеспечения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подготовки выпускников к комплексной инженерной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 (</a:t>
            </a:r>
            <a:r>
              <a:rPr lang="ru-RU" sz="10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Conceive</a:t>
            </a: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Operate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/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Придумай – Разработай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–  Внедряй –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Управляй)</a:t>
            </a:r>
            <a:endParaRPr lang="en-US" sz="105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Участниками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CDIO Initiative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являются более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100 высших учебных заведений по всему миру. </a:t>
            </a:r>
            <a:endParaRPr lang="ru-R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1302896"/>
            <a:ext cx="48965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2014 г. начата модернизация пяти программ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со стандартами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CDIO: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Приборостроение (ИНК)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Мехатроника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и робототехника (ИК)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Теплоэнергетика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теплотехника (ЭНИН)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Материаловедение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 технологии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 (ИФВТ)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системы 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технологии (ИК)</a:t>
            </a:r>
          </a:p>
          <a:p>
            <a:endParaRPr lang="ru-RU" sz="800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 модернизации: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корректировка учебного плана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и рабочих программ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конкретных дисциплин, введение новых дисциплин и междисциплинарных модулей;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включение междисциплинарных проектов 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для развития инженерных и </a:t>
            </a: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общекультурных компетенций;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ППС</a:t>
            </a:r>
            <a:endParaRPr lang="ru-RU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53636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Модернизация образовательных программ </a:t>
            </a:r>
            <a:r>
              <a:rPr lang="ru-RU" sz="1400" b="1" dirty="0" err="1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бакалавриата</a:t>
            </a:r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                                                     в соответствии со стандартами </a:t>
            </a:r>
            <a:r>
              <a:rPr lang="en-US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CDIO</a:t>
            </a:r>
            <a:endParaRPr lang="ru-RU" sz="1400" b="1" dirty="0">
              <a:solidFill>
                <a:srgbClr val="87CB3D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7" name="Picture 2" descr="C:\Users\peshkovskaya\Desktop\Лого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4598"/>
            <a:ext cx="720080" cy="4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3530501"/>
            <a:ext cx="4788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Квалификацию по программе «Применение требований концепции CDIO для модернизации программ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подготовки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бакалавров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повысили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преподавателей ТПУ, в том числе 5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 со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стажировкой и защитой проектов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Университете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Ольбурга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Дания.</a:t>
            </a:r>
          </a:p>
        </p:txBody>
      </p:sp>
    </p:spTree>
    <p:extLst>
      <p:ext uri="{BB962C8B-B14F-4D97-AF65-F5344CB8AC3E}">
        <p14:creationId xmlns:p14="http://schemas.microsoft.com/office/powerpoint/2010/main" val="4063216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012756"/>
              </p:ext>
            </p:extLst>
          </p:nvPr>
        </p:nvGraphicFramePr>
        <p:xfrm>
          <a:off x="179512" y="1203596"/>
          <a:ext cx="8784976" cy="3785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7062"/>
                <a:gridCol w="1922226"/>
                <a:gridCol w="4895688"/>
              </a:tblGrid>
              <a:tr h="133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Наименование программы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Квалификация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профиля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Геология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Магистр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Геология месторождений радиоактивного сырья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Информатика </a:t>
                      </a:r>
                      <a:r>
                        <a:rPr lang="ru-RU" sz="1000" dirty="0">
                          <a:effectLst/>
                        </a:rPr>
                        <a:t>и вычислительная техника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Академический бакалавр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Программное обеспечение средств вычислительной техники и автоматизированных систем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3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Технологии разработки программного обеспечения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25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Системы автоматизированного проектирования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Информатика </a:t>
                      </a:r>
                      <a:r>
                        <a:rPr lang="ru-RU" sz="1000" dirty="0">
                          <a:effectLst/>
                        </a:rPr>
                        <a:t>и вычислительная техника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Магистр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Технология разработки программных систем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Оптотехника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Магистр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Методы и техника импульсных оптико-физических исследований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37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Мехатроника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и робототехника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Академический бакалавр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</a:rPr>
                        <a:t>Мехатроника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Техносферная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безопасность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Магистр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Промышленная экология и рациональное использование природных ресурсов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25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Менеджмент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Магистр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Менеджмент в научно-образовательной сфере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37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Перевод </a:t>
                      </a:r>
                      <a:r>
                        <a:rPr lang="ru-RU" sz="1000" dirty="0">
                          <a:effectLst/>
                        </a:rPr>
                        <a:t>и </a:t>
                      </a:r>
                      <a:r>
                        <a:rPr lang="ru-RU" sz="1000" dirty="0" err="1">
                          <a:effectLst/>
                        </a:rPr>
                        <a:t>переводоведение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Лингвист-переводчик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Специальный перевод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Технология </a:t>
                      </a:r>
                      <a:r>
                        <a:rPr lang="ru-RU" sz="1000" dirty="0">
                          <a:effectLst/>
                        </a:rPr>
                        <a:t>художественной обработки материалов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Академический бакалавр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Технология художественной обработки материалов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37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Физическая </a:t>
                      </a:r>
                      <a:r>
                        <a:rPr lang="ru-RU" sz="1000" dirty="0">
                          <a:effectLst/>
                        </a:rPr>
                        <a:t>культура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Академический бакалавр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Спортивно-педагогические технологии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89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Реклама </a:t>
                      </a:r>
                      <a:r>
                        <a:rPr lang="ru-RU" sz="1000" dirty="0">
                          <a:effectLst/>
                        </a:rPr>
                        <a:t>и связи с общественностью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Академический бакалавр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Реклама и связи с общественностью в коммерческой сфере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89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Таможенное </a:t>
                      </a:r>
                      <a:r>
                        <a:rPr lang="ru-RU" sz="1000" dirty="0">
                          <a:effectLst/>
                        </a:rPr>
                        <a:t>дело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Специалист таможенного дела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Таможенный менеджмент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137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Зарубежное </a:t>
                      </a:r>
                      <a:r>
                        <a:rPr lang="ru-RU" sz="1000" dirty="0">
                          <a:effectLst/>
                        </a:rPr>
                        <a:t>регионоведение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Академический бакалавр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Азиатские исследования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Туризм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Академический бакалавр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Технология и организация туроператорских и турагентских услуг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Управление </a:t>
                      </a:r>
                      <a:r>
                        <a:rPr lang="ru-RU" sz="1000" dirty="0">
                          <a:effectLst/>
                        </a:rPr>
                        <a:t>персоналом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Академический бакалавр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Инновационные технологии управления персоналом организации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6" marR="46496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11560" y="471226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7CB3D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Оптимизация и реструктуризация портфеля образовательных программ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7760-2868-4E5F-89A3-AA702303B1E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1208" y="87475"/>
            <a:ext cx="808324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ТРАНСФОРМАЦИЯ В УНИВЕРСИТЕТ МАГИСТЕРСКО-АСПИРАНТСКОГО ТИПА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843558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2014 году прекращен прием по 17 профилям бакалавриата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специалитета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магистратуры:</a:t>
            </a:r>
          </a:p>
        </p:txBody>
      </p:sp>
    </p:spTree>
    <p:extLst>
      <p:ext uri="{BB962C8B-B14F-4D97-AF65-F5344CB8AC3E}">
        <p14:creationId xmlns:p14="http://schemas.microsoft.com/office/powerpoint/2010/main" val="25911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12328</TotalTime>
  <Words>8409</Words>
  <Application>Microsoft Office PowerPoint</Application>
  <PresentationFormat>Экран (16:9)</PresentationFormat>
  <Paragraphs>1177</Paragraphs>
  <Slides>75</Slides>
  <Notes>41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8" baseType="lpstr">
      <vt:lpstr>Тема Office</vt:lpstr>
      <vt:lpstr>Acrobat Document</vt:lpstr>
      <vt:lpstr>CorelPhotoPaint.Image.7</vt:lpstr>
      <vt:lpstr>НАЦИОНАЛЬНЫЙ ИССЛЕДОВАТЕЛЬСКИЙ ТОМСКИЙ ПОЛИТЕХНИЧЕСКИЙ УНИВЕРСИТЕТ: ГОД ШЕСТОЙ</vt:lpstr>
      <vt:lpstr>Программа повышения конкурентоспособности                              Национального исследовательского                                            Томского политехнического университета                                     среди ведущих мировых научно-образовательных центров</vt:lpstr>
      <vt:lpstr>Основные задачи для достижения стратегической цели ТПУ и пути их решения</vt:lpstr>
      <vt:lpstr>Презентация PowerPoint</vt:lpstr>
      <vt:lpstr>Совместные магистерские программы уровня «Двойной диплом»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системы элитного технического образования (ЭТО) ТПУ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Мегапроект «Материалы для экстремальных условий»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учебные планы аспирантов набора 2014 года включена дисциплина «Физико-химические методы анализа»  14 операторов наиболее востребованного оборудования ТПУ повысили свою квалификацию в области рентгеноструктурного анализа, высокоэффективной жидкостной хроматографии, газовой хроматографии  Для 6 операторов электронных микроскопов и более 30 слушателей подразделений ТПУ прочитан курс лекций и проведены практические занятия на всех микроскопах ТПУ профессором Техниона  А. Бернером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ориентированной на международный уровень инфраструктуры университета</vt:lpstr>
      <vt:lpstr>Создание ориентированной на международный уровень инфраструктуры университета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Позиции ТПУ в рейтингах</vt:lpstr>
      <vt:lpstr>Презентация PowerPoint</vt:lpstr>
      <vt:lpstr>Презентация PowerPoint</vt:lpstr>
      <vt:lpstr>Основные задачи на 2015 г. </vt:lpstr>
      <vt:lpstr>Основные задачи на 2015 г.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Рейтинги</dc:title>
  <dc:creator>Anastasiya G. Peshkovskaya</dc:creator>
  <cp:lastModifiedBy>k.antyushyna</cp:lastModifiedBy>
  <cp:revision>1222</cp:revision>
  <dcterms:created xsi:type="dcterms:W3CDTF">2015-01-20T03:13:47Z</dcterms:created>
  <dcterms:modified xsi:type="dcterms:W3CDTF">2015-02-19T12:42:39Z</dcterms:modified>
</cp:coreProperties>
</file>