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84" r:id="rId9"/>
    <p:sldId id="321" r:id="rId10"/>
    <p:sldId id="264" r:id="rId11"/>
    <p:sldId id="285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23" r:id="rId23"/>
    <p:sldId id="325" r:id="rId24"/>
    <p:sldId id="275" r:id="rId25"/>
    <p:sldId id="324" r:id="rId26"/>
    <p:sldId id="287" r:id="rId27"/>
    <p:sldId id="288" r:id="rId28"/>
    <p:sldId id="276" r:id="rId29"/>
    <p:sldId id="290" r:id="rId30"/>
    <p:sldId id="292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327" r:id="rId39"/>
    <p:sldId id="293" r:id="rId40"/>
    <p:sldId id="294" r:id="rId41"/>
    <p:sldId id="295" r:id="rId42"/>
    <p:sldId id="296" r:id="rId43"/>
    <p:sldId id="297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F37"/>
    <a:srgbClr val="80BF44"/>
    <a:srgbClr val="9DCE70"/>
    <a:srgbClr val="CC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72" autoAdjust="0"/>
    <p:restoredTop sz="94660"/>
  </p:normalViewPr>
  <p:slideViewPr>
    <p:cSldViewPr snapToGrid="0">
      <p:cViewPr>
        <p:scale>
          <a:sx n="90" d="100"/>
          <a:sy n="90" d="100"/>
        </p:scale>
        <p:origin x="-85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74;&#1075;&#1077;&#1085;&#1080;&#1081;\AppData\Local\Microsoft\Windows\INetCache\Content.Outlook\VUNVYVKL\&#1089;&#1090;&#1072;&#1090;&#1080;&#1089;&#1090;&#1080;&#1082;&#1072;%20&#1087;&#1086;%20&#1091;&#1088;&#1086;&#1074;&#1085;&#1103;&#1084;%20&#1079;&#1072;%202015-2017%20&#1075;&#1075;_&#1053;&#1055;&#1056;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5168411628204427E-2"/>
          <c:y val="4.9853852499039175E-2"/>
          <c:w val="0.89554948930183265"/>
          <c:h val="0.609114569245842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'[статистика по уровням за 2015-2017 гг_НПР (2).xlsx]Лист1'!$K$16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'[статистика по уровням за 2015-2017 гг_НПР (2).xlsx]Лист1'!$B$17:$B$28</c:f>
              <c:strCache>
                <c:ptCount val="12"/>
                <c:pt idx="0">
                  <c:v>не изучал</c:v>
                </c:pt>
                <c:pt idx="1">
                  <c:v>ниже A1</c:v>
                </c:pt>
                <c:pt idx="2">
                  <c:v>A1</c:v>
                </c:pt>
                <c:pt idx="3">
                  <c:v>A2.1</c:v>
                </c:pt>
                <c:pt idx="4">
                  <c:v>A2.2</c:v>
                </c:pt>
                <c:pt idx="5">
                  <c:v>выше A2</c:v>
                </c:pt>
                <c:pt idx="6">
                  <c:v>B1</c:v>
                </c:pt>
                <c:pt idx="7">
                  <c:v>B2.1</c:v>
                </c:pt>
                <c:pt idx="8">
                  <c:v>B2.2</c:v>
                </c:pt>
                <c:pt idx="9">
                  <c:v>C1</c:v>
                </c:pt>
                <c:pt idx="10">
                  <c:v>C2</c:v>
                </c:pt>
                <c:pt idx="11">
                  <c:v>нет данных</c:v>
                </c:pt>
              </c:strCache>
            </c:strRef>
          </c:cat>
          <c:val>
            <c:numRef>
              <c:f>'[статистика по уровням за 2015-2017 гг_НПР (2).xlsx]Лист1'!$K$17:$K$28</c:f>
              <c:numCache>
                <c:formatCode>0%</c:formatCode>
                <c:ptCount val="12"/>
                <c:pt idx="0">
                  <c:v>0.2127746135069162</c:v>
                </c:pt>
                <c:pt idx="1">
                  <c:v>6.1025223759153787E-3</c:v>
                </c:pt>
                <c:pt idx="2">
                  <c:v>0.11391375101708706</c:v>
                </c:pt>
                <c:pt idx="3">
                  <c:v>0.22538649308380798</c:v>
                </c:pt>
                <c:pt idx="4">
                  <c:v>5.4515866558177382E-2</c:v>
                </c:pt>
                <c:pt idx="5">
                  <c:v>5.3295362082994305E-2</c:v>
                </c:pt>
                <c:pt idx="6">
                  <c:v>4.5158665581773796E-2</c:v>
                </c:pt>
                <c:pt idx="7">
                  <c:v>1.4646053702196907E-2</c:v>
                </c:pt>
                <c:pt idx="8">
                  <c:v>3.4580960130187147E-2</c:v>
                </c:pt>
                <c:pt idx="9">
                  <c:v>8.950366151342555E-2</c:v>
                </c:pt>
                <c:pt idx="10" formatCode="0.0%">
                  <c:v>1.6273393002441008E-3</c:v>
                </c:pt>
                <c:pt idx="11">
                  <c:v>0.14849471114727419</c:v>
                </c:pt>
              </c:numCache>
            </c:numRef>
          </c:val>
        </c:ser>
        <c:ser>
          <c:idx val="2"/>
          <c:order val="1"/>
          <c:tx>
            <c:strRef>
              <c:f>'[статистика по уровням за 2015-2017 гг_НПР (2).xlsx]Лист1'!$O$16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699F37"/>
            </a:solidFill>
          </c:spPr>
          <c:invertIfNegative val="0"/>
          <c:cat>
            <c:strRef>
              <c:f>'[статистика по уровням за 2015-2017 гг_НПР (2).xlsx]Лист1'!$B$17:$B$28</c:f>
              <c:strCache>
                <c:ptCount val="12"/>
                <c:pt idx="0">
                  <c:v>не изучал</c:v>
                </c:pt>
                <c:pt idx="1">
                  <c:v>ниже A1</c:v>
                </c:pt>
                <c:pt idx="2">
                  <c:v>A1</c:v>
                </c:pt>
                <c:pt idx="3">
                  <c:v>A2.1</c:v>
                </c:pt>
                <c:pt idx="4">
                  <c:v>A2.2</c:v>
                </c:pt>
                <c:pt idx="5">
                  <c:v>выше A2</c:v>
                </c:pt>
                <c:pt idx="6">
                  <c:v>B1</c:v>
                </c:pt>
                <c:pt idx="7">
                  <c:v>B2.1</c:v>
                </c:pt>
                <c:pt idx="8">
                  <c:v>B2.2</c:v>
                </c:pt>
                <c:pt idx="9">
                  <c:v>C1</c:v>
                </c:pt>
                <c:pt idx="10">
                  <c:v>C2</c:v>
                </c:pt>
                <c:pt idx="11">
                  <c:v>нет данных</c:v>
                </c:pt>
              </c:strCache>
            </c:strRef>
          </c:cat>
          <c:val>
            <c:numRef>
              <c:f>'[статистика по уровням за 2015-2017 гг_НПР (2).xlsx]Лист1'!$O$17:$O$28</c:f>
              <c:numCache>
                <c:formatCode>0%</c:formatCode>
                <c:ptCount val="12"/>
                <c:pt idx="0">
                  <c:v>0.15998112317130722</c:v>
                </c:pt>
                <c:pt idx="1">
                  <c:v>5.6630486078338843E-3</c:v>
                </c:pt>
                <c:pt idx="2">
                  <c:v>9.6271826333176033E-2</c:v>
                </c:pt>
                <c:pt idx="3">
                  <c:v>0.17885795186408684</c:v>
                </c:pt>
                <c:pt idx="4">
                  <c:v>4.9079754601226995E-2</c:v>
                </c:pt>
                <c:pt idx="5">
                  <c:v>5.427088249174139E-2</c:v>
                </c:pt>
                <c:pt idx="6">
                  <c:v>8.9193015573383674E-2</c:v>
                </c:pt>
                <c:pt idx="7">
                  <c:v>2.92590844738084E-2</c:v>
                </c:pt>
                <c:pt idx="8">
                  <c:v>5.427088249174139E-2</c:v>
                </c:pt>
                <c:pt idx="9">
                  <c:v>0.10146295422369042</c:v>
                </c:pt>
                <c:pt idx="10">
                  <c:v>1.8876828692779614E-3</c:v>
                </c:pt>
                <c:pt idx="11">
                  <c:v>0.17980179329872581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1428736"/>
        <c:axId val="111430272"/>
        <c:axId val="0"/>
      </c:bar3DChart>
      <c:catAx>
        <c:axId val="11142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11430272"/>
        <c:crosses val="autoZero"/>
        <c:auto val="1"/>
        <c:lblAlgn val="ctr"/>
        <c:lblOffset val="100"/>
        <c:noMultiLvlLbl val="0"/>
      </c:catAx>
      <c:valAx>
        <c:axId val="1114302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1142873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8538D-3527-4CC5-8E7A-24B141B6CAC6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C72EB-8C41-4D75-991D-0E9358D8BB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4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16ED-67ED-4FD8-AD86-707139C1C4DA}" type="slidenum">
              <a:rPr lang="ru-RU" altLang="ru-RU" sz="1200" smtClean="0"/>
              <a:pPr/>
              <a:t>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78021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82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638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82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Результаты рейтинга будут учитываться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Минобрнауки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России при распределении бюджетных ассигнований федерального бюджета на капитальный ремонт и приобретение основных средств свыше 3 тыс. руб., иных целевых субсидий, а также в составе расчетных показателей для определения суммы поощрения руководителей университетов.</a:t>
            </a:r>
            <a:endParaRPr lang="ru-RU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Опубликованный летом 2017 года рейтинг качества финансового менеджмента 2016 года для вузов, подведомственных </a:t>
            </a:r>
            <a:r>
              <a:rPr lang="ru-RU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России, рассчитан на сравнение большой массы однотипных вузов и не учитывает специфику деятельности отдельных категорий университетов (показатель «Доля ФОТ основного персонала в структуре ФОТ учреждения» не выполняет ни один университет со статусом НИУ).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Соотношение численности студентов  на одного преподавателя усреднен ко всем вузам до 12 к 1, что не может учитывать качество и специфику обучения магистрантов и аспирантов.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Существенный вес в рейтинге качества финансового менеджмента приходится на показатели качества планирования (отношение фактических доходов/ расходов к запланированным) и стратегические показатели.</a:t>
            </a:r>
          </a:p>
          <a:p>
            <a:endParaRPr lang="ru-RU" altLang="ru-RU" dirty="0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224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B8404-780E-4FD7-8831-3BC37886A52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7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B8404-780E-4FD7-8831-3BC37886A52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71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B8404-780E-4FD7-8831-3BC37886A52A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50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271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30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26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46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42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51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27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36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63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17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763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15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34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1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58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НА 2018 год </a:t>
            </a:r>
          </a:p>
          <a:p>
            <a:pPr eaLnBrk="0" hangingPunct="0">
              <a:defRPr/>
            </a:pPr>
            <a:r>
              <a:rPr lang="ru-RU" u="sng" dirty="0"/>
              <a:t>Магистратура</a:t>
            </a:r>
          </a:p>
          <a:p>
            <a:pPr eaLnBrk="0" hangingPunct="0">
              <a:defRPr/>
            </a:pPr>
            <a:r>
              <a:rPr lang="ru-RU" dirty="0"/>
              <a:t>План приема (КЦП) – 1320 (бюджет); 270 (на договорной основе).</a:t>
            </a:r>
            <a:br>
              <a:rPr lang="ru-RU" dirty="0"/>
            </a:br>
            <a:r>
              <a:rPr lang="ru-RU" dirty="0"/>
              <a:t>План по конкурсу (кол-во заявлений) – 2,75 чел./место (3630 заявлений).</a:t>
            </a:r>
          </a:p>
          <a:p>
            <a:pPr eaLnBrk="0" hangingPunct="0">
              <a:defRPr/>
            </a:pPr>
            <a:r>
              <a:rPr lang="ru-RU" dirty="0"/>
              <a:t>Ожидаемый выпуск бакалавров в 2018 г в ТПУ ~ 890 чел.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FF0000"/>
                </a:solidFill>
              </a:rPr>
              <a:t>ВЫЗОВ: численность выпускников бакалавриата ТПУ 2018 года составляет 24% от планового количества абитуриентов при конкурсе 2,75 чел./место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FF0000"/>
                </a:solidFill>
              </a:rPr>
              <a:t>Т.е. для обеспечения конкурса необходимо на 1 выпускника ТПУ привлечь 3 выпускников других ВУЗов</a:t>
            </a:r>
          </a:p>
          <a:p>
            <a:pPr defTabSz="924824">
              <a:defRPr/>
            </a:pPr>
            <a:r>
              <a:rPr lang="ru-RU" altLang="ru-RU" u="sng" dirty="0">
                <a:solidFill>
                  <a:srgbClr val="00B050"/>
                </a:solidFill>
              </a:rPr>
              <a:t>Аспирантура</a:t>
            </a:r>
          </a:p>
          <a:p>
            <a:pPr defTabSz="924824">
              <a:defRPr/>
            </a:pPr>
            <a:r>
              <a:rPr lang="ru-RU" altLang="ru-RU" dirty="0"/>
              <a:t>Плановый конкурс в аспирантуру 2.5 чел/место, при КЦП (бюджет) 203 чел. необходимо привлечь около </a:t>
            </a:r>
            <a:r>
              <a:rPr lang="ru-RU" altLang="ru-RU" b="1" dirty="0">
                <a:solidFill>
                  <a:srgbClr val="00B050"/>
                </a:solidFill>
              </a:rPr>
              <a:t>510-550 чел</a:t>
            </a:r>
            <a:endParaRPr lang="ru-RU" altLang="ru-RU" dirty="0"/>
          </a:p>
          <a:p>
            <a:pPr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D5452-6483-4144-A8DD-E1ACDC48F5FC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07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34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851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4963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0294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591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58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32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468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3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289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182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9427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0948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722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41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512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46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9846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656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9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679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458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7112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758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344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55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965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4062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84096-5665-4B99-A3FE-0763E8CACBC1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176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C00F31-1AEA-4517-8C4D-9F5C68652DF7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3349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C00F31-1AEA-4517-8C4D-9F5C68652DF7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652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78BA2E-5CEB-450F-8FCC-50C60B509832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60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98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772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19CF8E-B17D-4904-8A9E-34A13F35EEDF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05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5EBC04-4682-48EA-9E47-41C18F5326FB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504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354F64-34C0-44B8-82C8-38F69B6A8340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63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3363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775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8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263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8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0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2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143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A99B6F-B727-4247-8F81-2B8D5994FE8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66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7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46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591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8350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5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27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99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7150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CBC597-91A9-4797-BE02-6EDC9EA6AB54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5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94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37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82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5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7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0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0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1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0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8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27F8A-9B7D-4ED6-A3ED-FB56927D572A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8C6F1-BBEF-427B-84A0-5108124A17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1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2.jpe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2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2.jpe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ru/url?sa=i&amp;rct=j&amp;q=%D1%8D%D0%BA%D1%81%D0%BF%D0%B5%D1%80%D1%82-%D0%A0%D0%90+%D0%BA%D0%B0%D1%80%D1%82%D0%B8%D0%BD%D0%BA%D0%B8&amp;source=images&amp;cd=&amp;docid=zYE5Lf_Nc1l5OM&amp;tbnid=XzWLA6-c0yCpiM:&amp;ved=0CAUQjRw&amp;url=http://consulting-company.ru/raexpert.ru&amp;ei=VERNUaW8IsOs4ASVv4GYBQ&amp;bvm=bv.44158598,d.bGE&amp;psig=AFQjCNG_hMS3LxDQCmjtdmKGR28jjPKXWA&amp;ust=1364104517338090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9" Type="http://schemas.openxmlformats.org/officeDocument/2006/relationships/image" Target="../media/image124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nline.edu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7" descr="C:\Users\lubamark\Documents\_дизайн\_Шаблоны презентаций\ТПУ_Карта стилизованная_CMYK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06" y="331478"/>
            <a:ext cx="6602673" cy="35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2"/>
          <p:cNvSpPr>
            <a:spLocks noChangeArrowheads="1"/>
          </p:cNvSpPr>
          <p:nvPr/>
        </p:nvSpPr>
        <p:spPr bwMode="auto">
          <a:xfrm>
            <a:off x="-11735" y="2310264"/>
            <a:ext cx="12190756" cy="2235233"/>
          </a:xfrm>
          <a:prstGeom prst="rect">
            <a:avLst/>
          </a:prstGeom>
          <a:solidFill>
            <a:srgbClr val="80BF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116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65903" y="2691963"/>
            <a:ext cx="12035481" cy="1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t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4232"/>
              </a:lnSpc>
              <a:spcBef>
                <a:spcPct val="0"/>
              </a:spcBef>
              <a:buNone/>
            </a:pPr>
            <a:r>
              <a:rPr lang="ru-RU" altLang="ru-RU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ГОД </a:t>
            </a:r>
            <a:r>
              <a:rPr lang="ru-RU" altLang="ru-RU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ИСПЫТАНИЙ, </a:t>
            </a:r>
            <a:r>
              <a:rPr lang="ru-RU" altLang="ru-RU" sz="4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ПРЕОБРАЗОВАНИЙ </a:t>
            </a:r>
            <a:r>
              <a:rPr lang="ru-RU" altLang="ru-RU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И ПРОРЫВОВ</a:t>
            </a:r>
          </a:p>
        </p:txBody>
      </p:sp>
      <p:grpSp>
        <p:nvGrpSpPr>
          <p:cNvPr id="3077" name="Group 27"/>
          <p:cNvGrpSpPr>
            <a:grpSpLocks noChangeAspect="1"/>
          </p:cNvGrpSpPr>
          <p:nvPr/>
        </p:nvGrpSpPr>
        <p:grpSpPr bwMode="auto">
          <a:xfrm>
            <a:off x="585188" y="562170"/>
            <a:ext cx="4620526" cy="1695462"/>
            <a:chOff x="363" y="562"/>
            <a:chExt cx="1768" cy="648"/>
          </a:xfrm>
        </p:grpSpPr>
        <p:sp>
          <p:nvSpPr>
            <p:cNvPr id="308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 sz="2116"/>
            </a:p>
          </p:txBody>
        </p:sp>
        <p:sp>
          <p:nvSpPr>
            <p:cNvPr id="308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08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3078" name="Rectangle 13"/>
          <p:cNvSpPr>
            <a:spLocks noChangeArrowheads="1"/>
          </p:cNvSpPr>
          <p:nvPr/>
        </p:nvSpPr>
        <p:spPr bwMode="auto">
          <a:xfrm>
            <a:off x="5080291" y="5968836"/>
            <a:ext cx="2031420" cy="889165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15 </a:t>
            </a:r>
            <a:r>
              <a:rPr lang="ru-RU" altLang="ru-RU" sz="2116" b="1" dirty="0">
                <a:solidFill>
                  <a:schemeClr val="bg1"/>
                </a:solidFill>
              </a:rPr>
              <a:t>февраля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16" b="1" dirty="0" smtClean="0">
                <a:solidFill>
                  <a:schemeClr val="bg1"/>
                </a:solidFill>
              </a:rPr>
              <a:t>2018</a:t>
            </a:r>
            <a:endParaRPr lang="ru-RU" altLang="ru-RU" sz="2116" b="1" dirty="0">
              <a:solidFill>
                <a:schemeClr val="bg1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1866304" y="4647405"/>
            <a:ext cx="8535544" cy="11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7063" indent="-2413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63613" indent="-192088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49375" indent="-192088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735138" indent="-192088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1923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495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067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63938" indent="-1920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3104" b="1" dirty="0" smtClean="0">
                <a:solidFill>
                  <a:schemeClr val="accent6"/>
                </a:solidFill>
              </a:rPr>
              <a:t>Ректор </a:t>
            </a:r>
            <a:r>
              <a:rPr lang="en-US" altLang="ru-RU" sz="3104" b="1" dirty="0" smtClean="0">
                <a:solidFill>
                  <a:schemeClr val="accent6"/>
                </a:solidFill>
              </a:rPr>
              <a:t> </a:t>
            </a:r>
            <a:r>
              <a:rPr lang="ru-RU" altLang="ru-RU" sz="3104" b="1" dirty="0">
                <a:solidFill>
                  <a:schemeClr val="accent6"/>
                </a:solidFill>
              </a:rPr>
              <a:t>П.С.</a:t>
            </a:r>
            <a:r>
              <a:rPr lang="en-US" altLang="ru-RU" sz="3104" b="1" dirty="0">
                <a:solidFill>
                  <a:schemeClr val="accent6"/>
                </a:solidFill>
              </a:rPr>
              <a:t> </a:t>
            </a:r>
            <a:r>
              <a:rPr lang="ru-RU" altLang="ru-RU" sz="3104" b="1" dirty="0" smtClean="0">
                <a:solidFill>
                  <a:schemeClr val="accent6"/>
                </a:solidFill>
              </a:rPr>
              <a:t>Чубик</a:t>
            </a:r>
            <a:endParaRPr lang="ru-RU" altLang="ru-RU" sz="3104" b="1" dirty="0">
              <a:solidFill>
                <a:schemeClr val="accent6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9797" y="3495879"/>
            <a:ext cx="11027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Об итогах работы Национального исследовательского Томского политехнического университета в </a:t>
            </a:r>
            <a:r>
              <a:rPr lang="ru-RU" alt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2017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году и задачах на </a:t>
            </a:r>
            <a:r>
              <a:rPr lang="ru-RU" altLang="ru-RU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2018 </a:t>
            </a:r>
            <a:r>
              <a:rPr lang="ru-RU" altLang="ru-RU" sz="2000" b="1" dirty="0">
                <a:solidFill>
                  <a:schemeClr val="bg1"/>
                </a:solidFill>
                <a:latin typeface="Calibri" panose="020F050202020403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509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2. Организация устойчивого развития университета в условиях бюджетных ограничений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10</a:t>
            </a:r>
            <a:endParaRPr lang="ru-RU" altLang="ru-RU" sz="1693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01309"/>
              </p:ext>
            </p:extLst>
          </p:nvPr>
        </p:nvGraphicFramePr>
        <p:xfrm>
          <a:off x="667904" y="1824261"/>
          <a:ext cx="10992876" cy="35333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47594"/>
                <a:gridCol w="1245326"/>
                <a:gridCol w="1193074"/>
                <a:gridCol w="17068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Разница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29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8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субсидии на выполнение государственного задания «Образование», тыс. руб.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2 637 417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36" marR="7236" marT="7236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2 326 211</a:t>
                      </a:r>
                      <a:endParaRPr lang="ru-RU" sz="18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36" marR="7236" marT="7236" marB="0" anchor="ctr"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8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311 206 </a:t>
                      </a:r>
                      <a:r>
                        <a:rPr lang="ru-RU" sz="18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36" marR="7236" marT="7236" marB="0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приносящей доход деятельности (ПДД), тыс. руб.: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и дополнительные платные образовательные услуги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607 636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530 615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77 021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Программы,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гранты и др. (госбюджетные НИОКР)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995 628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1 021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087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25 459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Хоздоговоры и контракты (внебюджетные НИОКР)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1 167 566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850 058</a:t>
                      </a:r>
                    </a:p>
                  </a:txBody>
                  <a:tcPr marL="69459" marR="69459" marT="34730" marB="3473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317 508</a:t>
                      </a:r>
                    </a:p>
                  </a:txBody>
                  <a:tcPr marL="69459" marR="69459" marT="34730" marB="3473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заработная плата</a:t>
                      </a:r>
                      <a:r>
                        <a:rPr lang="ru-RU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ТПУ</a:t>
                      </a: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руб.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47 076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50 860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+ 3 784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 заработная плата ППС ТПУ, руб.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73 229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74 265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+ 1 036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9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88999" y="4859993"/>
            <a:ext cx="4207933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498" y="138447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3. Внедрение более совершенной системы эффективного контракта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для административно-управленческого персонала (АУП), сервисных служб и НПР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включающей для последних оценку качества 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учебно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–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методической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работы </a:t>
            </a:r>
          </a:p>
          <a:p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1</a:t>
            </a:r>
            <a:endParaRPr lang="ru-RU" altLang="ru-RU" sz="1693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06474" y="1357929"/>
            <a:ext cx="11016380" cy="4676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6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ключевого управленческого персонала</a:t>
            </a:r>
          </a:p>
          <a:p>
            <a:pPr marL="72000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Закрепление персональной ответственности за показатели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орожной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карты» ТПУ и рейтинговые индикаторы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000" indent="-28575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Интегральный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учет финансовых и нефинансовых показателей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сервисных служб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0" indent="-2667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Установление КPI только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руководителям структурных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подразделений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0" indent="-266700">
              <a:lnSpc>
                <a:spcPct val="115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Зависимость объема надбавочного фонда подразделения от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выполнения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руководителем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60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НПР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Введение обязательных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выполнения показателей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«группы А»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показателей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стратегического развития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университета</a:t>
            </a:r>
          </a:p>
          <a:p>
            <a:pPr marL="7200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Унификация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уменьшение до 6 минимального числа КPI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Отмена надбавок за публикации по итогам конференций (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Conference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Paper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72000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Установление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допустимого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порога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самоцитирования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498" y="138447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3. Внедрение более совершенной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системы эффективного контракта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(ЭК) для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административно-управленческого персонала (АУП), сервисных служб и НПР,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включающей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для последних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оценку качества </a:t>
            </a:r>
            <a:r>
              <a:rPr lang="ru-RU" altLang="ru-RU" sz="1834" b="1" dirty="0" err="1" smtClean="0">
                <a:solidFill>
                  <a:srgbClr val="699F37"/>
                </a:solidFill>
                <a:latin typeface="Calibri" panose="020F0502020204030204" pitchFamily="34" charset="0"/>
              </a:rPr>
              <a:t>учебно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 – методической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работы </a:t>
            </a:r>
          </a:p>
          <a:p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12</a:t>
            </a:r>
            <a:endParaRPr lang="ru-RU" altLang="ru-RU" sz="1693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0165" y="1172318"/>
            <a:ext cx="11012688" cy="276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80BF44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«ЕГЭ ДЛЯ БАКАЛАВРОВ»</a:t>
            </a:r>
            <a:endParaRPr lang="ru-RU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Получение объективной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информации о качестве подготовки выпускников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 с целью повышения качества учебно-методической работы преподавателей, в том числе через повышение их квалификации</a:t>
            </a:r>
          </a:p>
          <a:p>
            <a:pPr marL="7200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2017 году экзамен сдали </a:t>
            </a:r>
            <a:r>
              <a:rPr lang="ru-RU" b="1" dirty="0" smtClean="0">
                <a:solidFill>
                  <a:srgbClr val="80BF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1847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выпускников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</a:t>
            </a:r>
          </a:p>
          <a:p>
            <a:pPr marL="72000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Средний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балл (процент правильных ответов)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80BF4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67</a:t>
            </a:r>
            <a:endParaRPr lang="ru-RU" b="1" dirty="0">
              <a:solidFill>
                <a:schemeClr val="accent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объективного контроля знаний всех выпускников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поступающих в  магистратуру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0166" y="4047692"/>
            <a:ext cx="111247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ОСНОВНЫЕ РЕЗУЛЬТАТЫ СОВЕРШЕНСТВОВАНИЯ СИСТЕМЫ ЭФФЕКТИВНОГО КОНТРАКТА:</a:t>
            </a:r>
            <a:endParaRPr lang="ru-RU" sz="2400" b="1" dirty="0">
              <a:solidFill>
                <a:srgbClr val="699F37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раза увеличилось количество статей, вошедших в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топ-10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и в топ-1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самых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цитируемых статей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мире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статей с ИФ &gt;1 –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517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 г. – 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368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433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статьи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(2016 г.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326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опубликованы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журналах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Q1 и Q2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165" y="4859993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244211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4.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Повышение эффективности финансового менеджмента, в том числе работы системы обеспечения экономической безопасности ТПУ</a:t>
            </a:r>
          </a:p>
          <a:p>
            <a:endParaRPr lang="ru-RU" altLang="ru-RU" sz="1834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3</a:t>
            </a:r>
            <a:endParaRPr lang="ru-RU" altLang="ru-RU" sz="1693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05394" y="1482752"/>
            <a:ext cx="11017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 финансового менеджмента оценивается по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группам показателей, из которых для ТПУ наиболее сложной является группа показателей «Качество планирования»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10165" y="2359073"/>
            <a:ext cx="11012688" cy="542145"/>
            <a:chOff x="710165" y="2110390"/>
            <a:chExt cx="11012688" cy="542145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8587344" y="2119236"/>
              <a:ext cx="3135509" cy="523220"/>
            </a:xfrm>
            <a:prstGeom prst="rect">
              <a:avLst/>
            </a:prstGeom>
            <a:solidFill>
              <a:srgbClr val="0099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Качество исполнения </a:t>
              </a:r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нормативно-правовых </a:t>
              </a:r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актов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10165" y="2131460"/>
              <a:ext cx="2153908" cy="510628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10165" y="2129315"/>
              <a:ext cx="211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Качество </a:t>
              </a:r>
              <a:r>
                <a:rPr lang="ru-RU" sz="14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планирования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137151" y="2124619"/>
              <a:ext cx="2383294" cy="51062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137151" y="2129315"/>
              <a:ext cx="231465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Финансовая устойчивость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793523" y="2124619"/>
              <a:ext cx="2520743" cy="51062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5800615" y="2110390"/>
              <a:ext cx="23857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Стратегические показатели</a:t>
              </a: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710165" y="3073164"/>
            <a:ext cx="11012688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целью повышения качества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 и введен в действие информационно-программный комплекс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Бюджет ТПУ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обеспечивающий возможность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синхронизации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ПФХД, бюджета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расходов и плана закупок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структуре Управления по режиму и безопасности создана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экономической безопасности            (рассмотрено 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1 500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договоров,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проверено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2 883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контрагента)</a:t>
            </a:r>
          </a:p>
          <a:p>
            <a:pPr marL="25200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Утверждено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введено в действие Положение о конфликте интересов ТПУ, создана Комиссия по соблюдению требований об урегулировании конфликта интересов, ограничений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запретов</a:t>
            </a:r>
          </a:p>
        </p:txBody>
      </p:sp>
    </p:spTree>
    <p:extLst>
      <p:ext uri="{BB962C8B-B14F-4D97-AF65-F5344CB8AC3E}">
        <p14:creationId xmlns:p14="http://schemas.microsoft.com/office/powerpoint/2010/main" val="40229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0165" y="4859994"/>
            <a:ext cx="4386768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7171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720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3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7204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5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7206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717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5. Организация работы Проектного офиса как центра разработки, актуализации и организации выполнения программ развития ТПУ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/>
              <a:t>4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4" y="1195784"/>
            <a:ext cx="11012689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2017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 центре внимания Проектного офиса,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 которого входят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проректоры, директора и заместители директоров школ (до 1.10.2017 г.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директора и заместители директоров научно-образовательных институтов), были следующие основные вопросы: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Перечень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содержание и система финансирования проектов Программы повышения конкурентоспособности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 2017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Дорожная карта» на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2020 гг.: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ключевые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положения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Школ ТПУ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иностранных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НПР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Показатели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результативности научно-образовательных институтов 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Показатели результативности ключевого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управленческого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персонала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Эффективный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контракт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НПР</a:t>
            </a:r>
          </a:p>
          <a:p>
            <a:pPr marL="720000" indent="-285750">
              <a:buFont typeface="Arial" panose="020B0604020202020204" pitchFamily="34" charset="0"/>
              <a:buChar char="•"/>
              <a:tabLst>
                <a:tab pos="1485900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Отчеты по проектам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Программы повышения конкурентоспособности ТПУ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2017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и др.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48874"/>
              </p:ext>
            </p:extLst>
          </p:nvPr>
        </p:nvGraphicFramePr>
        <p:xfrm>
          <a:off x="710166" y="4861572"/>
          <a:ext cx="11012687" cy="12866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12508"/>
                <a:gridCol w="1114697"/>
                <a:gridCol w="1185482"/>
              </a:tblGrid>
              <a:tr h="4332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недовыполненных показателей результативности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</a:tr>
              <a:tr h="4441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доходов из внебюджетных источников в структуре доходов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вуза, %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093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spc="-2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</a:t>
                      </a:r>
                      <a:r>
                        <a:rPr lang="ru-RU" sz="1800" b="0" spc="-2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НИОКР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расчете </a:t>
                      </a:r>
                      <a:r>
                        <a:rPr lang="ru-RU" sz="1800" b="0" spc="-3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1 НПР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руб.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1 299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0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3152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6. Применение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льготных норм учебной нагрузки для расчета штатной численности ППС при обучении магистрантов и аспирантов 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15</a:t>
            </a:r>
            <a:endParaRPr lang="ru-RU" altLang="ru-RU" sz="1693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0164" y="1239739"/>
            <a:ext cx="928233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Нормативы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общей учебной нагрузки для расчёта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штатного расписания ППС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2016/17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162294"/>
              </p:ext>
            </p:extLst>
          </p:nvPr>
        </p:nvGraphicFramePr>
        <p:xfrm>
          <a:off x="710164" y="1948055"/>
          <a:ext cx="11012690" cy="18646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3562"/>
                <a:gridCol w="2812868"/>
                <a:gridCol w="2029097"/>
                <a:gridCol w="3197163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Специальные и магистерские кафедры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Общетехнические кафедры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Гуманитарные и социально-экономические кафедры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674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Доцент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9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преподаватель, преподаватель, ассистент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66503"/>
              </p:ext>
            </p:extLst>
          </p:nvPr>
        </p:nvGraphicFramePr>
        <p:xfrm>
          <a:off x="710165" y="4629527"/>
          <a:ext cx="11012691" cy="1669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766"/>
                <a:gridCol w="3997235"/>
                <a:gridCol w="4137690"/>
              </a:tblGrid>
              <a:tr h="47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ООП </a:t>
                      </a:r>
                      <a:r>
                        <a:rPr lang="ru-RU" sz="18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бакалавриата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800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специалитета</a:t>
                      </a: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ООП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магистратуры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аспирантуры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Доцент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Старший преподаватель, преподаватель,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ассистент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7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10164" y="3935049"/>
            <a:ext cx="941414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Нормативы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общей учебной нагрузки для расчёта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штатного расписания ППС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2017/18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год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0165" y="4859993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cxnSp>
        <p:nvCxnSpPr>
          <p:cNvPr id="717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274253"/>
            <a:ext cx="7619502" cy="818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7.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Создание общеуниверситетского студенческого деканата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6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65" y="1518080"/>
            <a:ext cx="686262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 по работе со студентами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(Единый деканат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 в августе 2017 г.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НТБ ТПУ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(ауд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206) со штатом из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сотрудников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Учебные отделы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научно-образовательных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институтов упразднены с 01.11.2017 г.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функции Единого деканата: </a:t>
            </a:r>
          </a:p>
          <a:p>
            <a:pPr marL="542925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учебных и информационных сервисов для студентов очной формы обучения,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родителей, преподавателей, сотрудников</a:t>
            </a:r>
          </a:p>
          <a:p>
            <a:pPr marL="542925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учет учебных достижений студентов</a:t>
            </a:r>
          </a:p>
          <a:p>
            <a:pPr marL="542925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учет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движения студенческого контингента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очной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формы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справочной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отчетной и статистической информации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внутренним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внешним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запросам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pic>
        <p:nvPicPr>
          <p:cNvPr id="16" name="Рисунок 1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054098" y="1330390"/>
            <a:ext cx="3240000" cy="497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4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99291" y="5063067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22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23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25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27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2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347405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8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Формирование долгосрочных баз практик и повышение доли обучающихся, проходящих практику на реальном производстве, не менее чем на 10 % в год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7</a:t>
            </a:r>
            <a:endParaRPr lang="ru-RU" altLang="ru-RU" sz="1693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5" y="1445670"/>
            <a:ext cx="109506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>
                <a:cs typeface="Arial" panose="020B0604020202020204" pitchFamily="34" charset="0"/>
              </a:rPr>
              <a:t>Количество </a:t>
            </a:r>
            <a:r>
              <a:rPr lang="ru-RU" sz="1800" dirty="0">
                <a:cs typeface="Arial" panose="020B0604020202020204" pitchFamily="34" charset="0"/>
              </a:rPr>
              <a:t>долгосрочных </a:t>
            </a:r>
            <a:r>
              <a:rPr lang="ru-RU" sz="1800" dirty="0" smtClean="0">
                <a:cs typeface="Arial" panose="020B0604020202020204" pitchFamily="34" charset="0"/>
              </a:rPr>
              <a:t>договоров с предприятиями по организации производственной практики студентов выросло со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162</a:t>
            </a:r>
            <a:r>
              <a:rPr lang="ru-RU" sz="1800" dirty="0" smtClean="0">
                <a:cs typeface="Arial" panose="020B0604020202020204" pitchFamily="34" charset="0"/>
              </a:rPr>
              <a:t> в 2016 г. до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221</a:t>
            </a:r>
            <a:r>
              <a:rPr lang="ru-RU" sz="1800" dirty="0" smtClean="0">
                <a:cs typeface="Arial" panose="020B0604020202020204" pitchFamily="34" charset="0"/>
              </a:rPr>
              <a:t> – в 2017 г. </a:t>
            </a:r>
            <a:r>
              <a:rPr lang="ru-RU" sz="1800" dirty="0">
                <a:cs typeface="Arial" panose="020B0604020202020204" pitchFamily="34" charset="0"/>
              </a:rPr>
              <a:t> </a:t>
            </a:r>
            <a:r>
              <a:rPr lang="ru-RU" sz="1800" dirty="0" smtClean="0">
                <a:cs typeface="Arial" panose="020B0604020202020204" pitchFamily="34" charset="0"/>
              </a:rPr>
              <a:t>(на </a:t>
            </a:r>
            <a:r>
              <a:rPr lang="ru-RU" sz="1800" b="1" dirty="0" smtClean="0">
                <a:solidFill>
                  <a:srgbClr val="6BBD2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r>
              <a:rPr lang="ru-RU" sz="1800" dirty="0" smtClean="0">
                <a:cs typeface="Arial" panose="020B0604020202020204" pitchFamily="34" charset="0"/>
              </a:rPr>
              <a:t> %)</a:t>
            </a:r>
            <a:endParaRPr lang="ru-RU" sz="1800" dirty="0">
              <a:cs typeface="Arial" panose="020B0604020202020204" pitchFamily="34" charset="0"/>
            </a:endParaRPr>
          </a:p>
        </p:txBody>
      </p: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98496"/>
              </p:ext>
            </p:extLst>
          </p:nvPr>
        </p:nvGraphicFramePr>
        <p:xfrm>
          <a:off x="710164" y="2225954"/>
          <a:ext cx="11012689" cy="1837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56739"/>
                <a:gridCol w="1079863"/>
                <a:gridCol w="3500845"/>
                <a:gridCol w="3075242"/>
              </a:tblGrid>
              <a:tr h="8132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образования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Курс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Число обучающихся, прошедших производственную практику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Из них прошли </a:t>
                      </a: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практику на реальном</a:t>
                      </a:r>
                      <a:r>
                        <a:rPr lang="ru-RU" sz="1800" baseline="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 производстве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3936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Бакалавриат,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специалитет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3, 4, 5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1435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1113 (78 %)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1, 2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2264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1439 (64 %)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1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3699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2552 (69 %)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710163" y="4697300"/>
            <a:ext cx="110126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ru-RU" sz="1800" dirty="0"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44173"/>
              </p:ext>
            </p:extLst>
          </p:nvPr>
        </p:nvGraphicFramePr>
        <p:xfrm>
          <a:off x="710163" y="4665238"/>
          <a:ext cx="11148902" cy="1612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59174">
                  <a:extLst>
                    <a:ext uri="{9D8B030D-6E8A-4147-A177-3AD203B41FA5}">
                      <a16:colId xmlns="" xmlns:a16="http://schemas.microsoft.com/office/drawing/2014/main" val="1239968867"/>
                    </a:ext>
                  </a:extLst>
                </a:gridCol>
                <a:gridCol w="4789728">
                  <a:extLst>
                    <a:ext uri="{9D8B030D-6E8A-4147-A177-3AD203B41FA5}">
                      <a16:colId xmlns="" xmlns:a16="http://schemas.microsoft.com/office/drawing/2014/main" val="17421065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«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Газпром»: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ООО «Газпром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трансгаз Томск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ООО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«Газпром добыча Ямбург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ОАО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Томскгазпром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 и др.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Госкорпорация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Росатом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«Концерн Росэнергоатом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ФГУП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«Горно-химический комбинат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», ФГУП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«РФЯЦ –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ВНИИ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экспериментальной физики»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Госкорпорация</a:t>
                      </a: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6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Роскосмос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«Информационные спутниковые системы»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им.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академика М.Ф. 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Решетнева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«НПЦ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Полюс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«СИБУР Холдинг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ОАО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«Сургутнефтегаз»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ПАО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«НК «Роснефть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Томскнефть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ВНК и др.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ОАО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«АК «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Транснефть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»: 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b="0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Транснефть</a:t>
                      </a: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-Центральная Сибирь»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ОАО «Системный оператор ЕЭС»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3047570"/>
                  </a:ext>
                </a:extLst>
              </a:tr>
            </a:tbl>
          </a:graphicData>
        </a:graphic>
      </p:graphicFrame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10163" y="4204254"/>
            <a:ext cx="110126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cs typeface="Arial" panose="020B0604020202020204" pitchFamily="34" charset="0"/>
              </a:rPr>
              <a:t>Предприятия с наибольшим количеством мест для производственной практики студентов ТПУ: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4197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33222"/>
            <a:ext cx="7529507" cy="1014093"/>
          </a:xfrm>
        </p:spPr>
        <p:txBody>
          <a:bodyPr>
            <a:noAutofit/>
          </a:bodyPr>
          <a:lstStyle/>
          <a:p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рамках: сетевых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университетов (</a:t>
            </a:r>
            <a:r>
              <a:rPr lang="ru-RU" altLang="ru-RU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Ростехнадзора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БРИКС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),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консорциумов, технологических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платформ; сетевых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образовательных программ, в том числе на английском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языке; </a:t>
            </a:r>
            <a:r>
              <a:rPr lang="ru-RU" altLang="ru-RU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соорганизации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олимпиад НТИ, Газпрома,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АИРР; договоров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 сотрудничестве с СО РАН, ДВО РАН и </a:t>
            </a:r>
            <a:r>
              <a:rPr lang="ru-RU" altLang="ru-RU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др.; проектов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НТИ, ФПИ, АСИ и др. 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1</a:t>
            </a:r>
            <a:r>
              <a:rPr lang="en-US" altLang="ru-RU" sz="1693" dirty="0" smtClean="0"/>
              <a:t>8</a:t>
            </a:r>
            <a:endParaRPr lang="ru-RU" altLang="ru-RU" sz="1693" dirty="0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00441" y="1327516"/>
            <a:ext cx="11012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 smtClean="0">
                <a:solidFill>
                  <a:srgbClr val="699F37"/>
                </a:solidFill>
                <a:latin typeface="+mn-lt"/>
              </a:rPr>
              <a:t>Сетевой университет </a:t>
            </a:r>
            <a:r>
              <a:rPr lang="ru-RU" sz="2400" b="1" dirty="0" err="1" smtClean="0">
                <a:solidFill>
                  <a:srgbClr val="699F37"/>
                </a:solidFill>
                <a:latin typeface="+mn-lt"/>
              </a:rPr>
              <a:t>Ростехнадзора</a:t>
            </a:r>
            <a:endParaRPr lang="ru-RU" sz="2400" dirty="0" smtClean="0">
              <a:solidFill>
                <a:srgbClr val="699F37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0441" y="1876365"/>
            <a:ext cx="9794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Поданы заявки на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закрепление за ТПУ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права разработки образовательных программ по следующим направлениям: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584391"/>
              </p:ext>
            </p:extLst>
          </p:nvPr>
        </p:nvGraphicFramePr>
        <p:xfrm>
          <a:off x="700440" y="2608703"/>
          <a:ext cx="11012687" cy="3518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3411"/>
                <a:gridCol w="2971594"/>
                <a:gridCol w="2527682"/>
              </a:tblGrid>
              <a:tr h="489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Атомная промышленность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Топливно-энергетический комплекс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cs typeface="Arial" panose="020B0604020202020204" pitchFamily="34" charset="0"/>
                        </a:rPr>
                        <a:t>Охрана окружающей среды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BF44"/>
                    </a:solidFill>
                  </a:tcPr>
                </a:tc>
              </a:tr>
              <a:tr h="2208409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и надзор за системами государственного учета и контроля ядерных материалов, радиоактивных веществ и радиоактивных отходов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и надзор за физической защитой ядерных материалов, радиоактивных веществ, ядерных установок, радиационных источников и пунктов хранения и надзор за антитеррористической защищенностью 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ядерно- и </a:t>
                      </a:r>
                      <a:r>
                        <a:rPr lang="ru-RU" sz="1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радиационноопасных</a:t>
                      </a: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объектов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Контроль и надзор в сфере безопасности электротехнических и тепловых установок и сетей </a:t>
                      </a:r>
                    </a:p>
                    <a:p>
                      <a:pPr marL="4572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в чрезвычайных ситуациях и пожарная безопасность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ru-RU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Техносферная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безопасность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</a:pPr>
                      <a:endParaRPr lang="ru-RU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658" marR="72658" marT="36075" marB="36075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81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9291" y="4898094"/>
            <a:ext cx="4697642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сетевых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университетов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Ростехнадзора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БРИКС),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консорциумов, технологических платформ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19</a:t>
            </a:r>
            <a:endParaRPr lang="ru-RU" altLang="ru-RU" sz="1693" dirty="0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10164" y="1333658"/>
            <a:ext cx="55191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rgbClr val="699F37"/>
                </a:solidFill>
                <a:latin typeface="+mn-lt"/>
              </a:rPr>
              <a:t>Сетевой университет БРИКС</a:t>
            </a:r>
            <a:endParaRPr lang="ru-RU" sz="2400" dirty="0" smtClean="0">
              <a:solidFill>
                <a:srgbClr val="699F37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0165" y="1962828"/>
            <a:ext cx="744625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составе Международной тематической группы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«Водные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ресурсы и борьба с их загрязнением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marL="542925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Заявка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совместный международный проект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«Комплексный подход к управлению водными ресурсами и устойчивые технологии для обращения с загрязнениями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CLEANBRICSWATER)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участия в конкурсе грантов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BRICS STI Framework </a:t>
            </a:r>
            <a:r>
              <a:rPr lang="en-US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Programme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42925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набор (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студентов) на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магистерскую программу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«Качество природных вод и водоподготовка»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направления «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Природообустройство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водопользование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0934" y="4958501"/>
            <a:ext cx="275603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</a:t>
            </a:r>
          </a:p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СПбГУ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 descr="https://www.ambotis.ru/upload/medialibrary/9b8/rs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29" y="1586217"/>
            <a:ext cx="518329" cy="3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0934" y="1328180"/>
            <a:ext cx="273191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Центральный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технологический университет </a:t>
            </a:r>
          </a:p>
          <a:p>
            <a:r>
              <a:rPr lang="ru-RU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Дурбанский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технологический университет</a:t>
            </a:r>
          </a:p>
        </p:txBody>
      </p:sp>
      <p:pic>
        <p:nvPicPr>
          <p:cNvPr id="41988" name="Picture 4" descr="http://metaphorsofmovement.co.uk/wp-content/uploads/2016/09/1024px-Flag_of_India.svg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75" y="2556150"/>
            <a:ext cx="522983" cy="34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0935" y="2292479"/>
            <a:ext cx="274901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Индийский технологический институт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Канпуре</a:t>
            </a:r>
            <a:endParaRPr lang="ru-RU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Национальный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технологический институт </a:t>
            </a:r>
            <a:r>
              <a:rPr lang="ru-RU" sz="1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Дургапур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0935" y="3256805"/>
            <a:ext cx="274901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Федеральный университет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Рио-де-Жанейро </a:t>
            </a:r>
          </a:p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Федеральный университет </a:t>
            </a:r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Минас-Жерайс</a:t>
            </a:r>
            <a:endParaRPr lang="ru-RU" sz="1200" dirty="0"/>
          </a:p>
        </p:txBody>
      </p:sp>
      <p:pic>
        <p:nvPicPr>
          <p:cNvPr id="41990" name="Picture 6" descr="http://cliparts.co/cliparts/qcB/B9k/qcBB9kpc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29" y="3503063"/>
            <a:ext cx="525525" cy="35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0935" y="4205929"/>
            <a:ext cx="274901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Хохайский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</a:t>
            </a:r>
          </a:p>
          <a:p>
            <a:r>
              <a:rPr lang="ru-RU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Северо-Китайский университет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водных ресурсов и электроэнергии</a:t>
            </a:r>
            <a:endParaRPr lang="ru-RU" sz="1200" dirty="0"/>
          </a:p>
        </p:txBody>
      </p:sp>
      <p:pic>
        <p:nvPicPr>
          <p:cNvPr id="41992" name="Picture 8" descr="http://poradatour.com.ua/published/publicdata/TJAGNWVB11/attachments/SC/images/01%D0%9A%D0%B8%D1%82%D0%B0%D0%B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00" y="4373110"/>
            <a:ext cx="540932" cy="3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://school10gorny.edusite.ru/images/flag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75" y="4979652"/>
            <a:ext cx="530179" cy="3532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xtLst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04510"/>
              </p:ext>
            </p:extLst>
          </p:nvPr>
        </p:nvGraphicFramePr>
        <p:xfrm>
          <a:off x="710163" y="5122797"/>
          <a:ext cx="7319142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714"/>
                <a:gridCol w="2439714"/>
                <a:gridCol w="2439714"/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Количество обучающихся в ТПУ граждан стран БРИКС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бакалавриат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магистратура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аспирантура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7445884" y="2034081"/>
            <a:ext cx="710535" cy="484632"/>
          </a:xfrm>
          <a:prstGeom prst="rightArrow">
            <a:avLst/>
          </a:prstGeom>
          <a:solidFill>
            <a:srgbClr val="80BF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537745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               на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а также актуализация и защита (октябрь 2017 г.) «дорожной карты» Программы                 на 2018–2020 гг.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2</a:t>
            </a:r>
            <a:endParaRPr lang="ru-RU" altLang="ru-RU" sz="1693" dirty="0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710165" y="1424275"/>
            <a:ext cx="685217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sz="2400" b="1" dirty="0" smtClean="0">
                <a:solidFill>
                  <a:srgbClr val="6BBD21"/>
                </a:solidFill>
                <a:latin typeface="+mn-lt"/>
              </a:rPr>
              <a:t>ЗАЩИТА «ДОРОЖНОЙ КАРТЫ» НА 2017 ГОД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altLang="ru-RU" sz="1800" dirty="0" smtClean="0"/>
              <a:t>Заседание Совета по повышению конкурентоспособности ведущих университетов Российской Федерации среди ведущих мировых научно-образовательных </a:t>
            </a:r>
            <a:r>
              <a:rPr lang="ru-RU" altLang="ru-RU" sz="1800" dirty="0"/>
              <a:t>центров </a:t>
            </a:r>
            <a:r>
              <a:rPr lang="ru-RU" altLang="ru-RU" sz="1800" dirty="0" smtClean="0"/>
              <a:t>под </a:t>
            </a:r>
            <a:r>
              <a:rPr lang="ru-RU" altLang="ru-RU" sz="1800" dirty="0"/>
              <a:t>председательством </a:t>
            </a:r>
            <a:r>
              <a:rPr lang="ru-RU" altLang="ru-RU" sz="1800" dirty="0" smtClean="0"/>
              <a:t>вице-премьера </a:t>
            </a:r>
            <a:r>
              <a:rPr lang="ru-RU" altLang="ru-RU" sz="1800" dirty="0"/>
              <a:t>Правительства </a:t>
            </a:r>
            <a:r>
              <a:rPr lang="ru-RU" altLang="ru-RU" sz="1800" dirty="0" smtClean="0"/>
              <a:t>Российской Федерации О.Ю. </a:t>
            </a:r>
            <a:r>
              <a:rPr lang="ru-RU" altLang="ru-RU" sz="1800" dirty="0" err="1" smtClean="0"/>
              <a:t>Голодец</a:t>
            </a:r>
            <a:r>
              <a:rPr lang="ru-RU" altLang="ru-RU" sz="1800" dirty="0" smtClean="0"/>
              <a:t>                                              (Москва, </a:t>
            </a:r>
            <a:r>
              <a:rPr lang="ru-RU" altLang="ru-RU" sz="1800" b="1" dirty="0" smtClean="0"/>
              <a:t>17 </a:t>
            </a:r>
            <a:r>
              <a:rPr lang="ru-RU" altLang="ru-RU" sz="1800" b="1" dirty="0"/>
              <a:t>марта </a:t>
            </a:r>
            <a:r>
              <a:rPr lang="ru-RU" altLang="ru-RU" sz="1800" dirty="0"/>
              <a:t>2017 г</a:t>
            </a:r>
            <a:r>
              <a:rPr lang="ru-RU" altLang="ru-RU" sz="1800" dirty="0" smtClean="0"/>
              <a:t>.) </a:t>
            </a:r>
          </a:p>
        </p:txBody>
      </p:sp>
      <p:pic>
        <p:nvPicPr>
          <p:cNvPr id="1026" name="Picture 2" descr="http://news.tpu.ru/uploads/images/news/2017/03/golodets_5-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29" y="1515678"/>
            <a:ext cx="3742695" cy="24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10165" y="3808575"/>
            <a:ext cx="10914659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/>
              <a:t>Основной предмет защиты </a:t>
            </a:r>
            <a:r>
              <a:rPr lang="ru-RU" sz="1800" dirty="0"/>
              <a:t>–</a:t>
            </a:r>
            <a:r>
              <a:rPr lang="ru-RU" sz="1800" b="1" dirty="0" smtClean="0"/>
              <a:t> «научные прорывы»: </a:t>
            </a:r>
          </a:p>
          <a:p>
            <a:pPr marL="450850" indent="-180975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ru-RU" sz="1800" dirty="0" smtClean="0"/>
              <a:t>«</a:t>
            </a:r>
            <a:r>
              <a:rPr lang="ru-RU" sz="1800" dirty="0"/>
              <a:t>Ядерные </a:t>
            </a:r>
            <a:r>
              <a:rPr lang="ru-RU" sz="1800" dirty="0" smtClean="0"/>
              <a:t>технологии </a:t>
            </a:r>
            <a:r>
              <a:rPr lang="ru-RU" sz="1800" dirty="0"/>
              <a:t>персонализированной </a:t>
            </a:r>
            <a:r>
              <a:rPr lang="ru-RU" sz="1800" dirty="0" err="1"/>
              <a:t>тераностики</a:t>
            </a:r>
            <a:r>
              <a:rPr lang="ru-RU" sz="1800" dirty="0"/>
              <a:t> диссеминированных форм рака</a:t>
            </a:r>
            <a:r>
              <a:rPr lang="ru-RU" sz="1800" dirty="0" smtClean="0"/>
              <a:t>»</a:t>
            </a:r>
          </a:p>
          <a:p>
            <a:pPr marL="450850" indent="-180975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ru-RU" sz="1800" dirty="0"/>
              <a:t>«Прорывные технологии аддитивного производства и неразрушающего контроля жаропрочных композиционных материалов для экстремальных условий</a:t>
            </a:r>
            <a:r>
              <a:rPr lang="ru-RU" sz="1800" dirty="0" smtClean="0"/>
              <a:t>»</a:t>
            </a:r>
          </a:p>
          <a:p>
            <a:pPr marL="450850" indent="-180975"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ru-RU" sz="1800" dirty="0"/>
              <a:t>«Комплексная технология преобразования твердых топлив </a:t>
            </a:r>
            <a:r>
              <a:rPr lang="ru-RU" sz="1800" dirty="0" smtClean="0"/>
              <a:t>с </a:t>
            </a:r>
            <a:r>
              <a:rPr lang="ru-RU" sz="1800" dirty="0"/>
              <a:t>повышенной </a:t>
            </a:r>
            <a:r>
              <a:rPr lang="ru-RU" sz="1800" dirty="0" err="1"/>
              <a:t>энергоэффективностью</a:t>
            </a:r>
            <a:r>
              <a:rPr lang="ru-RU" sz="1800" dirty="0"/>
              <a:t> и малой эмиссией парниковых газов»  </a:t>
            </a:r>
          </a:p>
        </p:txBody>
      </p:sp>
    </p:spTree>
    <p:extLst>
      <p:ext uri="{BB962C8B-B14F-4D97-AF65-F5344CB8AC3E}">
        <p14:creationId xmlns:p14="http://schemas.microsoft.com/office/powerpoint/2010/main" val="72576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710165" y="5126694"/>
            <a:ext cx="4386768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сетевых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университетов (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Ростехнадзора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БРИКС),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консорциумов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технологических платформ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20</a:t>
            </a:r>
            <a:endParaRPr lang="ru-RU" altLang="ru-RU" sz="1693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10165" y="1204564"/>
            <a:ext cx="9578894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699F37"/>
                </a:solidFill>
                <a:latin typeface="+mn-lt"/>
              </a:rPr>
              <a:t>Ассоциация ведущих европейских университетов в области инженерного образования </a:t>
            </a:r>
            <a:r>
              <a:rPr lang="ru-RU" sz="1800" b="1" dirty="0" smtClean="0">
                <a:solidFill>
                  <a:srgbClr val="699F37"/>
                </a:solidFill>
                <a:latin typeface="+mn-lt"/>
              </a:rPr>
              <a:t>                  и исследований </a:t>
            </a:r>
            <a:r>
              <a:rPr lang="en-US" sz="1800" b="1" dirty="0" smtClean="0">
                <a:solidFill>
                  <a:srgbClr val="699F37"/>
                </a:solidFill>
                <a:latin typeface="+mn-lt"/>
              </a:rPr>
              <a:t>CESAER</a:t>
            </a:r>
          </a:p>
          <a:p>
            <a:pPr marL="4476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ru-RU" sz="1800" dirty="0"/>
              <a:t>ТПУ вошел в рабочую группу </a:t>
            </a:r>
            <a:r>
              <a:rPr lang="ru-RU" sz="1800" b="1" dirty="0"/>
              <a:t>«Ответственные исследования и инновации»</a:t>
            </a:r>
            <a:r>
              <a:rPr lang="ru-RU" sz="1800" dirty="0"/>
              <a:t> (</a:t>
            </a:r>
            <a:r>
              <a:rPr lang="ru-RU" sz="1800" dirty="0" err="1"/>
              <a:t>Responsible</a:t>
            </a:r>
            <a:r>
              <a:rPr lang="ru-RU" sz="1800" dirty="0"/>
              <a:t> </a:t>
            </a:r>
            <a:r>
              <a:rPr lang="ru-RU" sz="1800" dirty="0" err="1"/>
              <a:t>Research</a:t>
            </a:r>
            <a:r>
              <a:rPr lang="ru-RU" sz="1800" dirty="0"/>
              <a:t> </a:t>
            </a:r>
            <a:r>
              <a:rPr lang="ru-RU" sz="1800" dirty="0" err="1"/>
              <a:t>and</a:t>
            </a:r>
            <a:r>
              <a:rPr lang="ru-RU" sz="1800" dirty="0"/>
              <a:t> </a:t>
            </a:r>
            <a:r>
              <a:rPr lang="ru-RU" sz="1800" dirty="0" err="1"/>
              <a:t>Innovation</a:t>
            </a:r>
            <a:r>
              <a:rPr lang="ru-RU" sz="1800" dirty="0"/>
              <a:t>, RRI</a:t>
            </a:r>
            <a:r>
              <a:rPr lang="ru-RU" sz="1800" dirty="0" smtClean="0"/>
              <a:t>)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699F37"/>
                </a:solidFill>
                <a:latin typeface="+mn-lt"/>
              </a:rPr>
              <a:t>Консорциум ведущих европейских и азиатских технических университетов </a:t>
            </a:r>
            <a:r>
              <a:rPr lang="en-US" sz="1800" b="1" dirty="0" smtClean="0">
                <a:solidFill>
                  <a:srgbClr val="699F37"/>
                </a:solidFill>
                <a:latin typeface="+mn-lt"/>
              </a:rPr>
              <a:t>CLUSTER</a:t>
            </a:r>
          </a:p>
          <a:p>
            <a:pPr indent="0">
              <a:spcBef>
                <a:spcPts val="0"/>
              </a:spcBef>
              <a:buNone/>
              <a:tabLst>
                <a:tab pos="447675" algn="l"/>
              </a:tabLst>
            </a:pPr>
            <a:r>
              <a:rPr lang="ru-RU" sz="1800" dirty="0"/>
              <a:t>ТПУ </a:t>
            </a:r>
            <a:r>
              <a:rPr lang="ru-RU" sz="1800" dirty="0" smtClean="0"/>
              <a:t>принят:</a:t>
            </a:r>
          </a:p>
          <a:p>
            <a:pPr marL="447675" indent="-18097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ru-RU" sz="1800" dirty="0" smtClean="0"/>
              <a:t>в </a:t>
            </a:r>
            <a:r>
              <a:rPr lang="ru-RU" sz="1800" dirty="0"/>
              <a:t>комитет по коммуникациям (</a:t>
            </a:r>
            <a:r>
              <a:rPr lang="ru-RU" sz="1800" dirty="0" err="1"/>
              <a:t>Communication</a:t>
            </a:r>
            <a:r>
              <a:rPr lang="ru-RU" sz="1800" dirty="0"/>
              <a:t> </a:t>
            </a:r>
            <a:r>
              <a:rPr lang="ru-RU" sz="1800" dirty="0" err="1"/>
              <a:t>committee</a:t>
            </a:r>
            <a:r>
              <a:rPr lang="en-US" sz="1800" dirty="0" smtClean="0"/>
              <a:t>)</a:t>
            </a:r>
            <a:endParaRPr lang="ru-RU" sz="1800" dirty="0" smtClean="0"/>
          </a:p>
          <a:p>
            <a:pPr marL="447675" indent="-18097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ru-RU" sz="1800" dirty="0" smtClean="0"/>
              <a:t>в </a:t>
            </a:r>
            <a:r>
              <a:rPr lang="ru-RU" sz="1800" dirty="0"/>
              <a:t>проекты по интернационализации </a:t>
            </a:r>
            <a:r>
              <a:rPr lang="en-US" sz="1800" b="1" dirty="0" err="1" smtClean="0"/>
              <a:t>inComm</a:t>
            </a:r>
            <a:r>
              <a:rPr lang="en-US" sz="1800" b="1" dirty="0"/>
              <a:t>: feel at </a:t>
            </a:r>
            <a:r>
              <a:rPr lang="en-US" sz="1800" b="1" dirty="0" smtClean="0"/>
              <a:t>Home</a:t>
            </a:r>
            <a:r>
              <a:rPr lang="ru-RU" sz="1800" b="1" dirty="0"/>
              <a:t> </a:t>
            </a:r>
            <a:r>
              <a:rPr lang="ru-RU" sz="1800" dirty="0" smtClean="0"/>
              <a:t>и</a:t>
            </a:r>
            <a:r>
              <a:rPr lang="ru-RU" sz="1800" b="1" dirty="0" smtClean="0"/>
              <a:t> </a:t>
            </a:r>
            <a:r>
              <a:rPr lang="ru-RU" sz="1800" dirty="0"/>
              <a:t>п</a:t>
            </a:r>
            <a:r>
              <a:rPr lang="ru-RU" sz="1800" dirty="0" smtClean="0"/>
              <a:t>редпринимательству</a:t>
            </a:r>
            <a:r>
              <a:rPr lang="ru-RU" sz="1800" b="1" dirty="0" smtClean="0"/>
              <a:t> </a:t>
            </a:r>
            <a:r>
              <a:rPr lang="en-US" sz="1800" b="1" dirty="0" smtClean="0"/>
              <a:t>E4TU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699F37"/>
                </a:solidFill>
                <a:latin typeface="+mn-lt"/>
              </a:rPr>
              <a:t>Европейский центр ядерных исследований (ЦЕРН)</a:t>
            </a:r>
          </a:p>
          <a:p>
            <a:pPr marL="447675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ru-RU" sz="1800" dirty="0" smtClean="0">
                <a:cs typeface="Arial" panose="020B0604020202020204" pitchFamily="34" charset="0"/>
              </a:rPr>
              <a:t>За последние </a:t>
            </a:r>
            <a:r>
              <a:rPr lang="ru-RU" sz="1800" dirty="0">
                <a:cs typeface="Arial" panose="020B0604020202020204" pitchFamily="34" charset="0"/>
              </a:rPr>
              <a:t>два года ТПУ стал активным участником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6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крупных </a:t>
            </a:r>
            <a:r>
              <a:rPr lang="ru-RU" sz="1800" dirty="0" err="1" smtClean="0">
                <a:cs typeface="Arial" panose="020B0604020202020204" pitchFamily="34" charset="0"/>
              </a:rPr>
              <a:t>коллабораций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cs typeface="Arial" panose="020B0604020202020204" pitchFamily="34" charset="0"/>
              </a:rPr>
              <a:t>ЦЕРНа</a:t>
            </a:r>
            <a:r>
              <a:rPr lang="ru-RU" sz="1800" dirty="0" smtClean="0">
                <a:cs typeface="Arial" panose="020B0604020202020204" pitchFamily="34" charset="0"/>
              </a:rPr>
              <a:t>, в том числе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4</a:t>
            </a:r>
            <a:r>
              <a:rPr lang="ru-RU" sz="1800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важнейших экспериментов</a:t>
            </a:r>
            <a:endParaRPr lang="ru-RU" sz="1800" dirty="0" smtClean="0"/>
          </a:p>
          <a:p>
            <a:pPr marL="447675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ru-RU" sz="1800" dirty="0" smtClean="0"/>
              <a:t>По </a:t>
            </a:r>
            <a:r>
              <a:rPr lang="ru-RU" sz="1800" dirty="0"/>
              <a:t>заказу </a:t>
            </a:r>
            <a:r>
              <a:rPr lang="ru-RU" sz="1800" dirty="0" err="1" smtClean="0"/>
              <a:t>ЦЕРНа</a:t>
            </a:r>
            <a:r>
              <a:rPr lang="ru-RU" sz="1800" dirty="0" smtClean="0"/>
              <a:t> </a:t>
            </a:r>
            <a:r>
              <a:rPr lang="ru-RU" sz="1800" dirty="0"/>
              <a:t>ученые ТПУ с зарубежными коллегами разрабатывают новейшие методы диагностики и управления пучком протонов Большого </a:t>
            </a:r>
            <a:r>
              <a:rPr lang="ru-RU" sz="1800" dirty="0" err="1"/>
              <a:t>адронного</a:t>
            </a:r>
            <a:r>
              <a:rPr lang="ru-RU" sz="1800" dirty="0"/>
              <a:t> </a:t>
            </a:r>
            <a:r>
              <a:rPr lang="ru-RU" sz="1800" dirty="0" err="1"/>
              <a:t>коллайдера</a:t>
            </a:r>
            <a:r>
              <a:rPr lang="ru-RU" sz="1800" dirty="0"/>
              <a:t>, проводят анализ алмазных </a:t>
            </a:r>
            <a:r>
              <a:rPr lang="ru-RU" sz="1800" dirty="0" smtClean="0"/>
              <a:t>детекторов</a:t>
            </a:r>
            <a:endParaRPr lang="ru-RU" sz="1800" dirty="0"/>
          </a:p>
          <a:p>
            <a:pPr marL="447675" indent="-180975">
              <a:spcBef>
                <a:spcPts val="0"/>
              </a:spcBef>
              <a:spcAft>
                <a:spcPts val="600"/>
              </a:spcAft>
              <a:tabLst>
                <a:tab pos="447675" algn="l"/>
              </a:tabLst>
            </a:pPr>
            <a:r>
              <a:rPr lang="ru-RU" sz="1800" dirty="0" smtClean="0"/>
              <a:t>Разработаны и поставлены в </a:t>
            </a:r>
            <a:r>
              <a:rPr lang="ru-RU" sz="1800" dirty="0"/>
              <a:t>ЦЕРН первые детали рельсовой системы трекового детектора </a:t>
            </a:r>
            <a:r>
              <a:rPr lang="ru-RU" sz="1800" dirty="0" err="1" smtClean="0"/>
              <a:t>LHCb</a:t>
            </a:r>
            <a:endParaRPr lang="ru-RU" sz="1800" dirty="0" smtClean="0"/>
          </a:p>
        </p:txBody>
      </p:sp>
      <p:pic>
        <p:nvPicPr>
          <p:cNvPr id="26628" name="Picture 4" descr="https://storage.tpu.ru/tpu/2016/12/13/gPljlke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6" b="19480"/>
          <a:stretch/>
        </p:blipFill>
        <p:spPr bwMode="auto">
          <a:xfrm>
            <a:off x="9992233" y="2742119"/>
            <a:ext cx="1989574" cy="70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 b="22665"/>
          <a:stretch/>
        </p:blipFill>
        <p:spPr>
          <a:xfrm>
            <a:off x="9992233" y="1566662"/>
            <a:ext cx="2012736" cy="716534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956" y="4715606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7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64087" y="5126694"/>
            <a:ext cx="4604271" cy="173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сетевых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образовательных программ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в том числе на английском языке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21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33" y="1881554"/>
            <a:ext cx="7390175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0" indent="-180975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программ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зарубежными вузами-партнерами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447675" lvl="0" indent="-180975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вузов</a:t>
            </a:r>
            <a:r>
              <a:rPr lang="ru-RU" dirty="0"/>
              <a:t> –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партнеров,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 них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зарубежные вузы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7675" lvl="0" indent="-180975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Контингент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студентов на 1 октября 2017 г.: 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115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человек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61233" y="1857920"/>
            <a:ext cx="4061619" cy="3604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Зарубежные вузы-партнеры по реализации сетевых магистерских программ:</a:t>
            </a:r>
            <a:endParaRPr lang="ru-RU" sz="1400" dirty="0" smtClean="0">
              <a:solidFill>
                <a:srgbClr val="699F37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Хериот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-Ватт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Мюнхена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Берлина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прикладных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наук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Анхальта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прикладных наук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Аахена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Чешский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 университет в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Праге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Гренобль-Альпы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Орлеанский университет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Алматинский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энергетики и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связи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Казахский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национальный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 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аль-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Фараби</a:t>
            </a:r>
            <a:endParaRPr lang="ru-RU" sz="1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Карагандинский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государственный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технический</a:t>
            </a:r>
            <a:r>
              <a:rPr lang="en-US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университет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0133" y="1388621"/>
            <a:ext cx="7100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Сетевые </a:t>
            </a:r>
            <a:r>
              <a:rPr lang="ru-RU" b="1" dirty="0" smtClean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магистерские программы</a:t>
            </a:r>
            <a:endParaRPr lang="ru-RU" dirty="0">
              <a:solidFill>
                <a:srgbClr val="699F37"/>
              </a:solidFill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0133" y="3795476"/>
            <a:ext cx="7100334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0" indent="-276225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 </a:t>
            </a:r>
          </a:p>
          <a:p>
            <a:pPr marL="542925" lvl="0" indent="-276225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Зарубежные вузы-партнеры: </a:t>
            </a:r>
          </a:p>
          <a:p>
            <a:pPr marL="1000125" lvl="1" indent="-276225">
              <a:lnSpc>
                <a:spcPct val="115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Цзилиньский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университет (КНР)</a:t>
            </a:r>
          </a:p>
          <a:p>
            <a:pPr marL="1000125" lvl="1" indent="-276225">
              <a:lnSpc>
                <a:spcPct val="115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Шеньянский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политехнический университет (КНР)</a:t>
            </a:r>
          </a:p>
          <a:p>
            <a:pPr marL="542925" lvl="0" indent="-276225">
              <a:lnSpc>
                <a:spcPct val="115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Контингент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студентов на 1 октября 2017 г.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207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73318" y="3297306"/>
            <a:ext cx="6787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Сетевые </a:t>
            </a:r>
            <a:r>
              <a:rPr lang="ru-RU" b="1" dirty="0" smtClean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бакалаврские программы</a:t>
            </a:r>
            <a:endParaRPr lang="ru-RU" b="1" dirty="0">
              <a:solidFill>
                <a:srgbClr val="699F37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464087" y="5126694"/>
            <a:ext cx="4604271" cy="173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сетевых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образовательных программ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в том числе на английском языке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22</a:t>
            </a:r>
            <a:endParaRPr lang="ru-RU" altLang="ru-RU" sz="1693" dirty="0"/>
          </a:p>
        </p:txBody>
      </p:sp>
      <p:sp>
        <p:nvSpPr>
          <p:cNvPr id="2" name="TextBox 1"/>
          <p:cNvSpPr txBox="1"/>
          <p:nvPr/>
        </p:nvSpPr>
        <p:spPr>
          <a:xfrm>
            <a:off x="790832" y="1408670"/>
            <a:ext cx="986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699F37"/>
                </a:solidFill>
              </a:rPr>
              <a:t>Сетевые магистерские программы, реализуемые с российскими партнерами</a:t>
            </a:r>
            <a:endParaRPr lang="ru-RU" b="1" dirty="0">
              <a:solidFill>
                <a:srgbClr val="699F37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454" y="1899288"/>
            <a:ext cx="109563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Биомедицинская инженерия /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(реализуется на английском языке в сетевой форме совместно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СибГМУ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Медико-биологические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аппараты, системы и комплексы (реализуется в сетевой форме совместно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СибГМУ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Ядерная медицина /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(реализуется на английском языке в сетевой форме совместно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СибГМУ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космического материаловедения (реализуется в сетевой форме совместно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с РКК «Энергия»)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роботами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мехатронными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системами (реализуется в сетевой форме совместно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ТГУ 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ТУСУРом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0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39974" y="5418454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79178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сетевых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образовательных программ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в том числе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на английском языке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23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4" y="1145724"/>
            <a:ext cx="102786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Магистерские программы на английском </a:t>
            </a:r>
            <a:r>
              <a:rPr lang="ru-RU" b="1" dirty="0" smtClean="0">
                <a:solidFill>
                  <a:srgbClr val="699F37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языке</a:t>
            </a:r>
            <a:endParaRPr lang="ru-RU" b="1" dirty="0">
              <a:solidFill>
                <a:srgbClr val="699F37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116334"/>
              </p:ext>
            </p:extLst>
          </p:nvPr>
        </p:nvGraphicFramePr>
        <p:xfrm>
          <a:off x="710164" y="1556896"/>
          <a:ext cx="10973054" cy="4788245"/>
        </p:xfrm>
        <a:graphic>
          <a:graphicData uri="http://schemas.openxmlformats.org/drawingml/2006/table">
            <a:tbl>
              <a:tblPr/>
              <a:tblGrid>
                <a:gridCol w="9692894"/>
                <a:gridCol w="1280160"/>
              </a:tblGrid>
              <a:tr h="5703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</a:t>
                      </a:r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программы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Контингент, чел.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BF44"/>
                    </a:solidFill>
                  </a:tcPr>
                </a:tc>
              </a:tr>
              <a:tr h="410446">
                <a:tc>
                  <a:txBody>
                    <a:bodyPr/>
                    <a:lstStyle/>
                    <a:p>
                      <a:pPr marL="180000" algn="l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Управление ядерной энергетической установкой /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Power Installation Operation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2218">
                <a:tc>
                  <a:txBody>
                    <a:bodyPr/>
                    <a:lstStyle/>
                    <a:p>
                      <a:pPr marL="180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Ядерная медицина /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medicine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700" b="1" i="1" u="none" strike="noStrike" baseline="0" dirty="0" smtClean="0">
                          <a:solidFill>
                            <a:srgbClr val="80BF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впервые на английском языке</a:t>
                      </a:r>
                      <a:endParaRPr lang="ru-RU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55">
                <a:tc>
                  <a:txBody>
                    <a:bodyPr/>
                    <a:lstStyle/>
                    <a:p>
                      <a:pPr marL="180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и эксплуатация нефтяных и газовых месторождений / Petroleum Engineering</a:t>
                      </a: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  <a:endParaRPr lang="ru-RU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0353">
                <a:tc>
                  <a:txBody>
                    <a:bodyPr/>
                    <a:lstStyle/>
                    <a:p>
                      <a:pPr marL="18000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еолого-геофизические проблемы освоения месторождений нефти и газа /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Geological and Geophysical problems of Oil and Gas Development</a:t>
                      </a:r>
                      <a:endParaRPr lang="ru-RU" sz="17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891">
                <a:tc>
                  <a:txBody>
                    <a:bodyPr/>
                    <a:lstStyle/>
                    <a:p>
                      <a:pPr marL="180000" algn="l" fontAlgn="t"/>
                      <a:r>
                        <a:rPr lang="ru-RU" sz="17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Биомедицинская инженерия /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Biomedical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</a:t>
                      </a:r>
                      <a:endParaRPr lang="ru-RU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255">
                <a:tc>
                  <a:txBody>
                    <a:bodyPr/>
                    <a:lstStyle/>
                    <a:p>
                      <a:pPr marL="180000" algn="l" fontAlgn="t"/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 обработки больших 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данных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Big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Solutions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3576">
                <a:tc>
                  <a:txBody>
                    <a:bodyPr/>
                    <a:lstStyle/>
                    <a:p>
                      <a:pPr marL="180000" algn="l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Сети ЭВМ</a:t>
                      </a:r>
                      <a:r>
                        <a:rPr lang="ru-RU" sz="17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телекоммуникации /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Networks and Communications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0545">
                <a:tc>
                  <a:txBody>
                    <a:bodyPr/>
                    <a:lstStyle/>
                    <a:p>
                      <a:pPr marL="180000" algn="l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и транспортировка электрической энергии /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Generation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ru-RU" sz="17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</a:t>
                      </a:r>
                      <a:endParaRPr lang="ru-RU" sz="17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0353">
                <a:tc>
                  <a:txBody>
                    <a:bodyPr/>
                    <a:lstStyle/>
                    <a:p>
                      <a:pPr marL="18000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Компьютерное моделирование получения, переработки и обработки материалов / </a:t>
                      </a:r>
                      <a:r>
                        <a:rPr lang="en-US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Simulation of Materials Production, Processing and Treatment</a:t>
                      </a:r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1" i="1" u="none" strike="noStrike" baseline="0" dirty="0" smtClean="0">
                          <a:solidFill>
                            <a:srgbClr val="80BF4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впервые на английском языке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657" marR="5657" marT="5657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4"/>
          <a:stretch>
            <a:fillRect/>
          </a:stretch>
        </p:blipFill>
        <p:spPr>
          <a:xfrm>
            <a:off x="7702527" y="4340448"/>
            <a:ext cx="963038" cy="4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10165" y="5126694"/>
            <a:ext cx="4386768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5" y="417592"/>
            <a:ext cx="7381998" cy="838067"/>
          </a:xfrm>
        </p:spPr>
        <p:txBody>
          <a:bodyPr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рамках 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соорганизации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олимпиад НТИ, Газпрома, АИРР 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24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65" y="1290522"/>
            <a:ext cx="6385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699F37"/>
                </a:solidFill>
                <a:ea typeface="Calibri"/>
                <a:cs typeface="Arial" panose="020B0604020202020204" pitchFamily="34" charset="0"/>
              </a:rPr>
              <a:t>Отраслевая Олимпиада ПАО «Газпром»</a:t>
            </a:r>
            <a:endParaRPr lang="ru-RU" dirty="0">
              <a:solidFill>
                <a:srgbClr val="699F37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3" y="1629794"/>
            <a:ext cx="8748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52000" indent="-252000">
              <a:spcBef>
                <a:spcPts val="0"/>
              </a:spcBef>
            </a:pPr>
            <a:r>
              <a:rPr lang="ru-RU" sz="1600" dirty="0" smtClean="0"/>
              <a:t>ТПУ – организатор направления </a:t>
            </a:r>
            <a:r>
              <a:rPr lang="ru-RU" sz="1600" b="1" dirty="0"/>
              <a:t>«Информационные и компьютерные технологии» </a:t>
            </a:r>
          </a:p>
          <a:p>
            <a:pPr marL="252000" indent="-252000">
              <a:spcBef>
                <a:spcPts val="0"/>
              </a:spcBef>
            </a:pPr>
            <a:r>
              <a:rPr lang="ru-RU" sz="1600" dirty="0" smtClean="0"/>
              <a:t>Олимпиада проведена </a:t>
            </a:r>
            <a:r>
              <a:rPr lang="ru-RU" sz="1600" dirty="0"/>
              <a:t>на </a:t>
            </a:r>
            <a:r>
              <a:rPr lang="ru-RU" sz="1600" b="1" dirty="0">
                <a:solidFill>
                  <a:srgbClr val="699F37"/>
                </a:solidFill>
              </a:rPr>
              <a:t>13</a:t>
            </a:r>
            <a:r>
              <a:rPr lang="ru-RU" sz="1600" dirty="0"/>
              <a:t> площадках в </a:t>
            </a:r>
            <a:r>
              <a:rPr lang="ru-RU" sz="1600" dirty="0" smtClean="0"/>
              <a:t>различных городах страны, </a:t>
            </a:r>
            <a:r>
              <a:rPr lang="ru-RU" sz="1600" dirty="0"/>
              <a:t>а </a:t>
            </a:r>
            <a:r>
              <a:rPr lang="ru-RU" sz="1600" dirty="0" smtClean="0"/>
              <a:t>также </a:t>
            </a:r>
            <a:r>
              <a:rPr lang="ru-RU" sz="1600" dirty="0"/>
              <a:t>на </a:t>
            </a:r>
            <a:r>
              <a:rPr lang="ru-RU" sz="1600" dirty="0" smtClean="0"/>
              <a:t>базе игровой </a:t>
            </a:r>
            <a:r>
              <a:rPr lang="ru-RU" sz="1600" dirty="0"/>
              <a:t>платформы «Агенты </a:t>
            </a:r>
            <a:r>
              <a:rPr lang="ru-RU" sz="1600" dirty="0" smtClean="0"/>
              <a:t>будущего»</a:t>
            </a:r>
          </a:p>
          <a:p>
            <a:pPr marL="252000" indent="-252000">
              <a:spcBef>
                <a:spcPts val="0"/>
              </a:spcBef>
            </a:pPr>
            <a:r>
              <a:rPr lang="ru-RU" sz="1600" dirty="0" smtClean="0"/>
              <a:t>Общее количество участников </a:t>
            </a:r>
            <a:r>
              <a:rPr lang="ru-RU" sz="1600" dirty="0"/>
              <a:t>– </a:t>
            </a:r>
            <a:r>
              <a:rPr lang="ru-RU" sz="1600" b="1" dirty="0" smtClean="0">
                <a:solidFill>
                  <a:schemeClr val="accent6"/>
                </a:solidFill>
              </a:rPr>
              <a:t>1 526</a:t>
            </a:r>
            <a:r>
              <a:rPr lang="ru-RU" sz="1600" dirty="0"/>
              <a:t>, </a:t>
            </a:r>
            <a:r>
              <a:rPr lang="ru-RU" sz="1600" dirty="0" smtClean="0"/>
              <a:t>в «Агентах будущего» </a:t>
            </a:r>
            <a:r>
              <a:rPr lang="ru-RU" sz="1600" dirty="0"/>
              <a:t>– </a:t>
            </a:r>
            <a:r>
              <a:rPr lang="ru-RU" sz="1600" b="1" dirty="0" smtClean="0">
                <a:solidFill>
                  <a:schemeClr val="accent6"/>
                </a:solidFill>
              </a:rPr>
              <a:t>1 262</a:t>
            </a:r>
            <a:r>
              <a:rPr lang="ru-RU" sz="1600" dirty="0" smtClean="0"/>
              <a:t>. В финале по направлению ТПУ приняли участие </a:t>
            </a:r>
            <a:r>
              <a:rPr lang="ru-RU" sz="1600" b="1" dirty="0" smtClean="0">
                <a:solidFill>
                  <a:schemeClr val="accent6"/>
                </a:solidFill>
              </a:rPr>
              <a:t>207 </a:t>
            </a:r>
            <a:r>
              <a:rPr lang="ru-RU" sz="1600" dirty="0" smtClean="0"/>
              <a:t>чел.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0165" y="2944990"/>
            <a:ext cx="349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699F37"/>
                </a:solidFill>
                <a:ea typeface="Calibri"/>
                <a:cs typeface="Arial" panose="020B0604020202020204" pitchFamily="34" charset="0"/>
              </a:rPr>
              <a:t>Олимпиада НТИ </a:t>
            </a:r>
            <a:endParaRPr lang="ru-RU" b="1" dirty="0">
              <a:solidFill>
                <a:srgbClr val="699F37"/>
              </a:solidFill>
              <a:ea typeface="Calibri"/>
              <a:cs typeface="Arial" panose="020B0604020202020204" pitchFamily="34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710163" y="3241992"/>
            <a:ext cx="86719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600" dirty="0"/>
              <a:t>ТПУ – организатор </a:t>
            </a:r>
            <a:r>
              <a:rPr lang="ru-RU" sz="1600" dirty="0" smtClean="0"/>
              <a:t>направления </a:t>
            </a:r>
            <a:r>
              <a:rPr lang="ru-RU" sz="1600" b="1" dirty="0" smtClean="0"/>
              <a:t>«Электронная </a:t>
            </a:r>
            <a:r>
              <a:rPr lang="ru-RU" sz="1600" b="1" dirty="0"/>
              <a:t>инженерия: Умный дом</a:t>
            </a:r>
            <a:r>
              <a:rPr lang="ru-RU" sz="1600" b="1" dirty="0" smtClean="0"/>
              <a:t>»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dirty="0"/>
              <a:t>Всего </a:t>
            </a:r>
            <a:r>
              <a:rPr lang="ru-RU" sz="1600" dirty="0" smtClean="0"/>
              <a:t>участников олимпиады – </a:t>
            </a:r>
            <a:r>
              <a:rPr lang="ru-RU" sz="1600" b="1" dirty="0">
                <a:solidFill>
                  <a:schemeClr val="accent6"/>
                </a:solidFill>
              </a:rPr>
              <a:t>12 </a:t>
            </a:r>
            <a:r>
              <a:rPr lang="ru-RU" sz="1600" b="1" dirty="0" smtClean="0">
                <a:solidFill>
                  <a:schemeClr val="accent6"/>
                </a:solidFill>
              </a:rPr>
              <a:t>503</a:t>
            </a:r>
            <a:r>
              <a:rPr lang="ru-RU" sz="1600" dirty="0" smtClean="0"/>
              <a:t>, из них </a:t>
            </a:r>
            <a:r>
              <a:rPr lang="ru-RU" sz="1600" b="1" dirty="0">
                <a:solidFill>
                  <a:schemeClr val="accent6"/>
                </a:solidFill>
              </a:rPr>
              <a:t>1 231 </a:t>
            </a:r>
            <a:r>
              <a:rPr lang="ru-RU" sz="1600" dirty="0"/>
              <a:t>–</a:t>
            </a:r>
            <a:r>
              <a:rPr lang="ru-RU" sz="1600" b="1" dirty="0" smtClean="0">
                <a:solidFill>
                  <a:schemeClr val="accent6"/>
                </a:solidFill>
              </a:rPr>
              <a:t> </a:t>
            </a:r>
            <a:r>
              <a:rPr lang="ru-RU" sz="1600" dirty="0" smtClean="0"/>
              <a:t>участники направления </a:t>
            </a:r>
            <a:r>
              <a:rPr lang="ru-RU" sz="1600" dirty="0"/>
              <a:t>«Умный дом</a:t>
            </a:r>
            <a:r>
              <a:rPr lang="ru-RU" sz="1600" dirty="0" smtClean="0"/>
              <a:t>». Во </a:t>
            </a:r>
            <a:r>
              <a:rPr lang="ru-RU" sz="1600" dirty="0"/>
              <a:t>второй тур </a:t>
            </a:r>
            <a:r>
              <a:rPr lang="ru-RU" sz="1600" dirty="0" smtClean="0"/>
              <a:t>прошли </a:t>
            </a:r>
            <a:r>
              <a:rPr lang="ru-RU" sz="1600" b="1" dirty="0" smtClean="0">
                <a:solidFill>
                  <a:schemeClr val="accent6"/>
                </a:solidFill>
              </a:rPr>
              <a:t>280</a:t>
            </a:r>
            <a:r>
              <a:rPr lang="ru-RU" sz="1600" dirty="0" smtClean="0"/>
              <a:t> школьников 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По итогам рассмотрения заявок трек «Электронная инженерия: Умный дом» вошел в перечень Российского совета олимпиад </a:t>
            </a:r>
            <a:r>
              <a:rPr lang="ru-RU" sz="1600" dirty="0" smtClean="0"/>
              <a:t>школьников 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3" y="4631891"/>
            <a:ext cx="1092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rgbClr val="699F37"/>
                </a:solidFill>
                <a:ea typeface="Calibri"/>
                <a:cs typeface="Arial" panose="020B0604020202020204" pitchFamily="34" charset="0"/>
              </a:rPr>
              <a:t>Олимпиада «Технологическое предпринимательство» </a:t>
            </a:r>
            <a:r>
              <a:rPr lang="ru-RU" b="1" dirty="0">
                <a:solidFill>
                  <a:srgbClr val="699F37"/>
                </a:solidFill>
                <a:ea typeface="Calibri"/>
                <a:cs typeface="Arial" panose="020B0604020202020204" pitchFamily="34" charset="0"/>
              </a:rPr>
              <a:t>(АИРР)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0163" y="5011315"/>
            <a:ext cx="8829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  <a:r>
              <a:rPr lang="ru-RU" sz="1600" dirty="0"/>
              <a:t>– 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организатор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«Ресурсосберегающие технологии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разработчик                                            в рамках этого направления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задач для отборочного этапа и </a:t>
            </a:r>
            <a:r>
              <a:rPr lang="ru-RU" sz="1600" b="1" dirty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/>
              <a:t>–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заключительного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участников – </a:t>
            </a:r>
            <a:r>
              <a:rPr lang="ru-RU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3 023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заключительном этапе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участвовали </a:t>
            </a:r>
            <a:r>
              <a:rPr lang="ru-RU" sz="16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 descr="http://nti-contest.ru/wp-content/uploads/2017/07/%D0%B0%D1%80%D1%82-%D0%BB%D0%BE%D0%B3%D0%BE-%D0%BE%D0%BB%D0%B8%D0%BC%D0%BF%D0%B8%D0%B0%D0%B4%D1%8B-1024x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582" y="2899870"/>
            <a:ext cx="2190214" cy="11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http://www.admobninsk.ru/netcat_files/131/176/startuet_olimpiada_po_tehnologicheskomu_predprinimatelstvu_1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r="17743" b="41849"/>
          <a:stretch/>
        </p:blipFill>
        <p:spPr bwMode="auto">
          <a:xfrm>
            <a:off x="9644514" y="4350840"/>
            <a:ext cx="2118282" cy="8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http://www3.spmi.ru/sites/default/files/images/na_sayt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04" y="1685348"/>
            <a:ext cx="2321573" cy="93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48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0165" y="5126694"/>
            <a:ext cx="4386768" cy="173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481385" y="165300"/>
            <a:ext cx="7636474" cy="838067"/>
          </a:xfrm>
        </p:spPr>
        <p:txBody>
          <a:bodyPr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рамках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договоров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о сотрудничестве с СО РАН, ДВО РАН и др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.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; проектов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НТИ, ФПИ, АСИ и др. 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25</a:t>
            </a:r>
            <a:endParaRPr lang="ru-RU" altLang="ru-RU" sz="1693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r="24168"/>
          <a:stretch/>
        </p:blipFill>
        <p:spPr>
          <a:xfrm>
            <a:off x="9687399" y="1725645"/>
            <a:ext cx="2000283" cy="20619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0162" y="1573002"/>
            <a:ext cx="8799597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базе ТПУ работают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совместных с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институтами РАН (ФАНО) лабораторий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них – международные) и 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международный научно-образовательный центр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Объемы совместно выполняемых НИОКР: 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Постановлениям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Правительства №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218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220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 руб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НТП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грантам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en-US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млн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руб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хоздоговорам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17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млн руб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соавторстве с учеными РАН опубликовано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489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статей, индексируемых в базе данных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Scopus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овместно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институтами РАН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 ведет исследования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рамках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коллабораций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RD51 и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CMS Европейского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центра ядерных исследований (ЦЕРН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400" y="3845776"/>
            <a:ext cx="2000283" cy="187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0165" y="5126694"/>
            <a:ext cx="4386768" cy="1731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26</a:t>
            </a:r>
            <a:endParaRPr lang="ru-RU" altLang="ru-RU" sz="1693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0162" y="4415089"/>
            <a:ext cx="11012691" cy="407214"/>
          </a:xfrm>
          <a:prstGeom prst="rect">
            <a:avLst/>
          </a:prstGeom>
          <a:solidFill>
            <a:srgbClr val="0070C0"/>
          </a:solidFill>
        </p:spPr>
        <p:txBody>
          <a:bodyPr wrap="square" lIns="128957" tIns="64478" rIns="128957" bIns="64478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УМНИК – НТИ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выиграны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по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AutoNet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10162" y="1386533"/>
            <a:ext cx="10839287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2017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ТПУ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принял участие в конкурсе на создание Центров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Национальной технологической инициативы (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НТИ):</a:t>
            </a:r>
          </a:p>
          <a:p>
            <a:pPr marL="800100" lvl="1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качестве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заявителя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создание Центра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«Технологии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сенсорики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производства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компонентов робототехники»</a:t>
            </a:r>
          </a:p>
          <a:p>
            <a:pPr marL="800100" lvl="1" indent="-342900">
              <a:lnSpc>
                <a:spcPct val="115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качестве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организации - участника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консорциумов: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985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хранения и анализа больших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данных, заявитель: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СПбПУ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0985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Технологии управления свойствами биологических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объектов, заявители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КФУ,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RASA</a:t>
            </a:r>
          </a:p>
          <a:p>
            <a:pPr marL="1098550" lvl="1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Нейротехнологии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технологии виртуальной и дополненной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реальностей (2 проекта). </a:t>
            </a:r>
            <a:r>
              <a:rPr lang="ru-RU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Заявители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ННГУ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им.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Н.И. Лобачевского,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УрФУ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ТГУ</a:t>
            </a:r>
            <a:endParaRPr lang="en-US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84" y="5071400"/>
            <a:ext cx="1513769" cy="49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10162" y="4983624"/>
            <a:ext cx="9437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Впервые заключен договор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заказу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ФПИ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проведен обзор научного потенциала СФО по разработкам в интересах обороны и безопасности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1" b="20654"/>
          <a:stretch/>
        </p:blipFill>
        <p:spPr bwMode="auto">
          <a:xfrm>
            <a:off x="10147300" y="2490512"/>
            <a:ext cx="1575554" cy="6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4481385" y="165300"/>
            <a:ext cx="7636474" cy="838067"/>
          </a:xfrm>
        </p:spPr>
        <p:txBody>
          <a:bodyPr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9.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Развитие сетевого взаимодействия в рамках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ru-RU" altLang="ru-RU" sz="1834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договоров </a:t>
            </a:r>
            <a:r>
              <a:rPr lang="ru-RU" altLang="ru-RU" sz="1834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о сотрудничестве с СО РАН, ДВО РАН и др</a:t>
            </a:r>
            <a:r>
              <a:rPr lang="ru-RU" altLang="ru-RU" sz="1834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; </a:t>
            </a:r>
            <a:r>
              <a:rPr lang="ru-RU" altLang="ru-RU" sz="1834" b="1" dirty="0" smtClean="0">
                <a:solidFill>
                  <a:srgbClr val="699F37"/>
                </a:solidFill>
                <a:latin typeface="Calibri" panose="020F0502020204030204" pitchFamily="34" charset="0"/>
              </a:rPr>
              <a:t>проектов </a:t>
            </a:r>
            <a:r>
              <a:rPr lang="ru-RU" altLang="ru-RU" sz="1834" b="1" dirty="0">
                <a:solidFill>
                  <a:srgbClr val="699F37"/>
                </a:solidFill>
                <a:latin typeface="Calibri" panose="020F0502020204030204" pitchFamily="34" charset="0"/>
              </a:rPr>
              <a:t>НТИ, ФПИ, АСИ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др. 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0165" y="5126694"/>
            <a:ext cx="4386768" cy="1520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4664421" y="208014"/>
            <a:ext cx="7401048" cy="83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10. Разработка и реализация стратегии подготовки кадров высокой и высшей квалификации, направленной на рост </a:t>
            </a:r>
            <a:r>
              <a:rPr lang="ru-RU" altLang="ru-RU" sz="1834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остепененности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ППС ТПУ до 100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%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27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5" y="1740986"/>
            <a:ext cx="68356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Исследовательские школы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33400" indent="-2667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высокоэнергетических процессов</a:t>
            </a:r>
          </a:p>
          <a:p>
            <a:pPr marL="533400" indent="-26670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биомедицинских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Формируются интегрированные </a:t>
            </a:r>
            <a:r>
              <a:rPr lang="ru-RU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магистерско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-аспирантские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программы подготовки исследователей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именные Научно-образовательные центры – структуры переходного типа от Инженерных школ к Исследовательским школам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роста числа научных руководителей аспирантов формируется институт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постдоков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как аналог докторантуры. Число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постдоков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2017 г. - </a:t>
            </a:r>
            <a:r>
              <a:rPr lang="ru-RU" b="1" dirty="0" smtClean="0">
                <a:solidFill>
                  <a:srgbClr val="6BBD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(в 2016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2017 г. ТПУ получил право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 присуждать ученые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степени</a:t>
            </a:r>
            <a:endParaRPr lang="en-US" b="1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3" t="782" r="5642" b="1161"/>
          <a:stretch/>
        </p:blipFill>
        <p:spPr>
          <a:xfrm>
            <a:off x="7696329" y="1740986"/>
            <a:ext cx="4026524" cy="39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10165" y="5372956"/>
            <a:ext cx="4370386" cy="108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33216" y="206114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11. </a:t>
            </a:r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Создание системы для повышения качества заявок (проектов) и рост на этой основе объёмов госбюджетных НИР, выполняемых по ПП – 218, ПП – 220; проектам ФЦП, РНФ, РФФН, РГНФ, НТИ, ФПИ, </a:t>
            </a:r>
            <a:r>
              <a:rPr lang="ru-RU" altLang="ru-RU" sz="1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Минпромторга</a:t>
            </a:r>
            <a:r>
              <a:rPr lang="ru-RU" alt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Минобороны, Минэнерго, Минэкономразвития, МЧС и др. 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412225"/>
            <a:ext cx="6110765" cy="50321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Пролонгированы на 2017 - 2018 гг. </a:t>
            </a:r>
            <a:r>
              <a:rPr lang="ru-RU" sz="1800" dirty="0" err="1" smtClean="0"/>
              <a:t>мегагранты</a:t>
            </a:r>
            <a:r>
              <a:rPr lang="ru-RU" sz="1800" dirty="0" smtClean="0"/>
              <a:t> </a:t>
            </a:r>
            <a:r>
              <a:rPr lang="ru-RU" sz="1800" dirty="0"/>
              <a:t>по </a:t>
            </a:r>
            <a:r>
              <a:rPr lang="ru-RU" sz="1800" dirty="0" smtClean="0"/>
              <a:t>Постановлению Правительства Российской Федерации № </a:t>
            </a:r>
            <a:r>
              <a:rPr lang="ru-RU" sz="1800" b="1" dirty="0" smtClean="0"/>
              <a:t>220</a:t>
            </a:r>
            <a:r>
              <a:rPr lang="ru-RU" sz="1800" dirty="0" smtClean="0"/>
              <a:t> (ведущие ученые: Игорь Семилетов, </a:t>
            </a:r>
            <a:r>
              <a:rPr lang="ru-RU" sz="1800" dirty="0" err="1" smtClean="0"/>
              <a:t>Фабио</a:t>
            </a:r>
            <a:r>
              <a:rPr lang="ru-RU" sz="1800" dirty="0" smtClean="0"/>
              <a:t> </a:t>
            </a:r>
            <a:r>
              <a:rPr lang="ru-RU" sz="1800" dirty="0" err="1" smtClean="0"/>
              <a:t>Касати</a:t>
            </a:r>
            <a:r>
              <a:rPr lang="ru-RU" sz="1800" dirty="0" smtClean="0"/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Выигран</a:t>
            </a:r>
            <a:r>
              <a:rPr lang="ru-RU" sz="1800" b="1" dirty="0" smtClean="0"/>
              <a:t> </a:t>
            </a:r>
            <a:r>
              <a:rPr lang="ru-RU" sz="1800" dirty="0"/>
              <a:t>грант по Постановлению Правительства </a:t>
            </a:r>
            <a:r>
              <a:rPr lang="ru-RU" sz="1800" dirty="0" smtClean="0"/>
              <a:t>Российской Федерации </a:t>
            </a:r>
            <a:r>
              <a:rPr lang="ru-RU" sz="1800" dirty="0"/>
              <a:t>№ </a:t>
            </a:r>
            <a:r>
              <a:rPr lang="ru-RU" sz="1800" b="1" dirty="0" smtClean="0"/>
              <a:t>218 </a:t>
            </a:r>
            <a:r>
              <a:rPr lang="ru-RU" sz="1800" dirty="0"/>
              <a:t>в </a:t>
            </a:r>
            <a:r>
              <a:rPr lang="ru-RU" sz="1800" dirty="0" err="1"/>
              <a:t>коллаборации</a:t>
            </a:r>
            <a:r>
              <a:rPr lang="ru-RU" sz="1800" dirty="0"/>
              <a:t> </a:t>
            </a:r>
            <a:r>
              <a:rPr lang="ru-RU" sz="1800" dirty="0" smtClean="0"/>
              <a:t>                 с </a:t>
            </a:r>
            <a:r>
              <a:rPr lang="ru-RU" sz="1800" dirty="0"/>
              <a:t>группой компаний «НЕОЛАНТ» </a:t>
            </a:r>
            <a:r>
              <a:rPr lang="ru-RU" sz="1800" dirty="0" smtClean="0"/>
              <a:t>и</a:t>
            </a:r>
            <a:r>
              <a:rPr lang="ru-RU" sz="1800" dirty="0"/>
              <a:t> ИБРАЭ </a:t>
            </a:r>
            <a:r>
              <a:rPr lang="ru-RU" sz="1800" dirty="0" smtClean="0"/>
              <a:t>РАН        (ГК «</a:t>
            </a:r>
            <a:r>
              <a:rPr lang="ru-RU" sz="1800" dirty="0" err="1" smtClean="0"/>
              <a:t>Росатом</a:t>
            </a:r>
            <a:r>
              <a:rPr lang="ru-RU" sz="1800" dirty="0" smtClean="0"/>
              <a:t>»)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spc="-20" dirty="0" smtClean="0">
                <a:solidFill>
                  <a:schemeClr val="accent6"/>
                </a:solidFill>
              </a:rPr>
              <a:t>4</a:t>
            </a:r>
            <a:r>
              <a:rPr lang="ru-RU" sz="1800" spc="-20" dirty="0" smtClean="0"/>
              <a:t> </a:t>
            </a:r>
            <a:r>
              <a:rPr lang="ru-RU" sz="1800" spc="-20" dirty="0"/>
              <a:t>проекта ТПУ </a:t>
            </a:r>
            <a:r>
              <a:rPr lang="ru-RU" sz="1800" spc="-20" dirty="0" smtClean="0"/>
              <a:t>с о</a:t>
            </a:r>
            <a:r>
              <a:rPr lang="ru-RU" sz="1800" dirty="0" smtClean="0"/>
              <a:t>бщим объемом финансирования </a:t>
            </a:r>
            <a:r>
              <a:rPr lang="ru-RU" sz="1800" b="1" dirty="0" smtClean="0">
                <a:solidFill>
                  <a:srgbClr val="699F37"/>
                </a:solidFill>
              </a:rPr>
              <a:t>558</a:t>
            </a:r>
            <a:r>
              <a:rPr lang="ru-RU" sz="1800" b="1" dirty="0" smtClean="0">
                <a:solidFill>
                  <a:srgbClr val="6BBD21"/>
                </a:solidFill>
              </a:rPr>
              <a:t> </a:t>
            </a:r>
            <a:r>
              <a:rPr lang="ru-RU" sz="1800" dirty="0"/>
              <a:t>млн </a:t>
            </a:r>
            <a:r>
              <a:rPr lang="ru-RU" sz="1800" dirty="0" smtClean="0"/>
              <a:t>руб. вошли в </a:t>
            </a:r>
            <a:r>
              <a:rPr lang="ru-RU" sz="1800" spc="-20" dirty="0" smtClean="0"/>
              <a:t>ФЦП </a:t>
            </a:r>
            <a:r>
              <a:rPr lang="ru-RU" sz="1800" spc="-20" dirty="0"/>
              <a:t>«Исследования и разработки по приоритетным направлениям развития научно-технологического комплекса России на </a:t>
            </a:r>
            <a:r>
              <a:rPr lang="ru-RU" sz="1800" spc="-20" dirty="0" smtClean="0"/>
              <a:t>2014 -</a:t>
            </a:r>
            <a:r>
              <a:rPr lang="ru-RU" sz="1800" spc="-20" dirty="0"/>
              <a:t>2020 годы</a:t>
            </a:r>
            <a:r>
              <a:rPr lang="ru-RU" sz="1800" spc="-20" dirty="0" smtClean="0"/>
              <a:t>»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В 2017 г. </a:t>
            </a:r>
            <a:r>
              <a:rPr lang="ru-RU" sz="1800" b="1" dirty="0" smtClean="0">
                <a:solidFill>
                  <a:srgbClr val="699F37"/>
                </a:solidFill>
              </a:rPr>
              <a:t>80</a:t>
            </a:r>
            <a:r>
              <a:rPr lang="ru-RU" sz="1800" dirty="0" smtClean="0"/>
              <a:t> проектов ТПУ победили в конкурсах ФЦП</a:t>
            </a:r>
            <a:r>
              <a:rPr lang="ru-RU" sz="1800" dirty="0"/>
              <a:t>, РНФ, </a:t>
            </a:r>
            <a:r>
              <a:rPr lang="ru-RU" sz="1800" dirty="0" smtClean="0"/>
              <a:t>РФФИ</a:t>
            </a:r>
            <a:r>
              <a:rPr lang="ru-RU" sz="1800" dirty="0"/>
              <a:t>, </a:t>
            </a:r>
            <a:r>
              <a:rPr lang="ru-RU" sz="1800" dirty="0" smtClean="0"/>
              <a:t>РГНФ</a:t>
            </a:r>
            <a:r>
              <a:rPr lang="ru-RU" sz="1800" dirty="0"/>
              <a:t>, Администрации Томской </a:t>
            </a:r>
            <a:r>
              <a:rPr lang="ru-RU" sz="1800" dirty="0" smtClean="0"/>
              <a:t>области и были поддержаны грантами Президента Российской Федерации</a:t>
            </a:r>
            <a:endParaRPr lang="ru-RU" sz="1800" spc="-20" dirty="0"/>
          </a:p>
        </p:txBody>
      </p:sp>
      <p:sp>
        <p:nvSpPr>
          <p:cNvPr id="4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28</a:t>
            </a:r>
            <a:endParaRPr lang="ru-RU" altLang="ru-RU" sz="1693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4112"/>
          <a:stretch/>
        </p:blipFill>
        <p:spPr>
          <a:xfrm>
            <a:off x="7087124" y="3601032"/>
            <a:ext cx="2433929" cy="182073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"/>
          <a:stretch/>
        </p:blipFill>
        <p:spPr>
          <a:xfrm>
            <a:off x="9071520" y="4462589"/>
            <a:ext cx="2651333" cy="1820733"/>
          </a:xfrm>
          <a:prstGeom prst="rect">
            <a:avLst/>
          </a:prstGeom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6878595" y="1412225"/>
            <a:ext cx="4865708" cy="210826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Место ТПУ по количеству побед среди вузов - участников Проекта 5-100:</a:t>
            </a:r>
            <a:endParaRPr lang="ru-RU" sz="1800" dirty="0"/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800" dirty="0" smtClean="0"/>
              <a:t>конкурсы РНФ – </a:t>
            </a:r>
            <a:r>
              <a:rPr lang="ru-RU" sz="1800" b="1" dirty="0" smtClean="0">
                <a:solidFill>
                  <a:srgbClr val="699F37"/>
                </a:solidFill>
              </a:rPr>
              <a:t>3</a:t>
            </a:r>
            <a:r>
              <a:rPr lang="ru-RU" sz="1800" dirty="0" smtClean="0"/>
              <a:t>-е место </a:t>
            </a:r>
            <a:r>
              <a:rPr lang="ru-RU" sz="1800" dirty="0"/>
              <a:t>после ИТМО и </a:t>
            </a:r>
            <a:r>
              <a:rPr lang="ru-RU" sz="1800" dirty="0" smtClean="0"/>
              <a:t>КФУ</a:t>
            </a:r>
            <a:endParaRPr lang="ru-RU" sz="1800" dirty="0"/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ru-RU" sz="1800" dirty="0" smtClean="0"/>
              <a:t>конкурсы ФЦП </a:t>
            </a:r>
            <a:r>
              <a:rPr lang="ru-RU" sz="1800" dirty="0"/>
              <a:t>«Исследования и разработки» </a:t>
            </a:r>
            <a:r>
              <a:rPr lang="ru-RU" sz="1800" dirty="0" smtClean="0"/>
              <a:t>–  </a:t>
            </a:r>
            <a:r>
              <a:rPr lang="ru-RU" sz="1800" b="1" dirty="0" smtClean="0">
                <a:solidFill>
                  <a:srgbClr val="699F37"/>
                </a:solidFill>
              </a:rPr>
              <a:t>5</a:t>
            </a:r>
            <a:r>
              <a:rPr lang="ru-RU" sz="1800" dirty="0"/>
              <a:t>-е </a:t>
            </a:r>
            <a:r>
              <a:rPr lang="ru-RU" sz="1800" dirty="0" smtClean="0"/>
              <a:t>место </a:t>
            </a:r>
            <a:r>
              <a:rPr lang="ru-RU" sz="1800" dirty="0"/>
              <a:t>после ТГУ, </a:t>
            </a:r>
            <a:r>
              <a:rPr lang="ru-RU" sz="1800" dirty="0" err="1"/>
              <a:t>СПбПУ</a:t>
            </a:r>
            <a:r>
              <a:rPr lang="ru-RU" sz="1800" dirty="0"/>
              <a:t>, </a:t>
            </a:r>
            <a:r>
              <a:rPr lang="ru-RU" sz="1800" dirty="0" err="1" smtClean="0"/>
              <a:t>МИСиС</a:t>
            </a:r>
            <a:r>
              <a:rPr lang="ru-RU" sz="1800" dirty="0" smtClean="0"/>
              <a:t> и ИТМО </a:t>
            </a:r>
          </a:p>
        </p:txBody>
      </p:sp>
    </p:spTree>
    <p:extLst>
      <p:ext uri="{BB962C8B-B14F-4D97-AF65-F5344CB8AC3E}">
        <p14:creationId xmlns:p14="http://schemas.microsoft.com/office/powerpoint/2010/main" val="28727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10165" y="4991100"/>
            <a:ext cx="4370386" cy="1660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33216" y="206114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12. 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Расширение числа </a:t>
            </a:r>
            <a:r>
              <a:rPr lang="ru-RU" altLang="ru-RU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госкорпораций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и частных компаний, реализующих программы своего инновационного развития (</a:t>
            </a:r>
            <a:r>
              <a:rPr lang="ru-RU" altLang="ru-RU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ПИРы</a:t>
            </a:r>
            <a:r>
              <a:rPr lang="ru-RU" altLang="ru-RU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) с участием ТПУ, организация системной работы с ними, в том числе путем создания института кураторов из числа руководителей университета, и рост на этой основе объёмов хоздоговорных НИОКР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234588"/>
            <a:ext cx="11012688" cy="512140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rgbClr val="699F37"/>
                </a:solidFill>
                <a:latin typeface="+mn-lt"/>
              </a:rPr>
              <a:t>ТПУ – участник 15 ПИР </a:t>
            </a:r>
            <a:r>
              <a:rPr lang="ru-RU" sz="2400" b="1" dirty="0" err="1">
                <a:solidFill>
                  <a:srgbClr val="699F37"/>
                </a:solidFill>
                <a:latin typeface="+mn-lt"/>
              </a:rPr>
              <a:t>госкорпораций</a:t>
            </a:r>
            <a:r>
              <a:rPr lang="ru-RU" sz="2400" b="1" dirty="0">
                <a:solidFill>
                  <a:srgbClr val="699F37"/>
                </a:solidFill>
                <a:latin typeface="+mn-lt"/>
              </a:rPr>
              <a:t> </a:t>
            </a:r>
            <a:r>
              <a:rPr lang="ru-RU" sz="2400" b="1" dirty="0" smtClean="0">
                <a:solidFill>
                  <a:srgbClr val="699F37"/>
                </a:solidFill>
                <a:latin typeface="+mn-lt"/>
              </a:rPr>
              <a:t>(ГК) </a:t>
            </a:r>
            <a:r>
              <a:rPr lang="ru-RU" sz="2400" dirty="0" smtClean="0">
                <a:latin typeface="+mn-lt"/>
              </a:rPr>
              <a:t>(в 2016 г. – </a:t>
            </a:r>
            <a:r>
              <a:rPr lang="ru-RU" sz="2400" dirty="0">
                <a:latin typeface="+mn-lt"/>
              </a:rPr>
              <a:t>14</a:t>
            </a:r>
            <a:r>
              <a:rPr lang="ru-RU" sz="2400" dirty="0" smtClean="0">
                <a:latin typeface="+mn-lt"/>
              </a:rPr>
              <a:t>)</a:t>
            </a:r>
            <a:endParaRPr lang="ru-RU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В 2017 г. подписано </a:t>
            </a:r>
            <a:r>
              <a:rPr lang="ru-RU" sz="1800" dirty="0"/>
              <a:t>соглашение о сотрудничестве </a:t>
            </a:r>
            <a:r>
              <a:rPr lang="ru-RU" sz="1800" dirty="0" smtClean="0"/>
              <a:t>с </a:t>
            </a:r>
            <a:r>
              <a:rPr lang="ru-RU" sz="1800" b="1" dirty="0" smtClean="0"/>
              <a:t>ГК «</a:t>
            </a:r>
            <a:r>
              <a:rPr lang="ru-RU" sz="1800" b="1" dirty="0" err="1" smtClean="0"/>
              <a:t>Роскосмос</a:t>
            </a:r>
            <a:r>
              <a:rPr lang="ru-RU" sz="1800" b="1" dirty="0" smtClean="0"/>
              <a:t>»</a:t>
            </a:r>
            <a:r>
              <a:rPr lang="ru-RU" sz="1800" dirty="0" smtClean="0"/>
              <a:t> </a:t>
            </a:r>
            <a:endParaRPr lang="ru-RU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В </a:t>
            </a:r>
            <a:r>
              <a:rPr lang="ru-RU" sz="1800" dirty="0"/>
              <a:t>ПИР компаний с государственным участием подано </a:t>
            </a:r>
            <a:r>
              <a:rPr lang="ru-RU" sz="1800" b="1" dirty="0">
                <a:solidFill>
                  <a:srgbClr val="699F37"/>
                </a:solidFill>
              </a:rPr>
              <a:t>56</a:t>
            </a:r>
            <a:r>
              <a:rPr lang="ru-RU" sz="1800" dirty="0"/>
              <a:t> </a:t>
            </a:r>
            <a:r>
              <a:rPr lang="ru-RU" sz="1800" dirty="0" smtClean="0"/>
              <a:t>проектов: 28 </a:t>
            </a:r>
            <a:r>
              <a:rPr lang="ru-RU" sz="1800" dirty="0"/>
              <a:t>– в ПАО «Газпром», </a:t>
            </a:r>
            <a:r>
              <a:rPr lang="ru-RU" sz="1800" dirty="0" smtClean="0"/>
              <a:t>                   11 </a:t>
            </a:r>
            <a:r>
              <a:rPr lang="ru-RU" sz="1800" dirty="0"/>
              <a:t>– ОАО «РЖД», 9 – АО «</a:t>
            </a:r>
            <a:r>
              <a:rPr lang="ru-RU" sz="1800" dirty="0" err="1"/>
              <a:t>Транснефть</a:t>
            </a:r>
            <a:r>
              <a:rPr lang="ru-RU" sz="1800" dirty="0"/>
              <a:t>», 8 – АО «</a:t>
            </a:r>
            <a:r>
              <a:rPr lang="ru-RU" sz="1800" dirty="0" err="1"/>
              <a:t>Транснефть</a:t>
            </a:r>
            <a:r>
              <a:rPr lang="ru-RU" sz="1800" dirty="0"/>
              <a:t> </a:t>
            </a:r>
            <a:r>
              <a:rPr lang="en-US" sz="1800" dirty="0"/>
              <a:t>–</a:t>
            </a:r>
            <a:r>
              <a:rPr lang="ru-RU" sz="1800" dirty="0"/>
              <a:t> Центральная Сибирь</a:t>
            </a:r>
            <a:r>
              <a:rPr lang="ru-RU" sz="1800" dirty="0" smtClean="0"/>
              <a:t>»</a:t>
            </a:r>
            <a:endParaRPr lang="en-US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В 2017 </a:t>
            </a:r>
            <a:r>
              <a:rPr lang="ru-RU" sz="1800" dirty="0"/>
              <a:t>г. </a:t>
            </a:r>
            <a:r>
              <a:rPr lang="ru-RU" sz="1800" dirty="0" smtClean="0"/>
              <a:t>с ГК заключено </a:t>
            </a:r>
            <a:r>
              <a:rPr lang="ru-RU" sz="1800" b="1" dirty="0" smtClean="0">
                <a:solidFill>
                  <a:srgbClr val="699F37"/>
                </a:solidFill>
              </a:rPr>
              <a:t>70</a:t>
            </a:r>
            <a:r>
              <a:rPr lang="ru-RU" sz="1800" dirty="0" smtClean="0"/>
              <a:t> хоздоговоров и контрактов на </a:t>
            </a:r>
            <a:r>
              <a:rPr lang="ru-RU" sz="1800" dirty="0"/>
              <a:t>общую сумму </a:t>
            </a:r>
            <a:r>
              <a:rPr lang="ru-RU" sz="1800" b="1" dirty="0" smtClean="0">
                <a:solidFill>
                  <a:srgbClr val="699F37"/>
                </a:solidFill>
              </a:rPr>
              <a:t>392,4</a:t>
            </a:r>
            <a:r>
              <a:rPr lang="ru-RU" sz="1800" dirty="0" smtClean="0"/>
              <a:t> млн руб</a:t>
            </a:r>
            <a:r>
              <a:rPr lang="ru-RU" sz="1800" dirty="0"/>
              <a:t>. 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ТПУ стал участником </a:t>
            </a:r>
            <a:r>
              <a:rPr lang="ru-RU" sz="1800" b="1" dirty="0" smtClean="0">
                <a:solidFill>
                  <a:srgbClr val="699F37"/>
                </a:solidFill>
              </a:rPr>
              <a:t>2</a:t>
            </a:r>
            <a:r>
              <a:rPr lang="ru-RU" sz="1800" dirty="0" smtClean="0"/>
              <a:t>-х </a:t>
            </a:r>
            <a:r>
              <a:rPr lang="ru-RU" sz="1800" dirty="0"/>
              <a:t>консорциумов: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«Роботизированный кластер малоразмерных космических аппаратов» </a:t>
            </a:r>
            <a:r>
              <a:rPr lang="ru-RU" sz="1600" dirty="0"/>
              <a:t>(ОАО «РКК “Энергия” </a:t>
            </a:r>
            <a:r>
              <a:rPr lang="ru-RU" sz="1600" dirty="0" smtClean="0"/>
              <a:t>                         им</a:t>
            </a:r>
            <a:r>
              <a:rPr lang="ru-RU" sz="1600" dirty="0"/>
              <a:t>. </a:t>
            </a:r>
            <a:r>
              <a:rPr lang="ru-RU" sz="1600" dirty="0" smtClean="0"/>
              <a:t>С.П</a:t>
            </a:r>
            <a:r>
              <a:rPr lang="ru-RU" sz="1600" dirty="0"/>
              <a:t>. Королева», АО </a:t>
            </a:r>
            <a:r>
              <a:rPr lang="ru-RU" sz="1600" dirty="0" smtClean="0"/>
              <a:t>«Информационные спутниковые системы им</a:t>
            </a:r>
            <a:r>
              <a:rPr lang="ru-RU" sz="1600" dirty="0"/>
              <a:t>. академика М.Ф. </a:t>
            </a:r>
            <a:r>
              <a:rPr lang="ru-RU" sz="1600" dirty="0" err="1"/>
              <a:t>Решетнёва</a:t>
            </a:r>
            <a:r>
              <a:rPr lang="ru-RU" sz="1600" dirty="0"/>
              <a:t>», ОАО «Российские космические системы», ИФПМ СО РАН, МАИ, НИУ СГАУ и др</a:t>
            </a:r>
            <a:r>
              <a:rPr lang="ru-RU" sz="1600" dirty="0" smtClean="0"/>
              <a:t>.)</a:t>
            </a:r>
            <a:endParaRPr lang="ru-RU" sz="16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Консорциума по </a:t>
            </a:r>
            <a:r>
              <a:rPr lang="ru-RU" sz="1600" b="1" dirty="0" err="1"/>
              <a:t>трудноизвлекаемым</a:t>
            </a:r>
            <a:r>
              <a:rPr lang="ru-RU" sz="1600" b="1" dirty="0"/>
              <a:t> запасам </a:t>
            </a:r>
            <a:r>
              <a:rPr lang="ru-RU" sz="1600" dirty="0" smtClean="0"/>
              <a:t>(</a:t>
            </a:r>
            <a:r>
              <a:rPr lang="ru-RU" sz="1600" dirty="0"/>
              <a:t>ПАО «Газпром нефть», ТПУ, ТГУ, </a:t>
            </a:r>
            <a:r>
              <a:rPr lang="ru-RU" sz="1600" dirty="0" smtClean="0"/>
              <a:t>                                          ОАО «</a:t>
            </a:r>
            <a:r>
              <a:rPr lang="ru-RU" sz="1600" dirty="0" err="1"/>
              <a:t>ТомскНИПИнефть</a:t>
            </a:r>
            <a:r>
              <a:rPr lang="ru-RU" sz="1600" dirty="0"/>
              <a:t>», ООО «</a:t>
            </a:r>
            <a:r>
              <a:rPr lang="ru-RU" sz="1600" dirty="0" err="1"/>
              <a:t>Геопрайм</a:t>
            </a:r>
            <a:r>
              <a:rPr lang="ru-RU" sz="1600" dirty="0" smtClean="0"/>
              <a:t>»)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НИОКР </a:t>
            </a:r>
            <a:r>
              <a:rPr lang="ru-RU" sz="1800" dirty="0"/>
              <a:t>для </a:t>
            </a:r>
            <a:r>
              <a:rPr lang="ru-RU" sz="1800" dirty="0" smtClean="0"/>
              <a:t>государственных корпораций Казахстана </a:t>
            </a:r>
            <a:r>
              <a:rPr lang="ru-RU" sz="1800" b="1" dirty="0"/>
              <a:t>АО НК «</a:t>
            </a:r>
            <a:r>
              <a:rPr lang="ru-RU" sz="1800" b="1" dirty="0" err="1"/>
              <a:t>КазМунайГаз</a:t>
            </a:r>
            <a:r>
              <a:rPr lang="ru-RU" sz="1800" b="1" dirty="0"/>
              <a:t>» </a:t>
            </a:r>
            <a:r>
              <a:rPr lang="ru-RU" sz="1800" dirty="0"/>
              <a:t>и </a:t>
            </a:r>
            <a:r>
              <a:rPr lang="ru-RU" sz="1800" b="1" dirty="0"/>
              <a:t>АО НАК «</a:t>
            </a:r>
            <a:r>
              <a:rPr lang="ru-RU" sz="1800" b="1" dirty="0" err="1"/>
              <a:t>Казатомпром</a:t>
            </a:r>
            <a:r>
              <a:rPr lang="ru-RU" sz="1800" b="1" dirty="0"/>
              <a:t>»</a:t>
            </a:r>
            <a:r>
              <a:rPr lang="ru-RU" sz="1800" dirty="0"/>
              <a:t>, </a:t>
            </a:r>
            <a:r>
              <a:rPr lang="ru-RU" sz="1800" b="1" dirty="0" smtClean="0"/>
              <a:t>Национального ядерного центра </a:t>
            </a:r>
            <a:r>
              <a:rPr lang="ru-RU" sz="1800" b="1" dirty="0"/>
              <a:t>Республики Казахстан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/>
              <a:t>НИОКР для Министерства науки и </a:t>
            </a:r>
            <a:r>
              <a:rPr lang="ru-RU" sz="1800" dirty="0" smtClean="0"/>
              <a:t>технологий </a:t>
            </a:r>
            <a:r>
              <a:rPr lang="ru-RU" sz="1800" dirty="0"/>
              <a:t>Ирана – компания </a:t>
            </a:r>
            <a:r>
              <a:rPr lang="en-US" sz="1800" b="1" dirty="0"/>
              <a:t>Green Future Research Co. Ltd.</a:t>
            </a:r>
            <a:endParaRPr lang="ru-RU" sz="1800" b="1" dirty="0"/>
          </a:p>
          <a:p>
            <a:pPr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85000"/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699F37"/>
                </a:solidFill>
                <a:latin typeface="+mn-lt"/>
              </a:rPr>
              <a:t>850,1</a:t>
            </a:r>
            <a:r>
              <a:rPr lang="ru-RU" sz="1800" dirty="0" smtClean="0"/>
              <a:t> млн </a:t>
            </a:r>
            <a:r>
              <a:rPr lang="ru-RU" sz="1800" dirty="0"/>
              <a:t>руб. – объем хоздоговорных работ и зарубежных контрактов, из них </a:t>
            </a:r>
            <a:r>
              <a:rPr lang="ru-RU" sz="1800" dirty="0" smtClean="0"/>
              <a:t>зарубежные -             </a:t>
            </a:r>
            <a:r>
              <a:rPr lang="ru-RU" sz="2400" b="1" dirty="0" smtClean="0">
                <a:solidFill>
                  <a:srgbClr val="699F37"/>
                </a:solidFill>
                <a:latin typeface="+mn-lt"/>
              </a:rPr>
              <a:t>175,6</a:t>
            </a:r>
            <a:r>
              <a:rPr lang="ru-RU" sz="1800" dirty="0" smtClean="0"/>
              <a:t> </a:t>
            </a:r>
            <a:r>
              <a:rPr lang="ru-RU" sz="1800" dirty="0"/>
              <a:t>млн руб</a:t>
            </a:r>
            <a:r>
              <a:rPr lang="ru-RU" sz="1800" dirty="0" smtClean="0"/>
              <a:t>.</a:t>
            </a:r>
          </a:p>
        </p:txBody>
      </p:sp>
      <p:sp>
        <p:nvSpPr>
          <p:cNvPr id="4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29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19280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</a:t>
            </a:r>
            <a:r>
              <a:rPr lang="ru-RU" altLang="ru-RU" sz="1834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       на </a:t>
            </a:r>
            <a:r>
              <a:rPr lang="ru-RU" altLang="ru-RU" sz="1834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2017 г. с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усиление</a:t>
            </a:r>
            <a:r>
              <a:rPr lang="ru-RU" altLang="ru-RU" sz="1834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м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 фокусировки </a:t>
            </a:r>
            <a:r>
              <a:rPr lang="ru-RU" altLang="ru-RU" sz="1834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её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 на предметные рейтинги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, а также 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3</a:t>
            </a:r>
            <a:endParaRPr lang="ru-RU" altLang="ru-RU" sz="1693" dirty="0"/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87418" y="1582064"/>
            <a:ext cx="18784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sz="2400" b="1" dirty="0" smtClean="0">
                <a:solidFill>
                  <a:srgbClr val="6BBD21"/>
                </a:solidFill>
                <a:latin typeface="+mn-lt"/>
              </a:rPr>
              <a:t>РЕЗУЛЬТАТЫ ЗАЩИТЫ</a:t>
            </a:r>
            <a:endParaRPr lang="ru-RU" sz="2400" b="1" dirty="0" smtClean="0">
              <a:latin typeface="+mn-lt"/>
            </a:endParaRPr>
          </a:p>
        </p:txBody>
      </p:sp>
      <p:pic>
        <p:nvPicPr>
          <p:cNvPr id="22" name="Picture 4" descr="http://news.tpu.ru/uploads/images/news/2017/03/Q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3" b="17808"/>
          <a:stretch/>
        </p:blipFill>
        <p:spPr bwMode="auto">
          <a:xfrm>
            <a:off x="6664971" y="2717470"/>
            <a:ext cx="2499669" cy="10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5" y="5142441"/>
            <a:ext cx="2610254" cy="8786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0" y="3205698"/>
            <a:ext cx="2615197" cy="830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95253" y="2815075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«Физика»  </a:t>
            </a:r>
            <a:endParaRPr lang="ru-RU" sz="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8605" y="2783375"/>
            <a:ext cx="1139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126-150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019718" y="3922863"/>
            <a:ext cx="1125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151-175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88184" y="3736512"/>
            <a:ext cx="385455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Химические технологии»</a:t>
            </a:r>
          </a:p>
          <a:p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3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93107" y="3711226"/>
            <a:ext cx="1729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201-250</a:t>
            </a:r>
            <a:endParaRPr lang="ru-RU" sz="2000" b="1" dirty="0">
              <a:solidFill>
                <a:srgbClr val="6BBD2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031952" y="5424888"/>
            <a:ext cx="1690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251-300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495253" y="5076513"/>
            <a:ext cx="24383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«Машиностроение»  </a:t>
            </a:r>
            <a:endParaRPr lang="ru-RU" sz="16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22789" y="5369891"/>
            <a:ext cx="1917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151-200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01042" y="4336071"/>
            <a:ext cx="27844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после МГУ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495254" y="3104118"/>
            <a:ext cx="3216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4-5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вместе с НГУ после МФТИ, МИФИ и МГУ</a:t>
            </a:r>
            <a:endParaRPr lang="ru-RU" sz="16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558745" y="5744340"/>
            <a:ext cx="25866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Единственный вуз в РФ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749815" y="3995488"/>
            <a:ext cx="3036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после НГУ</a:t>
            </a:r>
            <a:endParaRPr lang="ru-RU" sz="1600" dirty="0"/>
          </a:p>
        </p:txBody>
      </p:sp>
      <p:sp>
        <p:nvSpPr>
          <p:cNvPr id="40" name="TextBox 11"/>
          <p:cNvSpPr txBox="1">
            <a:spLocks noChangeArrowheads="1"/>
          </p:cNvSpPr>
          <p:nvPr/>
        </p:nvSpPr>
        <p:spPr bwMode="auto">
          <a:xfrm>
            <a:off x="2954171" y="1622939"/>
            <a:ext cx="83563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cs typeface="Arial" panose="020B0604020202020204" pitchFamily="34" charset="0"/>
              </a:rPr>
              <a:t>ТПУ </a:t>
            </a:r>
            <a:r>
              <a:rPr lang="ru-RU" sz="1800" dirty="0">
                <a:cs typeface="Arial" panose="020B0604020202020204" pitchFamily="34" charset="0"/>
              </a:rPr>
              <a:t>вошел во вторую группу </a:t>
            </a:r>
            <a:r>
              <a:rPr lang="ru-RU" sz="1800" dirty="0" smtClean="0">
                <a:cs typeface="Arial" panose="020B0604020202020204" pitchFamily="34" charset="0"/>
              </a:rPr>
              <a:t>вузов </a:t>
            </a:r>
            <a:r>
              <a:rPr lang="ru-RU" sz="1800" dirty="0"/>
              <a:t>–</a:t>
            </a:r>
            <a:r>
              <a:rPr lang="ru-RU" sz="1800" dirty="0" smtClean="0">
                <a:cs typeface="Arial" panose="020B0604020202020204" pitchFamily="34" charset="0"/>
              </a:rPr>
              <a:t> участников Проекта 5-100 </a:t>
            </a:r>
            <a:r>
              <a:rPr lang="ru-RU" sz="1800" dirty="0">
                <a:cs typeface="Arial" panose="020B0604020202020204" pitchFamily="34" charset="0"/>
              </a:rPr>
              <a:t>и получил </a:t>
            </a:r>
            <a:r>
              <a:rPr lang="ru-RU" sz="1800" dirty="0" smtClean="0">
                <a:cs typeface="Arial" panose="020B0604020202020204" pitchFamily="34" charset="0"/>
              </a:rPr>
              <a:t>на 2017 г. субсидию в </a:t>
            </a:r>
            <a:r>
              <a:rPr lang="ru-RU" sz="1800" dirty="0">
                <a:cs typeface="Arial" panose="020B0604020202020204" pitchFamily="34" charset="0"/>
              </a:rPr>
              <a:t>размере </a:t>
            </a:r>
            <a:r>
              <a:rPr lang="ru-RU" sz="1800" b="1" dirty="0" smtClean="0">
                <a:solidFill>
                  <a:srgbClr val="6BBD21"/>
                </a:solidFill>
                <a:cs typeface="Arial" panose="020B0604020202020204" pitchFamily="34" charset="0"/>
              </a:rPr>
              <a:t>482</a:t>
            </a:r>
            <a:r>
              <a:rPr lang="ru-RU" sz="1800" b="1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млн</a:t>
            </a:r>
            <a:r>
              <a:rPr lang="ru-RU" sz="1800" b="1" dirty="0">
                <a:cs typeface="Arial" panose="020B0604020202020204" pitchFamily="34" charset="0"/>
              </a:rPr>
              <a:t> </a:t>
            </a:r>
            <a:r>
              <a:rPr lang="ru-RU" sz="1800" dirty="0" smtClean="0">
                <a:cs typeface="Arial" panose="020B0604020202020204" pitchFamily="34" charset="0"/>
              </a:rPr>
              <a:t>руб.</a:t>
            </a:r>
            <a:endParaRPr lang="en-US" sz="1800" dirty="0"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743200" y="1515759"/>
            <a:ext cx="0" cy="100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710125" y="1466568"/>
            <a:ext cx="11012728" cy="1097622"/>
          </a:xfrm>
          <a:prstGeom prst="rect">
            <a:avLst/>
          </a:prstGeom>
          <a:noFill/>
          <a:ln w="57150">
            <a:solidFill>
              <a:srgbClr val="80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10031953" y="4454903"/>
            <a:ext cx="1690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6BBD2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251-300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743200" y="1483044"/>
            <a:ext cx="0" cy="100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478416" y="3825594"/>
            <a:ext cx="1645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«Инжиниринг </a:t>
            </a:r>
          </a:p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технологии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645714" y="4374183"/>
            <a:ext cx="3528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«Инженерное дело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Механика</a:t>
            </a:r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Авиация, Производство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64971" y="5369010"/>
            <a:ext cx="3509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«Инженерное дело - Электротехника </a:t>
            </a:r>
            <a:r>
              <a:rPr lang="ru-RU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электроника»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6749815" y="5874601"/>
            <a:ext cx="5252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после МГТУ, МФТИ, МИФИ,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СПбПУ</a:t>
            </a:r>
            <a:endParaRPr lang="ru-RU" sz="16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6750223" y="4895864"/>
            <a:ext cx="4898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место в РФ после МГУ, МГТУ, МФТИ, </a:t>
            </a:r>
            <a:r>
              <a:rPr lang="ru-RU" sz="16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СПбПУ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123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10165" y="5372956"/>
            <a:ext cx="4370386" cy="1088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33216" y="206114"/>
            <a:ext cx="7111087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13.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Разработка стратегии коммерциализации знаний (становления ТПУ университетом третьего поколения)</a:t>
            </a:r>
          </a:p>
        </p:txBody>
      </p: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40600"/>
            <a:ext cx="10748667" cy="49490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80BF44"/>
                </a:solidFill>
                <a:latin typeface="+mn-lt"/>
              </a:rPr>
              <a:t>ЦЕЛЬ СТРАТЕГИИ: </a:t>
            </a:r>
            <a:r>
              <a:rPr lang="ru-RU" sz="1800" dirty="0" smtClean="0"/>
              <a:t>формирование </a:t>
            </a:r>
            <a:r>
              <a:rPr lang="ru-RU" sz="1800" dirty="0"/>
              <a:t>внутри и вокруг ТПУ предпринимательской экосистемы, функционирующей и развивающейся по модели </a:t>
            </a:r>
            <a:r>
              <a:rPr lang="ru-RU" sz="1800" dirty="0" smtClean="0"/>
              <a:t>«открытых </a:t>
            </a:r>
            <a:r>
              <a:rPr lang="ru-RU" sz="1800" dirty="0"/>
              <a:t>инноваций</a:t>
            </a:r>
            <a:r>
              <a:rPr lang="ru-RU" sz="1800" dirty="0" smtClean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Создание специализированной</a:t>
            </a:r>
            <a:r>
              <a:rPr lang="ru-RU" sz="1800" b="1" dirty="0"/>
              <a:t> Школы инженерного предпринимательства: </a:t>
            </a:r>
            <a:r>
              <a:rPr lang="ru-RU" sz="1800" dirty="0"/>
              <a:t>подготовка </a:t>
            </a:r>
            <a:r>
              <a:rPr lang="ru-RU" sz="1800" dirty="0" smtClean="0"/>
              <a:t>технологических предпринимателей (</a:t>
            </a:r>
            <a:r>
              <a:rPr lang="ru-RU" sz="1800" dirty="0" err="1" smtClean="0"/>
              <a:t>техностартеров</a:t>
            </a:r>
            <a:r>
              <a:rPr lang="ru-RU" sz="1800" dirty="0" smtClean="0"/>
              <a:t>) и специалистов по внутрифирменному предпринимательству (</a:t>
            </a:r>
            <a:r>
              <a:rPr lang="ru-RU" sz="1800" dirty="0" err="1" smtClean="0"/>
              <a:t>кайдзен</a:t>
            </a:r>
            <a:r>
              <a:rPr lang="ru-RU" sz="1800" dirty="0" smtClean="0"/>
              <a:t>-менеджеров) через </a:t>
            </a:r>
            <a:r>
              <a:rPr lang="ru-RU" sz="1800" dirty="0"/>
              <a:t>отдельные курсы, дополнительный к основному профиль магистерской программы, </a:t>
            </a:r>
            <a:r>
              <a:rPr lang="ru-RU" sz="1800" dirty="0" smtClean="0"/>
              <a:t>отдельную магистерскую программу </a:t>
            </a:r>
            <a:r>
              <a:rPr lang="ru-RU" sz="1800" dirty="0"/>
              <a:t>направления «</a:t>
            </a:r>
            <a:r>
              <a:rPr lang="ru-RU" sz="1800" dirty="0" err="1"/>
              <a:t>Инноватика</a:t>
            </a:r>
            <a:r>
              <a:rPr lang="ru-RU" sz="1800" dirty="0" smtClean="0"/>
              <a:t>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Формирование вокруг ТПУ </a:t>
            </a:r>
            <a:r>
              <a:rPr lang="ru-RU" sz="1800" dirty="0" smtClean="0"/>
              <a:t>молодежной </a:t>
            </a:r>
            <a:r>
              <a:rPr lang="ru-RU" sz="1800" dirty="0" err="1" smtClean="0"/>
              <a:t>стартап</a:t>
            </a:r>
            <a:r>
              <a:rPr lang="ru-RU" sz="1800" dirty="0" smtClean="0"/>
              <a:t>-среды</a:t>
            </a:r>
            <a:endParaRPr lang="ru-RU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Интеграция</a:t>
            </a:r>
            <a:r>
              <a:rPr lang="ru-RU" sz="1800" b="1" dirty="0" smtClean="0"/>
              <a:t> </a:t>
            </a:r>
            <a:r>
              <a:rPr lang="ru-RU" sz="1800" b="1" dirty="0"/>
              <a:t>Школы инженерного предпринимательства </a:t>
            </a:r>
            <a:r>
              <a:rPr lang="ru-RU" sz="1800" dirty="0"/>
              <a:t>со всей инновационной инфраструктурой ТПУ </a:t>
            </a:r>
            <a:r>
              <a:rPr lang="ru-RU" sz="1800" dirty="0" smtClean="0"/>
              <a:t>с целью: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извлечения максимального дохода от создания и продажи </a:t>
            </a:r>
            <a:r>
              <a:rPr lang="ru-RU" sz="1800" dirty="0" err="1" smtClean="0"/>
              <a:t>стартапов</a:t>
            </a:r>
            <a:r>
              <a:rPr lang="ru-RU" sz="1800" dirty="0" smtClean="0"/>
              <a:t>, объектов интеллектуальной собственности, малых инновационных предприятий (МИП)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развития ТПУ как интегратора коммерчески выгодных проектов, создаваемых совместно            с внешними партнерами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 smtClean="0"/>
              <a:t>финальной «упаковки</a:t>
            </a:r>
            <a:r>
              <a:rPr lang="ru-RU" sz="1800" dirty="0"/>
              <a:t>» проектов </a:t>
            </a:r>
            <a:r>
              <a:rPr lang="ru-RU" sz="1800" dirty="0" smtClean="0"/>
              <a:t>для </a:t>
            </a:r>
            <a:r>
              <a:rPr lang="ru-RU" sz="1800" dirty="0"/>
              <a:t>участия в конкурсах </a:t>
            </a:r>
            <a:r>
              <a:rPr lang="ru-RU" sz="1800" dirty="0" smtClean="0"/>
              <a:t>и/или ПИР </a:t>
            </a:r>
            <a:r>
              <a:rPr lang="ru-RU" sz="1800" dirty="0" err="1" smtClean="0"/>
              <a:t>госкорпораций</a:t>
            </a:r>
            <a:r>
              <a:rPr lang="ru-RU" sz="1800" dirty="0" smtClean="0"/>
              <a:t> и рассмотрения их другими потенциальными инвесторами, </a:t>
            </a:r>
            <a:r>
              <a:rPr lang="ru-RU" sz="1800" dirty="0"/>
              <a:t>включая венчурные </a:t>
            </a:r>
            <a:r>
              <a:rPr lang="ru-RU" sz="1800" dirty="0" smtClean="0"/>
              <a:t>фонды</a:t>
            </a:r>
            <a:endParaRPr lang="ru-RU" sz="1800" dirty="0"/>
          </a:p>
        </p:txBody>
      </p:sp>
      <p:sp>
        <p:nvSpPr>
          <p:cNvPr id="4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30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18503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11651338" y="6395964"/>
            <a:ext cx="540662" cy="462036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lIns="128957" tIns="64478" rIns="128957" bIns="64478" anchor="ctr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en-US" sz="1693" dirty="0">
              <a:solidFill>
                <a:srgbClr val="000000"/>
              </a:solidFill>
            </a:endParaRPr>
          </a:p>
        </p:txBody>
      </p:sp>
      <p:grpSp>
        <p:nvGrpSpPr>
          <p:cNvPr id="16391" name="Group 27"/>
          <p:cNvGrpSpPr>
            <a:grpSpLocks noChangeAspect="1"/>
          </p:cNvGrpSpPr>
          <p:nvPr/>
        </p:nvGrpSpPr>
        <p:grpSpPr bwMode="auto">
          <a:xfrm>
            <a:off x="141120" y="84421"/>
            <a:ext cx="3034133" cy="1112763"/>
            <a:chOff x="363" y="562"/>
            <a:chExt cx="1768" cy="648"/>
          </a:xfrm>
        </p:grpSpPr>
        <p:sp>
          <p:nvSpPr>
            <p:cNvPr id="164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539">
                <a:solidFill>
                  <a:srgbClr val="000000"/>
                </a:solidFill>
              </a:endParaRPr>
            </a:p>
          </p:txBody>
        </p:sp>
        <p:sp>
          <p:nvSpPr>
            <p:cNvPr id="164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116">
                <a:solidFill>
                  <a:srgbClr val="000000"/>
                </a:solidFill>
              </a:endParaRPr>
            </a:p>
          </p:txBody>
        </p:sp>
        <p:sp>
          <p:nvSpPr>
            <p:cNvPr id="164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539">
                <a:solidFill>
                  <a:srgbClr val="000000"/>
                </a:solidFill>
              </a:endParaRPr>
            </a:p>
          </p:txBody>
        </p:sp>
        <p:sp>
          <p:nvSpPr>
            <p:cNvPr id="164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539">
                <a:solidFill>
                  <a:srgbClr val="000000"/>
                </a:solidFill>
              </a:endParaRPr>
            </a:p>
          </p:txBody>
        </p:sp>
        <p:sp>
          <p:nvSpPr>
            <p:cNvPr id="164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2539">
                <a:solidFill>
                  <a:srgbClr val="000000"/>
                </a:solidFill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33930"/>
            <a:ext cx="4266653" cy="92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378783" y="6380941"/>
            <a:ext cx="812596" cy="477059"/>
          </a:xfrm>
        </p:spPr>
        <p:txBody>
          <a:bodyPr/>
          <a:lstStyle/>
          <a:p>
            <a:pPr>
              <a:defRPr/>
            </a:pPr>
            <a:fld id="{93BD4C8F-A88E-E340-B1AB-60A2F7415951}" type="slidenum">
              <a:rPr lang="ru-RU" altLang="en-US" sz="2000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ru-RU" altLang="en-US" dirty="0">
              <a:solidFill>
                <a:srgbClr val="000000"/>
              </a:solidFill>
            </a:endParaRPr>
          </a:p>
        </p:txBody>
      </p:sp>
      <p:cxnSp>
        <p:nvCxnSpPr>
          <p:cNvPr id="38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Текст 9"/>
          <p:cNvSpPr txBox="1">
            <a:spLocks/>
          </p:cNvSpPr>
          <p:nvPr/>
        </p:nvSpPr>
        <p:spPr>
          <a:xfrm>
            <a:off x="5248702" y="1531222"/>
            <a:ext cx="6231672" cy="4575831"/>
          </a:xfrm>
          <a:prstGeom prst="rect">
            <a:avLst/>
          </a:prstGeom>
        </p:spPr>
        <p:txBody>
          <a:bodyPr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ЗАЧИСЛЕНО В МАГИСТРАТУРУ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1422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человека:</a:t>
            </a: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altLang="ru-RU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бюджетные места</a:t>
            </a:r>
            <a:r>
              <a:rPr lang="ru-RU" altLang="ru-RU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1292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договорной основе –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</a:t>
            </a:r>
            <a:endParaRPr lang="ru-RU" altLang="ru-RU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542925" algn="l"/>
              </a:tabLst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вузов –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446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(31,36 %)</a:t>
            </a:r>
            <a:endParaRPr lang="ru-RU" alt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846"/>
              </a:spcBef>
              <a:buNone/>
              <a:defRPr/>
            </a:pPr>
            <a:r>
              <a:rPr lang="ru-RU" altLang="ru-RU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магистратуру – </a:t>
            </a:r>
            <a:r>
              <a:rPr lang="ru-RU" altLang="ru-RU" sz="1800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2,55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чел/место </a:t>
            </a:r>
            <a:r>
              <a:rPr lang="en-US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29 регионов РФ и 19 стран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</a:t>
            </a:r>
          </a:p>
          <a:p>
            <a:pPr marL="0" indent="0">
              <a:spcBef>
                <a:spcPts val="846"/>
              </a:spcBef>
              <a:buNone/>
              <a:defRPr/>
            </a:pPr>
            <a:endParaRPr lang="ru-RU" altLang="ru-RU" sz="18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ru-RU" altLang="ru-RU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ЗАЧИСЛЕНО В АСПИРАНТУРУ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в очную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800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kern="0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alt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бюджетные места</a:t>
            </a:r>
            <a:r>
              <a:rPr lang="ru-RU" alt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sz="18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endParaRPr lang="ru-RU" altLang="ru-RU" sz="1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договорной основе</a:t>
            </a:r>
            <a:r>
              <a:rPr lang="ru-RU" altLang="ru-RU" sz="1800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вузов – </a:t>
            </a:r>
            <a:r>
              <a:rPr lang="en-US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ru-RU" altLang="ru-RU" sz="1800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 </a:t>
            </a:r>
            <a:endParaRPr lang="ru-RU" alt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276225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иностранных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</a:t>
            </a:r>
            <a:r>
              <a:rPr lang="ru-RU" altLang="ru-RU" sz="18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800" b="1" kern="0" dirty="0" smtClean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ru-RU" alt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ts val="1975"/>
              </a:lnSpc>
              <a:spcBef>
                <a:spcPts val="846"/>
              </a:spcBef>
              <a:buNone/>
            </a:pPr>
            <a:r>
              <a:rPr lang="ru-RU" altLang="ru-RU" sz="1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аспирантуру – </a:t>
            </a:r>
            <a:r>
              <a:rPr lang="ru-RU" altLang="ru-RU" sz="1800" b="1" kern="0" dirty="0">
                <a:solidFill>
                  <a:srgbClr val="80BF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1,76</a:t>
            </a:r>
            <a:r>
              <a:rPr lang="ru-RU" altLang="ru-RU" sz="18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чел/место </a:t>
            </a:r>
            <a:endParaRPr lang="en-US" altLang="ru-RU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13"/>
          <p:cNvSpPr>
            <a:spLocks noChangeArrowheads="1"/>
          </p:cNvSpPr>
          <p:nvPr/>
        </p:nvSpPr>
        <p:spPr bwMode="auto">
          <a:xfrm>
            <a:off x="1130140" y="1418057"/>
            <a:ext cx="31371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Конкурс в магистратуру</a:t>
            </a:r>
          </a:p>
        </p:txBody>
      </p:sp>
      <p:sp>
        <p:nvSpPr>
          <p:cNvPr id="60" name="Прямоугольник 13"/>
          <p:cNvSpPr>
            <a:spLocks noChangeArrowheads="1"/>
          </p:cNvSpPr>
          <p:nvPr/>
        </p:nvSpPr>
        <p:spPr bwMode="auto">
          <a:xfrm>
            <a:off x="1056099" y="3988982"/>
            <a:ext cx="32837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Конкурс в аспирантуру </a:t>
            </a:r>
          </a:p>
        </p:txBody>
      </p:sp>
      <p:sp>
        <p:nvSpPr>
          <p:cNvPr id="65" name="Прямоугольник 13"/>
          <p:cNvSpPr>
            <a:spLocks noChangeArrowheads="1"/>
          </p:cNvSpPr>
          <p:nvPr/>
        </p:nvSpPr>
        <p:spPr bwMode="auto">
          <a:xfrm rot="16200000">
            <a:off x="-237714" y="2245871"/>
            <a:ext cx="1606693" cy="26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29" dirty="0">
                <a:solidFill>
                  <a:srgbClr val="000000"/>
                </a:solidFill>
              </a:rPr>
              <a:t>Конкурс, чел/место</a:t>
            </a:r>
            <a:endParaRPr lang="ru-RU" altLang="ru-RU" sz="1129" b="1" dirty="0">
              <a:solidFill>
                <a:srgbClr val="80BF44"/>
              </a:solidFill>
            </a:endParaRPr>
          </a:p>
        </p:txBody>
      </p:sp>
      <p:sp>
        <p:nvSpPr>
          <p:cNvPr id="66" name="Прямоугольник 13"/>
          <p:cNvSpPr>
            <a:spLocks noChangeArrowheads="1"/>
          </p:cNvSpPr>
          <p:nvPr/>
        </p:nvSpPr>
        <p:spPr bwMode="auto">
          <a:xfrm rot="16200000">
            <a:off x="-463092" y="4503747"/>
            <a:ext cx="2057452" cy="26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29" dirty="0">
                <a:solidFill>
                  <a:srgbClr val="000000"/>
                </a:solidFill>
              </a:rPr>
              <a:t>Конкурс, чел/место</a:t>
            </a:r>
            <a:endParaRPr lang="ru-RU" altLang="ru-RU" sz="1129" b="1" dirty="0">
              <a:solidFill>
                <a:srgbClr val="80BF44"/>
              </a:solidFill>
            </a:endParaRPr>
          </a:p>
        </p:txBody>
      </p:sp>
      <p:sp>
        <p:nvSpPr>
          <p:cNvPr id="6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4903" y="78708"/>
            <a:ext cx="6404989" cy="913803"/>
          </a:xfrm>
        </p:spPr>
        <p:txBody>
          <a:bodyPr anchor="b">
            <a:no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14. </a:t>
            </a:r>
            <a:r>
              <a:rPr lang="ru-RU" alt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Организация конкурсного набора в магистратуру и </a:t>
            </a:r>
            <a:r>
              <a:rPr lang="ru-RU" alt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аспирантуру</a:t>
            </a:r>
            <a:endParaRPr lang="ru-RU" altLang="ru-RU" sz="1800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6" y="1806670"/>
            <a:ext cx="3888000" cy="1693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49" y="4313433"/>
            <a:ext cx="3888000" cy="159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00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10165" y="5155269"/>
            <a:ext cx="4386768" cy="125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15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Капитальный ремонт общежития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по ул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Пирогова, 18 а и сдача его в эксплуатацию к 1.09.2017 г. </a:t>
            </a:r>
            <a:endParaRPr lang="ru-RU" altLang="ru-RU" sz="1834" b="1" dirty="0" smtClean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32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0164" y="1559793"/>
            <a:ext cx="62181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общежитие по ул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Пирогова,18 а построено в 1962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капитальный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ремонт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проведен в период с декабря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2016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г.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август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включал в себя: замену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всех межкомнатных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перегородок,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окон,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кровли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электрических и сантехнических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коммуникаций; утепление фасада; установку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современных систем вентиляции, пожаротушения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видеонаблюдения; обустройство тёплого перехода в 17-этажное общежитие по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ул. Усова, 15б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вместимость </a:t>
            </a:r>
            <a:r>
              <a:rPr lang="ru-RU" dirty="0"/>
              <a:t>–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комнат для маломобильных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общие затраты 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– </a:t>
            </a:r>
            <a:r>
              <a:rPr lang="ru-RU" b="1" dirty="0">
                <a:solidFill>
                  <a:schemeClr val="accent6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170</a:t>
            </a:r>
            <a:r>
              <a:rPr lang="ru-RU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млн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руб.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источник финансирования -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внебюджетные средства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ТПУ</a:t>
            </a:r>
            <a:r>
              <a:rPr lang="en-US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и пожертвования ПАО «Газпром»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6" r="11484" b="20856"/>
          <a:stretch/>
        </p:blipFill>
        <p:spPr>
          <a:xfrm>
            <a:off x="7058181" y="1330390"/>
            <a:ext cx="2813157" cy="147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8" b="1"/>
          <a:stretch/>
        </p:blipFill>
        <p:spPr>
          <a:xfrm>
            <a:off x="9001124" y="4524375"/>
            <a:ext cx="2826079" cy="1690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12445"/>
          <a:stretch/>
        </p:blipFill>
        <p:spPr>
          <a:xfrm>
            <a:off x="10010775" y="2961930"/>
            <a:ext cx="1816428" cy="14289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0"/>
          <a:stretch/>
        </p:blipFill>
        <p:spPr>
          <a:xfrm>
            <a:off x="7058181" y="2961930"/>
            <a:ext cx="2813157" cy="14143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" r="23730"/>
          <a:stretch/>
        </p:blipFill>
        <p:spPr>
          <a:xfrm>
            <a:off x="7058181" y="4537575"/>
            <a:ext cx="1800420" cy="1677213"/>
          </a:xfrm>
          <a:prstGeom prst="rect">
            <a:avLst/>
          </a:prstGeom>
        </p:spPr>
      </p:pic>
      <p:pic>
        <p:nvPicPr>
          <p:cNvPr id="19" name="Picture 4" descr="http://news.tpu.ru/uploads/images/news/2017/09/IMG_97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t="-1167" r="-389" b="10977"/>
          <a:stretch/>
        </p:blipFill>
        <p:spPr bwMode="auto">
          <a:xfrm>
            <a:off x="10001249" y="1330390"/>
            <a:ext cx="1825953" cy="147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0165" y="5155269"/>
            <a:ext cx="4386768" cy="997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5480" y="1470958"/>
            <a:ext cx="5654190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В 2017 г. согласованы </a:t>
            </a:r>
            <a:r>
              <a:rPr lang="ru-RU" altLang="ru-RU" sz="1800" dirty="0" smtClean="0"/>
              <a:t>поэтажные планировочные </a:t>
            </a:r>
            <a:r>
              <a:rPr lang="ru-RU" altLang="ru-RU" sz="1800" dirty="0"/>
              <a:t>решения </a:t>
            </a:r>
            <a:r>
              <a:rPr lang="ru-RU" altLang="ru-RU" sz="1800" dirty="0" smtClean="0"/>
              <a:t>и необходимое технологическое оборудование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По результатам открытого аукциона </a:t>
            </a:r>
            <a:r>
              <a:rPr lang="ru-RU" altLang="ru-RU" sz="1800" dirty="0" smtClean="0"/>
              <a:t>между </a:t>
            </a:r>
            <a:r>
              <a:rPr lang="ru-RU" altLang="ru-RU" sz="1800" dirty="0"/>
              <a:t>ТПУ и ООО «Омская проектная компания» (г. Омск) </a:t>
            </a:r>
            <a:r>
              <a:rPr lang="ru-RU" altLang="ru-RU" sz="1800" b="1" dirty="0"/>
              <a:t>28 августа 2017 г. </a:t>
            </a:r>
            <a:r>
              <a:rPr lang="ru-RU" altLang="ru-RU" sz="1800" dirty="0"/>
              <a:t>заключен договор на выполнение проектных работ. </a:t>
            </a:r>
            <a:r>
              <a:rPr lang="ru-RU" altLang="ru-RU" sz="1800" dirty="0" smtClean="0"/>
              <a:t>Срок </a:t>
            </a:r>
            <a:r>
              <a:rPr lang="ru-RU" altLang="ru-RU" sz="1800" dirty="0"/>
              <a:t>окончания проектирования </a:t>
            </a:r>
            <a:r>
              <a:rPr lang="ru-RU" altLang="ru-RU" sz="1800" dirty="0" smtClean="0"/>
              <a:t>– </a:t>
            </a:r>
            <a:r>
              <a:rPr lang="ru-RU" altLang="ru-RU" sz="1800" b="1" dirty="0" smtClean="0"/>
              <a:t>22 </a:t>
            </a:r>
            <a:r>
              <a:rPr lang="ru-RU" altLang="ru-RU" sz="1800" b="1" dirty="0"/>
              <a:t>февраля 2018 </a:t>
            </a:r>
            <a:r>
              <a:rPr lang="ru-RU" altLang="ru-RU" sz="1800" b="1" dirty="0" smtClean="0"/>
              <a:t>г.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16.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Разработка проектно-сметной документации (ПСД) на реконструкцию НТБ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33</a:t>
            </a:r>
            <a:endParaRPr lang="ru-RU" altLang="ru-RU" sz="1693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998" y="1609292"/>
            <a:ext cx="2841429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911" y="1605968"/>
            <a:ext cx="2841010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3936" r="3143"/>
          <a:stretch/>
        </p:blipFill>
        <p:spPr>
          <a:xfrm>
            <a:off x="6277142" y="3996090"/>
            <a:ext cx="2864501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997" y="3996090"/>
            <a:ext cx="2842018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27" y="3969650"/>
            <a:ext cx="579976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10165" y="5390623"/>
            <a:ext cx="4386768" cy="1254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877" y="131553"/>
            <a:ext cx="7257571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17. Снос азотно-кислородной станции, 17-го и 13-го корпусов и подготовка площадки под строительство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2-й  и 3-й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очереди Научного парка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34</a:t>
            </a:r>
            <a:endParaRPr lang="ru-RU" altLang="ru-RU" sz="1693" dirty="0"/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710165" y="1899932"/>
            <a:ext cx="6171166" cy="35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Получено </a:t>
            </a:r>
            <a:r>
              <a:rPr lang="ru-RU" sz="1800" b="1" dirty="0"/>
              <a:t>положительное заключение комиссии </a:t>
            </a:r>
            <a:r>
              <a:rPr lang="ru-RU" sz="1800" b="1" dirty="0" err="1"/>
              <a:t>Минобрнауки</a:t>
            </a:r>
            <a:r>
              <a:rPr lang="ru-RU" sz="1800" b="1" dirty="0"/>
              <a:t> </a:t>
            </a:r>
            <a:r>
              <a:rPr lang="ru-RU" sz="1800" b="1" dirty="0" smtClean="0"/>
              <a:t>России </a:t>
            </a:r>
            <a:r>
              <a:rPr lang="ru-RU" sz="1800" dirty="0"/>
              <a:t>по оценке последствий принятия решения о реконструкции, модернизации, об изменении назначения или о ликвидации </a:t>
            </a:r>
            <a:r>
              <a:rPr lang="ru-RU" sz="1800" dirty="0" smtClean="0"/>
              <a:t>объекта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Пакет документов </a:t>
            </a:r>
            <a:r>
              <a:rPr lang="ru-RU" sz="1800" b="1" dirty="0"/>
              <a:t>для </a:t>
            </a:r>
            <a:r>
              <a:rPr lang="ru-RU" sz="1800" b="1" dirty="0" smtClean="0"/>
              <a:t>завершения </a:t>
            </a:r>
            <a:r>
              <a:rPr lang="ru-RU" sz="1800" b="1" dirty="0"/>
              <a:t>процедуры списания объектов </a:t>
            </a:r>
            <a:r>
              <a:rPr lang="ru-RU" sz="1800" dirty="0"/>
              <a:t>подготовлен в полном объеме</a:t>
            </a:r>
            <a:r>
              <a:rPr lang="ru-RU" sz="1800" b="1" dirty="0"/>
              <a:t>, </a:t>
            </a:r>
            <a:r>
              <a:rPr lang="ru-RU" sz="1800" dirty="0"/>
              <a:t>согласован с департаментами </a:t>
            </a:r>
            <a:r>
              <a:rPr lang="ru-RU" sz="1800" dirty="0" err="1" smtClean="0"/>
              <a:t>Минобрнауки</a:t>
            </a:r>
            <a:r>
              <a:rPr lang="ru-RU" sz="1800" dirty="0" smtClean="0"/>
              <a:t> России  и </a:t>
            </a:r>
            <a:r>
              <a:rPr lang="ru-RU" sz="1800" dirty="0"/>
              <a:t>находится на подписи у </a:t>
            </a:r>
            <a:r>
              <a:rPr lang="ru-RU" sz="1800" dirty="0" smtClean="0"/>
              <a:t>Первого Заместителя Министра образования и науки Российской Федерации </a:t>
            </a:r>
            <a:endParaRPr lang="ru-RU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Подготовлена </a:t>
            </a:r>
            <a:r>
              <a:rPr lang="ru-RU" sz="1800" b="1" dirty="0"/>
              <a:t>проектно-сметная документация </a:t>
            </a:r>
            <a:r>
              <a:rPr lang="ru-RU" sz="1800" dirty="0" smtClean="0"/>
              <a:t>на демонтаж зданий</a:t>
            </a: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63" y="1468935"/>
            <a:ext cx="2160000" cy="2880000"/>
          </a:xfrm>
          <a:prstGeom prst="rect">
            <a:avLst/>
          </a:prstGeom>
          <a:effectLst>
            <a:outerShdw blurRad="63500" algn="ctr" rotWithShape="0">
              <a:prstClr val="black">
                <a:alpha val="27000"/>
              </a:prstClr>
            </a:outerShdw>
          </a:effectLst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1"/>
          <a:stretch/>
        </p:blipFill>
        <p:spPr>
          <a:xfrm>
            <a:off x="7123663" y="1472047"/>
            <a:ext cx="2160000" cy="2880000"/>
          </a:xfrm>
          <a:prstGeom prst="rect">
            <a:avLst/>
          </a:prstGeom>
          <a:effectLst>
            <a:outerShdw blurRad="63500" algn="ctr" rotWithShape="0">
              <a:prstClr val="black">
                <a:alpha val="27000"/>
              </a:prstClr>
            </a:outerShdw>
          </a:effectLst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3096" r="2749"/>
          <a:stretch/>
        </p:blipFill>
        <p:spPr>
          <a:xfrm>
            <a:off x="7140689" y="4580623"/>
            <a:ext cx="2160000" cy="1620000"/>
          </a:xfrm>
          <a:prstGeom prst="rect">
            <a:avLst/>
          </a:prstGeom>
          <a:effectLst>
            <a:outerShdw blurRad="63500" algn="ctr" rotWithShape="0">
              <a:prstClr val="black">
                <a:alpha val="27000"/>
              </a:prstClr>
            </a:outerShdw>
          </a:effectLst>
        </p:spPr>
      </p:pic>
      <p:pic>
        <p:nvPicPr>
          <p:cNvPr id="5" name="Рисунок 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393" r="1472"/>
          <a:stretch/>
        </p:blipFill>
        <p:spPr>
          <a:xfrm>
            <a:off x="9609163" y="4554938"/>
            <a:ext cx="2160000" cy="1620000"/>
          </a:xfrm>
          <a:prstGeom prst="rect">
            <a:avLst/>
          </a:prstGeom>
          <a:effectLst>
            <a:outerShdw blurRad="63500" algn="ctr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293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0165" y="5428724"/>
            <a:ext cx="4386768" cy="9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311486"/>
            <a:ext cx="7111087" cy="913803"/>
          </a:xfrm>
        </p:spPr>
        <p:txBody>
          <a:bodyPr anchor="b">
            <a:normAutofit fontScale="90000"/>
          </a:bodyPr>
          <a:lstStyle/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18. Организация привлечения средств на разработку ПСД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и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реализацию необходимых мероприятий</a:t>
            </a:r>
            <a:r>
              <a:rPr lang="ru-RU" altLang="ru-RU" sz="1834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 по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перемещению Лицея </a:t>
            </a:r>
            <a:r>
              <a:rPr lang="en-US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/>
            </a:r>
            <a:br>
              <a:rPr lang="en-US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при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ТПУ в 8-й учебный корпус (крыло вдоль ул. Советской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)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/>
            </a:r>
            <a:b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rgbClr val="80BF44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35</a:t>
            </a:r>
            <a:endParaRPr lang="ru-RU" altLang="ru-RU" sz="1693" dirty="0"/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710164" y="1568566"/>
            <a:ext cx="5880105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В 2017 г. </a:t>
            </a:r>
            <a:r>
              <a:rPr lang="ru-RU" sz="1800" dirty="0" smtClean="0"/>
              <a:t>подготовлены:</a:t>
            </a:r>
            <a:endParaRPr lang="ru-RU" sz="1800" dirty="0"/>
          </a:p>
          <a:p>
            <a:pPr marL="4445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1800" dirty="0"/>
              <a:t>планировочные и архитектурные, архитектурно-строительные решения </a:t>
            </a:r>
          </a:p>
          <a:p>
            <a:pPr marL="444500" lvl="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1800" dirty="0" smtClean="0"/>
              <a:t>спецификации </a:t>
            </a:r>
            <a:r>
              <a:rPr lang="ru-RU" sz="1800" dirty="0"/>
              <a:t>на технологическое оборудование </a:t>
            </a:r>
            <a:r>
              <a:rPr lang="ru-RU" sz="1800" dirty="0" smtClean="0"/>
              <a:t>Лицея </a:t>
            </a:r>
            <a:endParaRPr lang="ru-RU" sz="1800" dirty="0"/>
          </a:p>
          <a:p>
            <a:pPr marL="444500" lvl="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ru-RU" sz="1800" dirty="0" smtClean="0"/>
              <a:t>технологические </a:t>
            </a:r>
            <a:r>
              <a:rPr lang="ru-RU" sz="1800" dirty="0"/>
              <a:t>решения по столовой </a:t>
            </a:r>
            <a:r>
              <a:rPr lang="ru-RU" sz="1800" dirty="0" err="1"/>
              <a:t>доготовочного</a:t>
            </a:r>
            <a:r>
              <a:rPr lang="ru-RU" sz="1800" dirty="0"/>
              <a:t> </a:t>
            </a:r>
            <a:r>
              <a:rPr lang="ru-RU" sz="1800" dirty="0" smtClean="0"/>
              <a:t>цикла и др.</a:t>
            </a:r>
            <a:endParaRPr lang="ru-RU" sz="1800" dirty="0"/>
          </a:p>
          <a:p>
            <a:pPr lv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Специалистами </a:t>
            </a:r>
            <a:r>
              <a:rPr lang="ru-RU" sz="1800" dirty="0"/>
              <a:t>ТГАСУ проведено обследование технического состояния строительных конструкций западного крыла </a:t>
            </a:r>
            <a:r>
              <a:rPr lang="ru-RU" sz="1800" dirty="0" smtClean="0"/>
              <a:t>корпуса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Начаты и продолжаются переговоры с </a:t>
            </a:r>
            <a:r>
              <a:rPr lang="ru-RU" sz="1800" dirty="0"/>
              <a:t>потенциальными </a:t>
            </a:r>
            <a:r>
              <a:rPr lang="ru-RU" sz="1800" dirty="0" smtClean="0"/>
              <a:t>инвесторами (</a:t>
            </a:r>
            <a:r>
              <a:rPr lang="ru-RU" sz="1800" dirty="0"/>
              <a:t>АО «</a:t>
            </a:r>
            <a:r>
              <a:rPr lang="ru-RU" sz="1800" dirty="0" err="1"/>
              <a:t>Транснефть</a:t>
            </a:r>
            <a:r>
              <a:rPr lang="ru-RU" sz="1800" dirty="0"/>
              <a:t> – Центральная Сибирь», ПАО «Газпром</a:t>
            </a:r>
            <a:r>
              <a:rPr lang="ru-RU" sz="1800" dirty="0" smtClean="0"/>
              <a:t>» и др.)</a:t>
            </a:r>
            <a:endParaRPr lang="ru-RU" sz="1800" dirty="0"/>
          </a:p>
        </p:txBody>
      </p:sp>
      <p:pic>
        <p:nvPicPr>
          <p:cNvPr id="20" name="Рисунок 1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t="4536" b="-1"/>
          <a:stretch/>
        </p:blipFill>
        <p:spPr bwMode="auto">
          <a:xfrm>
            <a:off x="6682853" y="1359861"/>
            <a:ext cx="504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10356" r="1633"/>
          <a:stretch/>
        </p:blipFill>
        <p:spPr bwMode="auto">
          <a:xfrm>
            <a:off x="6682853" y="2990634"/>
            <a:ext cx="504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0436" r="1065"/>
          <a:stretch/>
        </p:blipFill>
        <p:spPr bwMode="auto">
          <a:xfrm>
            <a:off x="6682853" y="4626369"/>
            <a:ext cx="5040000" cy="16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41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710165" y="5428724"/>
            <a:ext cx="4386768" cy="9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351435"/>
            <a:ext cx="7111087" cy="913803"/>
          </a:xfrm>
        </p:spPr>
        <p:txBody>
          <a:bodyPr anchor="b">
            <a:normAutofit fontScale="90000"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19. Подготовка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200 волонтеров к организации и проведению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XIX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Всемирного фестиваля молодежи и студентов 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(г. Сочи, октябрь 2017 г.)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36</a:t>
            </a:r>
            <a:endParaRPr lang="ru-RU" altLang="ru-RU" sz="1693" dirty="0"/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710164" y="1498736"/>
            <a:ext cx="655423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/>
              <a:t>XIX Всемирный фестиваль </a:t>
            </a:r>
            <a:r>
              <a:rPr lang="ru-RU" sz="1800" b="1" dirty="0"/>
              <a:t>молодежи и </a:t>
            </a:r>
            <a:r>
              <a:rPr lang="ru-RU" sz="1800" b="1" dirty="0" smtClean="0"/>
              <a:t>студентов (ВФМС) </a:t>
            </a:r>
            <a:r>
              <a:rPr lang="ru-RU" sz="1800" dirty="0" smtClean="0"/>
              <a:t>проходил в г. Сочи </a:t>
            </a:r>
            <a:r>
              <a:rPr lang="ru-RU" sz="1800" dirty="0"/>
              <a:t>с 14 по 22 октября 2017 </a:t>
            </a:r>
            <a:r>
              <a:rPr lang="ru-RU" sz="1800" dirty="0" smtClean="0"/>
              <a:t>г.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Участники </a:t>
            </a:r>
            <a:r>
              <a:rPr lang="ru-RU" sz="1800" b="1" dirty="0" smtClean="0">
                <a:solidFill>
                  <a:srgbClr val="699F37"/>
                </a:solidFill>
              </a:rPr>
              <a:t>25 000 </a:t>
            </a:r>
            <a:r>
              <a:rPr lang="ru-RU" sz="1800" dirty="0" smtClean="0"/>
              <a:t>чел. из </a:t>
            </a:r>
            <a:r>
              <a:rPr lang="ru-RU" sz="1800" b="1" dirty="0">
                <a:solidFill>
                  <a:srgbClr val="699F37"/>
                </a:solidFill>
              </a:rPr>
              <a:t>180</a:t>
            </a:r>
            <a:r>
              <a:rPr lang="ru-RU" sz="1800" dirty="0"/>
              <a:t> стран </a:t>
            </a:r>
            <a:r>
              <a:rPr lang="ru-RU" sz="1800" dirty="0" smtClean="0"/>
              <a:t>мира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Томская область делегировала на ВФМС </a:t>
            </a:r>
            <a:r>
              <a:rPr lang="ru-RU" sz="1800" b="1" dirty="0" smtClean="0">
                <a:solidFill>
                  <a:schemeClr val="accent6"/>
                </a:solidFill>
              </a:rPr>
              <a:t>50 </a:t>
            </a:r>
            <a:r>
              <a:rPr lang="ru-RU" sz="1800" dirty="0" smtClean="0"/>
              <a:t>волонтеров, </a:t>
            </a:r>
            <a:r>
              <a:rPr lang="ru-RU" sz="1800" b="1" dirty="0">
                <a:solidFill>
                  <a:schemeClr val="accent6"/>
                </a:solidFill>
              </a:rPr>
              <a:t>23</a:t>
            </a:r>
            <a:r>
              <a:rPr lang="ru-RU" sz="1800" dirty="0"/>
              <a:t> из них </a:t>
            </a:r>
            <a:r>
              <a:rPr lang="en-US" sz="1800" dirty="0" smtClean="0"/>
              <a:t>–</a:t>
            </a:r>
            <a:r>
              <a:rPr lang="ru-RU" sz="1800" dirty="0" smtClean="0"/>
              <a:t> </a:t>
            </a:r>
            <a:r>
              <a:rPr lang="ru-RU" sz="1800" dirty="0"/>
              <a:t>из </a:t>
            </a:r>
            <a:r>
              <a:rPr lang="ru-RU" sz="1800" dirty="0" smtClean="0"/>
              <a:t>ТПУ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Все </a:t>
            </a:r>
            <a:r>
              <a:rPr lang="ru-RU" sz="1800" dirty="0" smtClean="0"/>
              <a:t>волонтеры Томской области прошли </a:t>
            </a:r>
            <a:r>
              <a:rPr lang="ru-RU" sz="1800" dirty="0"/>
              <a:t>подготовку в </a:t>
            </a:r>
            <a:r>
              <a:rPr lang="ru-RU" sz="1800" dirty="0" smtClean="0"/>
              <a:t>ТПУ - одном </a:t>
            </a:r>
            <a:r>
              <a:rPr lang="ru-RU" sz="1800" dirty="0"/>
              <a:t>из двух </a:t>
            </a:r>
            <a:r>
              <a:rPr lang="ru-RU" sz="1800" dirty="0" smtClean="0"/>
              <a:t>сибирских центров </a:t>
            </a:r>
            <a:r>
              <a:rPr lang="ru-RU" sz="1800" dirty="0"/>
              <a:t>отбора и подготовки волонтеров для </a:t>
            </a:r>
            <a:r>
              <a:rPr lang="ru-RU" sz="1800" dirty="0" smtClean="0"/>
              <a:t>ВФМС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Деятельность волонтеров на фестивале: помощь </a:t>
            </a:r>
            <a:r>
              <a:rPr lang="ru-RU" sz="1800" dirty="0"/>
              <a:t>в организации </a:t>
            </a:r>
            <a:r>
              <a:rPr lang="ru-RU" sz="1800" dirty="0" smtClean="0"/>
              <a:t>площадок, встреч; сопровождение гостей, обеспечение </a:t>
            </a:r>
            <a:r>
              <a:rPr lang="ru-RU" sz="1800" dirty="0"/>
              <a:t>работы СМИ, транспортной </a:t>
            </a:r>
            <a:r>
              <a:rPr lang="ru-RU" sz="1800" dirty="0" smtClean="0"/>
              <a:t>логистики; участие в </a:t>
            </a:r>
            <a:r>
              <a:rPr lang="ru-RU" sz="1800" dirty="0"/>
              <a:t>церемониях открытия и закрытия </a:t>
            </a:r>
            <a:r>
              <a:rPr lang="ru-RU" sz="1800" dirty="0" smtClean="0"/>
              <a:t>ВФМС</a:t>
            </a:r>
            <a:endParaRPr lang="ru-RU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 </a:t>
            </a:r>
            <a:r>
              <a:rPr lang="ru-RU" sz="1800" b="1" dirty="0" smtClean="0">
                <a:solidFill>
                  <a:schemeClr val="accent6"/>
                </a:solidFill>
              </a:rPr>
              <a:t>5</a:t>
            </a:r>
            <a:r>
              <a:rPr lang="ru-RU" sz="1800" dirty="0" smtClean="0"/>
              <a:t> студентов ТПУ вошли </a:t>
            </a:r>
            <a:r>
              <a:rPr lang="ru-RU" sz="1800" dirty="0"/>
              <a:t>в топ-500 лучших волонтеров </a:t>
            </a:r>
            <a:r>
              <a:rPr lang="ru-RU" sz="1800" dirty="0" smtClean="0"/>
              <a:t>ВФМС</a:t>
            </a:r>
            <a:endParaRPr lang="ru-RU" sz="1800" dirty="0"/>
          </a:p>
        </p:txBody>
      </p:sp>
      <p:pic>
        <p:nvPicPr>
          <p:cNvPr id="20482" name="Picture 2" descr="http://news.tpu.ru/uploads/images/news/2017/10/volonteri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2"/>
          <a:stretch/>
        </p:blipFill>
        <p:spPr bwMode="auto">
          <a:xfrm>
            <a:off x="7264401" y="3795892"/>
            <a:ext cx="4500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/>
          <a:stretch/>
        </p:blipFill>
        <p:spPr>
          <a:xfrm>
            <a:off x="9497447" y="1552254"/>
            <a:ext cx="2266954" cy="2160000"/>
          </a:xfrm>
          <a:prstGeom prst="rect">
            <a:avLst/>
          </a:prstGeom>
        </p:spPr>
      </p:pic>
      <p:pic>
        <p:nvPicPr>
          <p:cNvPr id="20486" name="Picture 6" descr="http://news.tpu.ru/uploads/images/news/2017/10/fFwF--70AoI_%281%2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r="15352" b="1303"/>
          <a:stretch/>
        </p:blipFill>
        <p:spPr bwMode="auto">
          <a:xfrm>
            <a:off x="7264399" y="1552254"/>
            <a:ext cx="217930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5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10165" y="5667274"/>
            <a:ext cx="4386768" cy="9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83367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Интенсификация процесса развития основного персонала ТПУ в части знания (изучения) английского языка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37</a:t>
            </a:r>
            <a:endParaRPr lang="ru-RU" altLang="ru-RU" sz="1693" dirty="0"/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710163" y="1445836"/>
            <a:ext cx="11012690" cy="446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В </a:t>
            </a:r>
            <a:r>
              <a:rPr lang="ru-RU" sz="1800" dirty="0" smtClean="0"/>
              <a:t>2017/18 учебном году </a:t>
            </a:r>
            <a:r>
              <a:rPr lang="ru-RU" sz="1800" dirty="0"/>
              <a:t>к реализации </a:t>
            </a:r>
            <a:r>
              <a:rPr lang="ru-RU" sz="1800" dirty="0" smtClean="0"/>
              <a:t>одобрены </a:t>
            </a:r>
            <a:r>
              <a:rPr lang="ru-RU" sz="1800" b="1" dirty="0" smtClean="0">
                <a:solidFill>
                  <a:srgbClr val="699F37"/>
                </a:solidFill>
              </a:rPr>
              <a:t>20</a:t>
            </a:r>
            <a:r>
              <a:rPr lang="ru-RU" sz="1800" dirty="0" smtClean="0"/>
              <a:t> </a:t>
            </a:r>
            <a:r>
              <a:rPr lang="ru-RU" sz="1800" b="1" dirty="0" smtClean="0"/>
              <a:t>программ повышения квалификации </a:t>
            </a:r>
            <a:r>
              <a:rPr lang="ru-RU" sz="1800" dirty="0" smtClean="0"/>
              <a:t>(ПК), </a:t>
            </a:r>
            <a:r>
              <a:rPr lang="ru-RU" sz="1800" dirty="0"/>
              <a:t>связанных с </a:t>
            </a:r>
            <a:r>
              <a:rPr lang="ru-RU" sz="1800" dirty="0" smtClean="0"/>
              <a:t>английским языком, в том числе: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5 </a:t>
            </a:r>
            <a:r>
              <a:rPr lang="ru-RU" sz="1800" dirty="0"/>
              <a:t>программ для НПР, предполагающие повышение уровня </a:t>
            </a:r>
            <a:r>
              <a:rPr lang="ru-RU" sz="1800" dirty="0" smtClean="0"/>
              <a:t>владения английским языком </a:t>
            </a:r>
            <a:endParaRPr lang="ru-RU" sz="1800" dirty="0"/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4 программы для НПР, преподающих </a:t>
            </a:r>
            <a:r>
              <a:rPr lang="ru-RU" sz="1800" dirty="0" smtClean="0"/>
              <a:t>английский язык или на английском языке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5 </a:t>
            </a:r>
            <a:r>
              <a:rPr lang="ru-RU" sz="1800" dirty="0"/>
              <a:t>программ для осуществления научной деятельности на </a:t>
            </a:r>
            <a:r>
              <a:rPr lang="ru-RU" sz="1800" dirty="0" smtClean="0"/>
              <a:t>английском языке 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1 </a:t>
            </a:r>
            <a:r>
              <a:rPr lang="ru-RU" sz="1800" dirty="0"/>
              <a:t>программа для подготовки к сертификационному </a:t>
            </a:r>
            <a:r>
              <a:rPr lang="ru-RU" sz="1800" dirty="0" smtClean="0"/>
              <a:t>экзамену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1800" dirty="0" smtClean="0"/>
              <a:t>1 </a:t>
            </a:r>
            <a:r>
              <a:rPr lang="ru-RU" sz="1800" dirty="0"/>
              <a:t>программа по </a:t>
            </a:r>
            <a:r>
              <a:rPr lang="ru-RU" sz="1800" dirty="0" smtClean="0"/>
              <a:t>переводу</a:t>
            </a:r>
            <a:r>
              <a:rPr lang="ru-RU" sz="1800" i="1" dirty="0"/>
              <a:t> </a:t>
            </a:r>
            <a:endParaRPr lang="ru-RU" sz="1800" i="1" dirty="0" smtClean="0"/>
          </a:p>
          <a:p>
            <a:pPr marL="266400" indent="0">
              <a:spcBef>
                <a:spcPts val="0"/>
              </a:spcBef>
              <a:buNone/>
            </a:pPr>
            <a:r>
              <a:rPr lang="ru-RU" sz="1800" dirty="0">
                <a:cs typeface="Arial" panose="020B0604020202020204" pitchFamily="34" charset="0"/>
              </a:rPr>
              <a:t>Для программ ПК, связанных с осуществлением профессиональной деятельности на </a:t>
            </a:r>
            <a:r>
              <a:rPr lang="ru-RU" sz="1800" dirty="0" smtClean="0">
                <a:cs typeface="Arial" panose="020B0604020202020204" pitchFamily="34" charset="0"/>
              </a:rPr>
              <a:t>английском языке, </a:t>
            </a:r>
            <a:r>
              <a:rPr lang="ru-RU" sz="1800" dirty="0">
                <a:cs typeface="Arial" panose="020B0604020202020204" pitchFamily="34" charset="0"/>
              </a:rPr>
              <a:t>определены </a:t>
            </a:r>
            <a:r>
              <a:rPr lang="ru-RU" sz="1800" dirty="0" smtClean="0">
                <a:cs typeface="Arial" panose="020B0604020202020204" pitchFamily="34" charset="0"/>
              </a:rPr>
              <a:t>конкретные </a:t>
            </a:r>
            <a:r>
              <a:rPr lang="ru-RU" sz="1800" dirty="0">
                <a:cs typeface="Arial" panose="020B0604020202020204" pitchFamily="34" charset="0"/>
              </a:rPr>
              <a:t>результаты обучения (проект </a:t>
            </a:r>
            <a:r>
              <a:rPr lang="ru-RU" sz="1800" dirty="0" smtClean="0">
                <a:cs typeface="Arial" panose="020B0604020202020204" pitchFamily="34" charset="0"/>
              </a:rPr>
              <a:t>статьи или </a:t>
            </a:r>
            <a:r>
              <a:rPr lang="ru-RU" sz="1800" dirty="0">
                <a:cs typeface="Arial" panose="020B0604020202020204" pitchFamily="34" charset="0"/>
              </a:rPr>
              <a:t>заявки на </a:t>
            </a:r>
            <a:r>
              <a:rPr lang="ru-RU" sz="1800" dirty="0" smtClean="0">
                <a:cs typeface="Arial" panose="020B0604020202020204" pitchFamily="34" charset="0"/>
              </a:rPr>
              <a:t>грант, </a:t>
            </a:r>
            <a:r>
              <a:rPr lang="ru-RU" sz="1800" dirty="0">
                <a:cs typeface="Arial" panose="020B0604020202020204" pitchFamily="34" charset="0"/>
              </a:rPr>
              <a:t>элементы </a:t>
            </a:r>
            <a:r>
              <a:rPr lang="ru-RU" sz="1800" dirty="0" smtClean="0">
                <a:cs typeface="Arial" panose="020B0604020202020204" pitchFamily="34" charset="0"/>
              </a:rPr>
              <a:t>учебно-методического комплекса на английском языке и </a:t>
            </a:r>
            <a:r>
              <a:rPr lang="ru-RU" sz="1800" dirty="0">
                <a:cs typeface="Arial" panose="020B0604020202020204" pitchFamily="34" charset="0"/>
              </a:rPr>
              <a:t>т</a:t>
            </a:r>
            <a:r>
              <a:rPr lang="ru-RU" sz="1800" dirty="0" smtClean="0">
                <a:cs typeface="Arial" panose="020B0604020202020204" pitchFamily="34" charset="0"/>
              </a:rPr>
              <a:t>. д.)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800" dirty="0" smtClean="0">
                <a:cs typeface="Arial" panose="020B0604020202020204" pitchFamily="34" charset="0"/>
              </a:rPr>
              <a:t>Действуют </a:t>
            </a:r>
            <a:r>
              <a:rPr lang="ru-RU" sz="1800" b="1" dirty="0">
                <a:solidFill>
                  <a:schemeClr val="accent6"/>
                </a:solidFill>
                <a:cs typeface="Arial" panose="020B0604020202020204" pitchFamily="34" charset="0"/>
              </a:rPr>
              <a:t>24</a:t>
            </a:r>
            <a:r>
              <a:rPr lang="ru-RU" sz="1800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ru-RU" sz="1800" b="1" dirty="0">
                <a:cs typeface="Arial" panose="020B0604020202020204" pitchFamily="34" charset="0"/>
              </a:rPr>
              <a:t>тандема </a:t>
            </a:r>
            <a:r>
              <a:rPr lang="ru-RU" sz="1800" dirty="0" smtClean="0">
                <a:cs typeface="Arial" panose="020B0604020202020204" pitchFamily="34" charset="0"/>
              </a:rPr>
              <a:t>«НПР </a:t>
            </a:r>
            <a:r>
              <a:rPr lang="ru-RU" sz="1800" dirty="0">
                <a:cs typeface="Arial" panose="020B0604020202020204" pitchFamily="34" charset="0"/>
              </a:rPr>
              <a:t>ТПУ – трудоустроенный в ТПУ как НПР иностранный </a:t>
            </a:r>
            <a:r>
              <a:rPr lang="ru-RU" sz="1800" dirty="0" smtClean="0">
                <a:cs typeface="Arial" panose="020B0604020202020204" pitchFamily="34" charset="0"/>
              </a:rPr>
              <a:t>гражданин»,             в которые входят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184</a:t>
            </a:r>
            <a:r>
              <a:rPr lang="ru-RU" sz="1800" dirty="0" smtClean="0">
                <a:cs typeface="Arial" panose="020B0604020202020204" pitchFamily="34" charset="0"/>
              </a:rPr>
              <a:t> НПР, имеющих возможность в контакте с носителями языка:</a:t>
            </a:r>
            <a:endParaRPr lang="ru-RU" sz="1800" b="1" dirty="0">
              <a:cs typeface="Arial" panose="020B0604020202020204" pitchFamily="34" charset="0"/>
            </a:endParaRPr>
          </a:p>
          <a:p>
            <a:pPr marL="533400">
              <a:buFont typeface="Arial" panose="020B0604020202020204" pitchFamily="34" charset="0"/>
              <a:buChar char="•"/>
            </a:pPr>
            <a:r>
              <a:rPr lang="ru-RU" sz="1800" dirty="0" smtClean="0">
                <a:cs typeface="Arial" panose="020B0604020202020204" pitchFamily="34" charset="0"/>
              </a:rPr>
              <a:t>повышать уровень владения английским языком</a:t>
            </a:r>
            <a:endParaRPr lang="ru-RU" sz="1800" dirty="0">
              <a:cs typeface="Arial" panose="020B0604020202020204" pitchFamily="34" charset="0"/>
            </a:endParaRPr>
          </a:p>
          <a:p>
            <a:pPr marL="533400">
              <a:buFont typeface="Arial" panose="020B0604020202020204" pitchFamily="34" charset="0"/>
              <a:buChar char="•"/>
            </a:pPr>
            <a:r>
              <a:rPr lang="ru-RU" sz="1800" dirty="0" smtClean="0">
                <a:cs typeface="Arial" panose="020B0604020202020204" pitchFamily="34" charset="0"/>
              </a:rPr>
              <a:t>повышать качество преподавания английского языка или на английском языке</a:t>
            </a:r>
            <a:endParaRPr lang="ru-RU" sz="1800" dirty="0">
              <a:cs typeface="Arial" panose="020B0604020202020204" pitchFamily="34" charset="0"/>
            </a:endParaRPr>
          </a:p>
          <a:p>
            <a:pPr marL="533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800" dirty="0" smtClean="0">
                <a:cs typeface="Arial" panose="020B0604020202020204" pitchFamily="34" charset="0"/>
              </a:rPr>
              <a:t>вести научную </a:t>
            </a:r>
            <a:r>
              <a:rPr lang="ru-RU" sz="1800" dirty="0">
                <a:cs typeface="Arial" panose="020B0604020202020204" pitchFamily="34" charset="0"/>
              </a:rPr>
              <a:t>деятельность на </a:t>
            </a:r>
            <a:r>
              <a:rPr lang="ru-RU" sz="1800" dirty="0" smtClean="0">
                <a:cs typeface="Arial" panose="020B0604020202020204" pitchFamily="34" charset="0"/>
              </a:rPr>
              <a:t>английском языке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957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10165" y="5667274"/>
            <a:ext cx="4386768" cy="9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83367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Интенсификация процесса развития основного персонала ТПУ в части знания (изучения) английского языка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38</a:t>
            </a:r>
            <a:endParaRPr lang="ru-RU" altLang="ru-RU" sz="1693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0165" y="1655621"/>
            <a:ext cx="10872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Независимое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тестирование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осуществляемое Центром оценки качества образования (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ЦОКО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интегрировано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итоговую аттестацию по всем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программам ПК, связанным с английским языком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0166" y="2581334"/>
            <a:ext cx="7029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Оценка уровня английского языка НПР ТПУ</a:t>
            </a:r>
            <a:endParaRPr lang="ru-RU" b="1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32980"/>
              </p:ext>
            </p:extLst>
          </p:nvPr>
        </p:nvGraphicFramePr>
        <p:xfrm>
          <a:off x="7925913" y="3421110"/>
          <a:ext cx="3656488" cy="2301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4122"/>
                <a:gridCol w="914122"/>
                <a:gridCol w="914122"/>
                <a:gridCol w="914122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 smtClean="0"/>
                        <a:t>Сводные данные о НПР, подтвердивших знание английского языка сертификационным экзаменом</a:t>
                      </a:r>
                      <a:endParaRPr lang="ru-RU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005482"/>
              </p:ext>
            </p:extLst>
          </p:nvPr>
        </p:nvGraphicFramePr>
        <p:xfrm>
          <a:off x="766689" y="3024554"/>
          <a:ext cx="6841125" cy="2828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206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40265" y="5657324"/>
            <a:ext cx="4386768" cy="9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83367"/>
            <a:ext cx="7217769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</a:t>
            </a:r>
            <a:r>
              <a:rPr lang="en-US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21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Рост численности штатных профессоров и штатных НПР – выпускников </a:t>
            </a:r>
            <a:r>
              <a:rPr lang="ru-RU" altLang="ru-RU" sz="1834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PhD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–докторантур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зарубежных вузов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39</a:t>
            </a:r>
            <a:endParaRPr lang="ru-RU" altLang="ru-RU" sz="1693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0165" y="1333330"/>
            <a:ext cx="5136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НПР ТПУ - профессора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0163" y="3441099"/>
            <a:ext cx="6209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НПР ТПУ со степенью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PhD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76519" y="4762091"/>
            <a:ext cx="336103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2017 г.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PhD-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диссертации защитили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сотрудников ТПУ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537622" y="1397174"/>
            <a:ext cx="3712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Arial Cyr"/>
                <a:cs typeface="Arial" panose="020B0604020202020204" pitchFamily="34" charset="0"/>
              </a:defRPr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Сотрудники ТПУ, обучающиеся            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-докторантуре зарубежных вузов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933039" y="2397018"/>
            <a:ext cx="2940907" cy="2160368"/>
            <a:chOff x="9305037" y="1554698"/>
            <a:chExt cx="2544063" cy="2160368"/>
          </a:xfrm>
        </p:grpSpPr>
        <p:pic>
          <p:nvPicPr>
            <p:cNvPr id="41" name="Рисунок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6" t="12150" r="4504"/>
            <a:stretch/>
          </p:blipFill>
          <p:spPr bwMode="auto">
            <a:xfrm>
              <a:off x="9347188" y="1554698"/>
              <a:ext cx="2369918" cy="211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9305037" y="3422650"/>
              <a:ext cx="2544063" cy="2924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    </a:t>
              </a:r>
              <a:r>
                <a:rPr lang="en-US" dirty="0" smtClean="0"/>
                <a:t> 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9497092" y="3375064"/>
              <a:ext cx="47320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cs typeface="Arial" panose="020B0604020202020204" pitchFamily="34" charset="0"/>
                </a:rPr>
                <a:t>2015</a:t>
              </a:r>
              <a:endParaRPr lang="ru-RU" sz="1100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0367114" y="3375064"/>
              <a:ext cx="47320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cs typeface="Arial" panose="020B0604020202020204" pitchFamily="34" charset="0"/>
                </a:rPr>
                <a:t>2016</a:t>
              </a:r>
              <a:endParaRPr lang="ru-RU" sz="11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1160747" y="3371214"/>
              <a:ext cx="47320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100" b="1" dirty="0" smtClean="0">
                  <a:cs typeface="Arial" panose="020B0604020202020204" pitchFamily="34" charset="0"/>
                </a:rPr>
                <a:t>2017</a:t>
              </a:r>
              <a:endParaRPr lang="ru-RU" sz="11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43877" y="5815906"/>
            <a:ext cx="1097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о.м.р</a:t>
            </a:r>
            <a:r>
              <a:rPr lang="ru-RU" dirty="0" smtClean="0"/>
              <a:t>. – основное место работы; </a:t>
            </a:r>
            <a:r>
              <a:rPr lang="ru-RU" dirty="0" err="1" smtClean="0"/>
              <a:t>в.в.с</a:t>
            </a:r>
            <a:r>
              <a:rPr lang="ru-RU" dirty="0" smtClean="0"/>
              <a:t>. – </a:t>
            </a:r>
            <a:r>
              <a:rPr lang="ru-RU" dirty="0" err="1" smtClean="0"/>
              <a:t>внутривузовское</a:t>
            </a:r>
            <a:r>
              <a:rPr lang="ru-RU" dirty="0" smtClean="0"/>
              <a:t> совместительство; </a:t>
            </a:r>
            <a:r>
              <a:rPr lang="ru-RU" dirty="0" err="1" smtClean="0"/>
              <a:t>в.с</a:t>
            </a:r>
            <a:r>
              <a:rPr lang="ru-RU" dirty="0" smtClean="0"/>
              <a:t>. – внешнее совместительство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21734"/>
              </p:ext>
            </p:extLst>
          </p:nvPr>
        </p:nvGraphicFramePr>
        <p:xfrm>
          <a:off x="710164" y="1744266"/>
          <a:ext cx="5136429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91921"/>
                <a:gridCol w="986780"/>
                <a:gridCol w="986780"/>
                <a:gridCol w="97094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о.м.р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в.в.с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Профессор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в.с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64608"/>
              </p:ext>
            </p:extLst>
          </p:nvPr>
        </p:nvGraphicFramePr>
        <p:xfrm>
          <a:off x="710164" y="3844192"/>
          <a:ext cx="6209323" cy="184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22346"/>
                <a:gridCol w="1004194"/>
                <a:gridCol w="987597"/>
                <a:gridCol w="1095186"/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2017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о.м.р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всего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о.м.р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граждане РФ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в.с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PhD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ИТОГО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6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               на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4</a:t>
            </a:r>
            <a:endParaRPr lang="ru-RU" altLang="ru-RU" sz="1693" dirty="0"/>
          </a:p>
        </p:txBody>
      </p:sp>
      <p:pic>
        <p:nvPicPr>
          <p:cNvPr id="1028" name="Picture 4" descr="http://news.tpu.ru/uploads/images/news/2017/10/zashchita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t="28458" r="10907" b="17371"/>
          <a:stretch/>
        </p:blipFill>
        <p:spPr bwMode="auto">
          <a:xfrm>
            <a:off x="7415793" y="1548115"/>
            <a:ext cx="4320000" cy="175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710163" y="3835748"/>
            <a:ext cx="645699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sz="1800" b="1" dirty="0" smtClean="0"/>
              <a:t>Основной предмет защиты – смена приоритетов образовательной </a:t>
            </a:r>
            <a:r>
              <a:rPr lang="ru-RU" sz="1800" b="1" dirty="0"/>
              <a:t>деятельности </a:t>
            </a:r>
            <a:r>
              <a:rPr lang="ru-RU" sz="1800" dirty="0" smtClean="0"/>
              <a:t>на подготовку высококвалифицированных инженеров - выпускников магистратуры, исследователей, технологических предпринимателей и </a:t>
            </a:r>
            <a:r>
              <a:rPr lang="ru-RU" sz="1800" dirty="0"/>
              <a:t>связанная с ней </a:t>
            </a:r>
            <a:r>
              <a:rPr lang="ru-RU" sz="1800" dirty="0" smtClean="0"/>
              <a:t>реструктуризация университета, поддержанная решением Учёного совета ТПУ от 29.09.2017 г.</a:t>
            </a:r>
            <a:endParaRPr lang="ru-RU" sz="1800" dirty="0"/>
          </a:p>
        </p:txBody>
      </p:sp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710164" y="1465336"/>
            <a:ext cx="6705629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sz="2400" b="1" dirty="0" smtClean="0">
                <a:solidFill>
                  <a:srgbClr val="6BBD21"/>
                </a:solidFill>
                <a:latin typeface="+mn-lt"/>
                <a:cs typeface="Arial" panose="020B0604020202020204" pitchFamily="34" charset="0"/>
              </a:rPr>
              <a:t>ЗАЩИТА «ДОРОЖНОЙ КАРТЫ» НА 2018 - 2020 гг. </a:t>
            </a:r>
            <a:endParaRPr lang="ru-RU" sz="2400" b="1" dirty="0">
              <a:solidFill>
                <a:srgbClr val="6BBD21"/>
              </a:solidFill>
              <a:latin typeface="+mn-lt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  <a:tabLst/>
            </a:pPr>
            <a:r>
              <a:rPr lang="ru-RU" altLang="ru-RU" sz="1800" dirty="0" smtClean="0"/>
              <a:t>Заседание </a:t>
            </a:r>
            <a:r>
              <a:rPr lang="ru-RU" altLang="ru-RU" sz="1800" dirty="0"/>
              <a:t>Совета по повышению конкурентоспособности ведущих университетов Российской Федерации среди ведущих мировых научно-образовательных центров под председательством вице-премьера Правительства Российской Федерации О.Ю. </a:t>
            </a:r>
            <a:r>
              <a:rPr lang="ru-RU" altLang="ru-RU" sz="1800" dirty="0" err="1"/>
              <a:t>Голодец</a:t>
            </a:r>
            <a:r>
              <a:rPr lang="ru-RU" altLang="ru-RU" sz="1800" dirty="0"/>
              <a:t>                                              </a:t>
            </a:r>
            <a:r>
              <a:rPr lang="ru-RU" altLang="ru-RU" sz="1800" dirty="0" smtClean="0"/>
              <a:t>(Екатеринбург, </a:t>
            </a:r>
            <a:r>
              <a:rPr lang="ru-RU" altLang="ru-RU" sz="1800" b="1" dirty="0" smtClean="0"/>
              <a:t>27 октября </a:t>
            </a:r>
            <a:r>
              <a:rPr lang="ru-RU" altLang="ru-RU" sz="1800" dirty="0"/>
              <a:t>2017 г.)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b="7790"/>
          <a:stretch/>
        </p:blipFill>
        <p:spPr>
          <a:xfrm>
            <a:off x="7415793" y="3494276"/>
            <a:ext cx="4320000" cy="2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6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5668" y="5638359"/>
            <a:ext cx="4386768" cy="121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1766" y="351435"/>
            <a:ext cx="7111087" cy="913803"/>
          </a:xfrm>
        </p:spPr>
        <p:txBody>
          <a:bodyPr anchor="b">
            <a:normAutofit/>
          </a:bodyPr>
          <a:lstStyle/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22.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Модернизация IT-инфраструктуры ТПУ, в том числе создание общеуниверситетской службы IT-поддержки</a:t>
            </a:r>
            <a:b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</a:b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40</a:t>
            </a:r>
            <a:endParaRPr lang="ru-RU" altLang="ru-RU" sz="1693" dirty="0"/>
          </a:p>
        </p:txBody>
      </p:sp>
      <p:sp>
        <p:nvSpPr>
          <p:cNvPr id="20" name="Объект 2"/>
          <p:cNvSpPr>
            <a:spLocks noGrp="1"/>
          </p:cNvSpPr>
          <p:nvPr>
            <p:ph idx="1"/>
          </p:nvPr>
        </p:nvSpPr>
        <p:spPr>
          <a:xfrm>
            <a:off x="710163" y="1579246"/>
            <a:ext cx="7148734" cy="23566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1 апреля 2017 г.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Центру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информационных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 (ЦИТ)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были переданы функции обслуживания компьютерной техники и технической поддержки пользователей всех структурных подразделений ТПУ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ЦИТ – это </a:t>
            </a:r>
            <a:r>
              <a:rPr lang="ru-RU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7500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компьютеров,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принтеров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и МФУ,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мультимедийная  аудитория,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коммутаторов и всего </a:t>
            </a:r>
            <a:r>
              <a:rPr lang="ru-RU" sz="1800" b="1" dirty="0" smtClean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специалистов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834" y="1579246"/>
            <a:ext cx="3686019" cy="2069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163" y="3997589"/>
            <a:ext cx="1101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ЦИТ обеспечивает работоспособность компьютерной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мультимедийной техники, используемой в учебном процессе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научной работе сотрудников университета, техподдержку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мероприятий,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проводимых на базе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ТПУ,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конференций, предметных олимпиад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т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п.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6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5668" y="5638359"/>
            <a:ext cx="4386768" cy="1219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312660"/>
            <a:ext cx="8945697" cy="32501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 smtClean="0"/>
              <a:t>ЗАПУСК </a:t>
            </a:r>
            <a:r>
              <a:rPr lang="ru-RU" sz="1800" b="1" dirty="0"/>
              <a:t>с борта МКС </a:t>
            </a:r>
            <a:r>
              <a:rPr lang="ru-RU" sz="1800" b="1" dirty="0" smtClean="0"/>
              <a:t>в открытый космос спутника </a:t>
            </a:r>
            <a:r>
              <a:rPr lang="ru-RU" sz="1800" b="1" dirty="0"/>
              <a:t>«Томск-ТПУ-120»</a:t>
            </a:r>
            <a:r>
              <a:rPr lang="ru-RU" sz="1800" dirty="0"/>
              <a:t> </a:t>
            </a:r>
            <a:r>
              <a:rPr lang="en-US" sz="1800" dirty="0" smtClean="0"/>
              <a:t>–</a:t>
            </a:r>
            <a:r>
              <a:rPr lang="ru-RU" sz="1800" dirty="0" smtClean="0"/>
              <a:t> </a:t>
            </a:r>
            <a:r>
              <a:rPr lang="ru-RU" sz="1800" dirty="0"/>
              <a:t>первого российского космического аппарата, созданного с использованием </a:t>
            </a:r>
            <a:r>
              <a:rPr lang="ru-RU" sz="1800" dirty="0" smtClean="0"/>
              <a:t> 3D-технологий </a:t>
            </a:r>
            <a:r>
              <a:rPr lang="ru-RU" sz="1800" dirty="0"/>
              <a:t>и уникальных </a:t>
            </a:r>
            <a:r>
              <a:rPr lang="ru-RU" sz="1800" dirty="0" smtClean="0"/>
              <a:t>материалов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 smtClean="0"/>
              <a:t>ПРЕЗЕНТАЦИЯ</a:t>
            </a:r>
            <a:r>
              <a:rPr lang="ru-RU" sz="1800" dirty="0" smtClean="0"/>
              <a:t> </a:t>
            </a:r>
            <a:r>
              <a:rPr lang="ru-RU" sz="1800" b="1" dirty="0" smtClean="0"/>
              <a:t>первого российского </a:t>
            </a:r>
            <a:r>
              <a:rPr lang="ru-RU" sz="1800" b="1" dirty="0"/>
              <a:t>3D-принтера</a:t>
            </a:r>
            <a:r>
              <a:rPr lang="ru-RU" sz="1800" dirty="0"/>
              <a:t>, </a:t>
            </a:r>
            <a:r>
              <a:rPr lang="ru-RU" sz="1800" dirty="0" smtClean="0"/>
              <a:t>созданного учеными ТПУ и ИФПМ СО РАН для </a:t>
            </a:r>
            <a:r>
              <a:rPr lang="ru-RU" sz="1800" dirty="0"/>
              <a:t>работы в условиях </a:t>
            </a:r>
            <a:r>
              <a:rPr lang="ru-RU" sz="1800" dirty="0" smtClean="0"/>
              <a:t>невесомости, в </a:t>
            </a:r>
            <a:r>
              <a:rPr lang="ru-RU" sz="1800" dirty="0"/>
              <a:t>рамках первого «</a:t>
            </a:r>
            <a:r>
              <a:rPr lang="ru-RU" sz="1800" b="1" dirty="0"/>
              <a:t>Космического урока</a:t>
            </a:r>
            <a:r>
              <a:rPr lang="ru-RU" sz="1800" dirty="0"/>
              <a:t>» </a:t>
            </a:r>
            <a:r>
              <a:rPr lang="en-US" sz="1800" dirty="0" smtClean="0"/>
              <a:t>–</a:t>
            </a:r>
            <a:r>
              <a:rPr lang="ru-RU" sz="1800" dirty="0" smtClean="0"/>
              <a:t> </a:t>
            </a:r>
            <a:r>
              <a:rPr lang="ru-RU" sz="1800" dirty="0"/>
              <a:t>уникального общероссийского образовательного </a:t>
            </a:r>
            <a:r>
              <a:rPr lang="ru-RU" sz="1800" dirty="0" smtClean="0"/>
              <a:t>проекта для школьников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cs typeface="Arial" panose="020B0604020202020204" pitchFamily="34" charset="0"/>
              </a:rPr>
              <a:t>УСТАНОВКА </a:t>
            </a:r>
            <a:r>
              <a:rPr lang="ru-RU" sz="1800" b="1" dirty="0">
                <a:solidFill>
                  <a:srgbClr val="699F37"/>
                </a:solidFill>
                <a:cs typeface="Arial" panose="020B0604020202020204" pitchFamily="34" charset="0"/>
              </a:rPr>
              <a:t>70</a:t>
            </a:r>
            <a:r>
              <a:rPr lang="ru-RU" sz="1800" b="1" dirty="0">
                <a:cs typeface="Arial" panose="020B0604020202020204" pitchFamily="34" charset="0"/>
              </a:rPr>
              <a:t> локальных водоочистных станций </a:t>
            </a:r>
            <a:r>
              <a:rPr lang="ru-RU" sz="1800" dirty="0">
                <a:cs typeface="Arial" panose="020B0604020202020204" pitchFamily="34" charset="0"/>
              </a:rPr>
              <a:t>в </a:t>
            </a:r>
            <a:r>
              <a:rPr lang="ru-RU" sz="1800" b="1" dirty="0">
                <a:solidFill>
                  <a:srgbClr val="699F37"/>
                </a:solidFill>
                <a:cs typeface="Arial" panose="020B0604020202020204" pitchFamily="34" charset="0"/>
              </a:rPr>
              <a:t>69</a:t>
            </a:r>
            <a:r>
              <a:rPr lang="ru-RU" sz="1800" dirty="0">
                <a:cs typeface="Arial" panose="020B0604020202020204" pitchFamily="34" charset="0"/>
              </a:rPr>
              <a:t> населенных пунктах Томской области в рамках Губернаторской программы «Чистая вода</a:t>
            </a:r>
            <a:r>
              <a:rPr lang="ru-RU" sz="1800" dirty="0" smtClean="0">
                <a:cs typeface="Arial" panose="020B0604020202020204" pitchFamily="34" charset="0"/>
              </a:rPr>
              <a:t>» обеспечила </a:t>
            </a:r>
            <a:r>
              <a:rPr lang="ru-RU" sz="1800" dirty="0">
                <a:cs typeface="Arial" panose="020B0604020202020204" pitchFamily="34" charset="0"/>
              </a:rPr>
              <a:t>доступ к воде питьевого качества </a:t>
            </a:r>
            <a:r>
              <a:rPr lang="ru-RU" sz="1800" dirty="0" smtClean="0">
                <a:cs typeface="Arial" panose="020B0604020202020204" pitchFamily="34" charset="0"/>
              </a:rPr>
              <a:t>для более чем </a:t>
            </a:r>
            <a:r>
              <a:rPr lang="ru-RU" sz="18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56</a:t>
            </a:r>
            <a:r>
              <a:rPr lang="ru-RU" sz="1800" dirty="0" smtClean="0">
                <a:cs typeface="Arial" panose="020B0604020202020204" pitchFamily="34" charset="0"/>
              </a:rPr>
              <a:t> тыс. </a:t>
            </a:r>
            <a:r>
              <a:rPr lang="ru-RU" sz="1800" dirty="0">
                <a:cs typeface="Arial" panose="020B0604020202020204" pitchFamily="34" charset="0"/>
              </a:rPr>
              <a:t>жителей </a:t>
            </a:r>
            <a:r>
              <a:rPr lang="ru-RU" sz="1800" dirty="0" smtClean="0">
                <a:cs typeface="Arial" panose="020B0604020202020204" pitchFamily="34" charset="0"/>
              </a:rPr>
              <a:t>области</a:t>
            </a:r>
            <a:endParaRPr lang="ru-RU" sz="1800" dirty="0" smtClean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11766" y="482469"/>
            <a:ext cx="7111087" cy="442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ЗНАКОВЫЕ СОБЫТИЯ ГОДА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41</a:t>
            </a:r>
            <a:endParaRPr lang="ru-RU" altLang="ru-RU" sz="1693" dirty="0"/>
          </a:p>
        </p:txBody>
      </p:sp>
      <p:pic>
        <p:nvPicPr>
          <p:cNvPr id="28674" name="Picture 2" descr="http://news.tpu.ru/uploads/images/news/2017/08/Slider_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6" b="4670"/>
          <a:stretch/>
        </p:blipFill>
        <p:spPr bwMode="auto">
          <a:xfrm>
            <a:off x="9828237" y="1485658"/>
            <a:ext cx="1800000" cy="120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news.tpu.ru/uploads/images/news/2017/07/IMG_13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/>
          <a:stretch/>
        </p:blipFill>
        <p:spPr bwMode="auto">
          <a:xfrm>
            <a:off x="9817720" y="2836503"/>
            <a:ext cx="1800000" cy="132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0164" y="4471055"/>
            <a:ext cx="11012689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400" indent="-266400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50-ЛЕТИЕ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исследовательского ядерного реактора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масштабных ремонтно-строительных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работ на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его промышленной площадке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общую сумму более </a:t>
            </a:r>
            <a:r>
              <a:rPr lang="ru-RU" b="1" dirty="0">
                <a:solidFill>
                  <a:srgbClr val="699F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pPr marL="266400" indent="-266400">
              <a:spcBef>
                <a:spcPts val="432"/>
              </a:spcBef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ВСЕМИРНАЯ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ВЫСТАВКА «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ЭКСПО-АСТАНА-2017»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ТПУ -  единственный вуз в постоянной экспозиции России с двумя разработками: системой управления солнечными батареями и мобильным комплексом очистки и обеззараживания хозяйственно-бытовых и промышленных сточных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вод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39974" y="5490542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503853"/>
            <a:ext cx="6332103" cy="45404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Премия Правительства </a:t>
            </a:r>
            <a:r>
              <a:rPr lang="ru-RU" sz="1700" b="1" dirty="0"/>
              <a:t>Российской Федерации 2017 года в области науки и </a:t>
            </a:r>
            <a:r>
              <a:rPr lang="ru-RU" sz="1700" b="1" dirty="0" smtClean="0"/>
              <a:t>техники для </a:t>
            </a:r>
            <a:r>
              <a:rPr lang="ru-RU" sz="1700" b="1" dirty="0"/>
              <a:t>молодых </a:t>
            </a:r>
            <a:r>
              <a:rPr lang="ru-RU" sz="1700" b="1" dirty="0" smtClean="0"/>
              <a:t>ученых </a:t>
            </a:r>
            <a:r>
              <a:rPr lang="ru-RU" sz="1700" dirty="0" smtClean="0"/>
              <a:t>за </a:t>
            </a:r>
            <a:r>
              <a:rPr lang="ru-RU" sz="1700" dirty="0"/>
              <a:t>разработку и внедрение мультипроцессорного моделирующего комплекса реального времени электроэнергетических систем с активно-адаптивными </a:t>
            </a:r>
            <a:r>
              <a:rPr lang="ru-RU" sz="1700" dirty="0" smtClean="0"/>
              <a:t>сетями. </a:t>
            </a:r>
            <a:r>
              <a:rPr lang="ru-RU" sz="1700" dirty="0"/>
              <a:t>Лауреаты премии: </a:t>
            </a:r>
            <a:r>
              <a:rPr lang="ru-RU" sz="1700" i="1" dirty="0"/>
              <a:t>Михаил Андреев, Николай Рубан, Алексей </a:t>
            </a:r>
            <a:r>
              <a:rPr lang="ru-RU" sz="1700" i="1" dirty="0" smtClean="0"/>
              <a:t>Суворов, Руслан Уфа</a:t>
            </a:r>
            <a:r>
              <a:rPr lang="ru-RU" sz="1700" i="1" dirty="0"/>
              <a:t>, </a:t>
            </a:r>
            <a:r>
              <a:rPr lang="ru-RU" sz="1700" i="1" dirty="0" smtClean="0"/>
              <a:t>Юрий Боровиков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5 медалей РАН, </a:t>
            </a:r>
            <a:r>
              <a:rPr lang="ru-RU" sz="1700" dirty="0" smtClean="0"/>
              <a:t>которых</a:t>
            </a:r>
            <a:r>
              <a:rPr lang="ru-RU" sz="1700" b="1" dirty="0" smtClean="0"/>
              <a:t> </a:t>
            </a:r>
            <a:r>
              <a:rPr lang="ru-RU" sz="1700" dirty="0"/>
              <a:t>удостоены </a:t>
            </a:r>
            <a:r>
              <a:rPr lang="ru-RU" sz="1700" dirty="0" smtClean="0"/>
              <a:t>молодые ученые и студенты ТПУ </a:t>
            </a:r>
            <a:r>
              <a:rPr lang="ru-RU" sz="1700" i="1" dirty="0" smtClean="0"/>
              <a:t>Ксения </a:t>
            </a:r>
            <a:r>
              <a:rPr lang="ru-RU" sz="1700" i="1" dirty="0"/>
              <a:t>Станкевич, Владимир Кнышев, Екатерина Филимоненко, Анна </a:t>
            </a:r>
            <a:r>
              <a:rPr lang="ru-RU" sz="1700" i="1" dirty="0" err="1"/>
              <a:t>Таловская</a:t>
            </a:r>
            <a:r>
              <a:rPr lang="ru-RU" sz="1700" i="1" dirty="0"/>
              <a:t>, Дмитрий </a:t>
            </a:r>
            <a:r>
              <a:rPr lang="ru-RU" sz="1700" i="1" dirty="0" smtClean="0"/>
              <a:t>Антонов</a:t>
            </a:r>
          </a:p>
          <a:p>
            <a:pPr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700" b="1" dirty="0" smtClean="0"/>
              <a:t>Победитель стипендиальной </a:t>
            </a:r>
            <a:r>
              <a:rPr lang="ru-RU" sz="1700" b="1" dirty="0"/>
              <a:t>программы </a:t>
            </a:r>
            <a:r>
              <a:rPr lang="ru-RU" sz="1700" b="1" dirty="0" smtClean="0"/>
              <a:t>ЮНЕСКО</a:t>
            </a:r>
            <a:r>
              <a:rPr lang="ru-RU" sz="1700" dirty="0" smtClean="0"/>
              <a:t> </a:t>
            </a:r>
            <a:r>
              <a:rPr lang="en-US" sz="1700" dirty="0" smtClean="0"/>
              <a:t>–</a:t>
            </a:r>
            <a:r>
              <a:rPr lang="ru-RU" sz="1700" dirty="0" smtClean="0"/>
              <a:t> </a:t>
            </a:r>
            <a:r>
              <a:rPr lang="ru-RU" sz="1700" b="1" dirty="0" smtClean="0"/>
              <a:t>компании </a:t>
            </a:r>
            <a:r>
              <a:rPr lang="ru-RU" sz="1700" b="1" dirty="0" err="1" smtClean="0"/>
              <a:t>L'Oreal</a:t>
            </a:r>
            <a:r>
              <a:rPr lang="ru-RU" sz="1700" b="1" dirty="0" smtClean="0"/>
              <a:t> </a:t>
            </a:r>
            <a:r>
              <a:rPr lang="ru-RU" sz="1700" dirty="0" smtClean="0"/>
              <a:t>при </a:t>
            </a:r>
            <a:r>
              <a:rPr lang="ru-RU" sz="1700" dirty="0"/>
              <a:t>поддержке </a:t>
            </a:r>
            <a:r>
              <a:rPr lang="ru-RU" sz="1700" dirty="0" smtClean="0"/>
              <a:t>РАН и </a:t>
            </a:r>
            <a:r>
              <a:rPr lang="ru-RU" sz="1700" dirty="0" err="1"/>
              <a:t>Минобрнауки</a:t>
            </a:r>
            <a:r>
              <a:rPr lang="ru-RU" sz="1700" dirty="0"/>
              <a:t> </a:t>
            </a:r>
            <a:r>
              <a:rPr lang="ru-RU" sz="1700" dirty="0" smtClean="0"/>
              <a:t>России «Для </a:t>
            </a:r>
            <a:r>
              <a:rPr lang="ru-RU" sz="1700" dirty="0"/>
              <a:t>женщин в </a:t>
            </a:r>
            <a:r>
              <a:rPr lang="ru-RU" sz="1700" dirty="0" smtClean="0"/>
              <a:t>науке» </a:t>
            </a:r>
            <a:r>
              <a:rPr lang="en-US" sz="1700" dirty="0" smtClean="0"/>
              <a:t>–</a:t>
            </a:r>
            <a:r>
              <a:rPr lang="ru-RU" sz="1700" dirty="0" smtClean="0"/>
              <a:t> профессор </a:t>
            </a:r>
            <a:r>
              <a:rPr lang="ru-RU" sz="1700" dirty="0"/>
              <a:t>ТПУ </a:t>
            </a:r>
            <a:r>
              <a:rPr lang="ru-RU" sz="1700" i="1" dirty="0"/>
              <a:t>Ольга </a:t>
            </a:r>
            <a:r>
              <a:rPr lang="ru-RU" sz="1700" i="1" dirty="0" smtClean="0"/>
              <a:t>Громова</a:t>
            </a:r>
            <a:endParaRPr lang="ru-RU" sz="1700" dirty="0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611766" y="529011"/>
            <a:ext cx="7111087" cy="412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42</a:t>
            </a:r>
            <a:endParaRPr lang="ru-RU" altLang="ru-RU" sz="1693" dirty="0"/>
          </a:p>
        </p:txBody>
      </p:sp>
      <p:pic>
        <p:nvPicPr>
          <p:cNvPr id="25602" name="Picture 2" descr="http://news.tpu.ru/uploads/images/news/2018/01/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2" b="8595"/>
          <a:stretch/>
        </p:blipFill>
        <p:spPr bwMode="auto">
          <a:xfrm>
            <a:off x="7042268" y="1610946"/>
            <a:ext cx="4680585" cy="22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news.tpu.ru/uploads/images/news/2017/05/chubik_i_molodie_uchenie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16227" r="17009" b="-164"/>
          <a:stretch/>
        </p:blipFill>
        <p:spPr bwMode="auto">
          <a:xfrm>
            <a:off x="7042268" y="4003127"/>
            <a:ext cx="230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news.tpu.ru/uploads/images/news/2017/10/olga_gromova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r="4209"/>
          <a:stretch/>
        </p:blipFill>
        <p:spPr bwMode="auto">
          <a:xfrm>
            <a:off x="9418853" y="4003127"/>
            <a:ext cx="2304000" cy="19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041400" y="5638360"/>
            <a:ext cx="3811036" cy="771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08454" y="1283597"/>
            <a:ext cx="5875225" cy="511524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699F37"/>
                </a:solidFill>
              </a:rPr>
              <a:t>Государственные </a:t>
            </a:r>
            <a:r>
              <a:rPr lang="ru-RU" sz="1800" b="1" dirty="0" smtClean="0">
                <a:solidFill>
                  <a:srgbClr val="699F37"/>
                </a:solidFill>
              </a:rPr>
              <a:t>награды:</a:t>
            </a:r>
            <a:endParaRPr lang="ru-RU" sz="1800" b="1" dirty="0">
              <a:solidFill>
                <a:srgbClr val="699F37"/>
              </a:solidFill>
            </a:endParaRPr>
          </a:p>
          <a:p>
            <a:pPr marL="533400">
              <a:spcBef>
                <a:spcPts val="0"/>
              </a:spcBef>
              <a:spcAft>
                <a:spcPts val="600"/>
              </a:spcAft>
            </a:pPr>
            <a:r>
              <a:rPr lang="ru-RU" sz="1600" b="1" dirty="0" smtClean="0"/>
              <a:t>почетное </a:t>
            </a:r>
            <a:r>
              <a:rPr lang="ru-RU" sz="1600" b="1" dirty="0"/>
              <a:t>звание </a:t>
            </a:r>
            <a:r>
              <a:rPr lang="ru-RU" sz="1600" dirty="0"/>
              <a:t>«Заслуженный работник высшей школы Российской Федерации</a:t>
            </a:r>
            <a:r>
              <a:rPr lang="ru-RU" sz="1600" dirty="0" smtClean="0"/>
              <a:t>»</a:t>
            </a:r>
            <a:endParaRPr lang="ru-RU" sz="1600" dirty="0"/>
          </a:p>
          <a:p>
            <a:pPr lvl="0" indent="2667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 smtClean="0"/>
              <a:t>– </a:t>
            </a:r>
            <a:r>
              <a:rPr lang="ru-RU" sz="1600" dirty="0" smtClean="0"/>
              <a:t>профессор </a:t>
            </a:r>
            <a:r>
              <a:rPr lang="ru-RU" sz="1600" i="1" dirty="0" smtClean="0"/>
              <a:t>Нина </a:t>
            </a:r>
            <a:r>
              <a:rPr lang="ru-RU" sz="1600" i="1" dirty="0" err="1" smtClean="0"/>
              <a:t>Колпакова</a:t>
            </a:r>
            <a:endParaRPr lang="ru-RU" sz="1600" dirty="0"/>
          </a:p>
          <a:p>
            <a:pPr lvl="0" indent="2667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/>
              <a:t>– </a:t>
            </a:r>
            <a:r>
              <a:rPr lang="ru-RU" sz="1600" dirty="0" smtClean="0"/>
              <a:t>профессор </a:t>
            </a:r>
            <a:r>
              <a:rPr lang="ru-RU" sz="1600" i="1" dirty="0" smtClean="0"/>
              <a:t>Галина </a:t>
            </a:r>
            <a:r>
              <a:rPr lang="ru-RU" sz="1600" i="1" dirty="0" err="1" smtClean="0"/>
              <a:t>Барышева</a:t>
            </a:r>
            <a:endParaRPr lang="ru-RU" sz="1600" i="1" dirty="0"/>
          </a:p>
          <a:p>
            <a:pPr lvl="0" indent="2667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/>
              <a:t>– </a:t>
            </a:r>
            <a:r>
              <a:rPr lang="ru-RU" sz="1600" dirty="0" smtClean="0"/>
              <a:t>профессор </a:t>
            </a:r>
            <a:r>
              <a:rPr lang="ru-RU" sz="1600" i="1" dirty="0" smtClean="0"/>
              <a:t>Роберт Вайнштейн</a:t>
            </a:r>
            <a:endParaRPr lang="ru-RU" sz="1600" i="1" dirty="0"/>
          </a:p>
          <a:p>
            <a:pPr lvl="0" indent="2667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– </a:t>
            </a:r>
            <a:r>
              <a:rPr lang="ru-RU" sz="1600" dirty="0" smtClean="0"/>
              <a:t>профессор </a:t>
            </a:r>
            <a:r>
              <a:rPr lang="ru-RU" sz="1600" i="1" dirty="0" smtClean="0"/>
              <a:t>Виталий Ларионов</a:t>
            </a:r>
            <a:endParaRPr lang="ru-RU" sz="1600" dirty="0"/>
          </a:p>
          <a:p>
            <a:pPr marL="533400" lv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 smtClean="0"/>
              <a:t>Благодарность Президента </a:t>
            </a:r>
            <a:r>
              <a:rPr lang="ru-RU" sz="1600" dirty="0" smtClean="0"/>
              <a:t>Российской Федерации</a:t>
            </a:r>
          </a:p>
          <a:p>
            <a:pPr lvl="0" indent="2664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/>
              <a:t>–</a:t>
            </a:r>
            <a:r>
              <a:rPr lang="ru-RU" sz="1600" dirty="0" smtClean="0"/>
              <a:t> заведующий лабораторией № 31 ядерного реактора  </a:t>
            </a:r>
            <a:r>
              <a:rPr lang="ru-RU" sz="1600" i="1" dirty="0" smtClean="0"/>
              <a:t>Виктор </a:t>
            </a:r>
            <a:r>
              <a:rPr lang="ru-RU" sz="1600" i="1" dirty="0" err="1" smtClean="0"/>
              <a:t>Скуридин</a:t>
            </a:r>
            <a:r>
              <a:rPr lang="ru-RU" sz="1600" i="1" dirty="0" smtClean="0"/>
              <a:t> </a:t>
            </a:r>
          </a:p>
          <a:p>
            <a:pPr lvl="0" indent="2664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–</a:t>
            </a:r>
            <a:r>
              <a:rPr lang="ru-RU" sz="1600" dirty="0" smtClean="0"/>
              <a:t> начальник информационно-аналитического отдела ТПУ </a:t>
            </a:r>
            <a:r>
              <a:rPr lang="ru-RU" sz="1600" i="1" dirty="0" smtClean="0"/>
              <a:t>Ольга Коваленко</a:t>
            </a:r>
          </a:p>
          <a:p>
            <a:pPr marL="5334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b="1" dirty="0"/>
              <a:t>Памятная медаль </a:t>
            </a:r>
            <a:r>
              <a:rPr lang="ru-RU" sz="1600" dirty="0"/>
              <a:t>«XIX Всемирный фестиваль молодежи и студентов 2017 года в Сочи» от </a:t>
            </a:r>
            <a:r>
              <a:rPr lang="ru-RU" sz="1600" b="1" dirty="0"/>
              <a:t>Президента</a:t>
            </a:r>
            <a:r>
              <a:rPr lang="ru-RU" sz="1600" dirty="0"/>
              <a:t> </a:t>
            </a:r>
            <a:r>
              <a:rPr lang="ru-RU" sz="1600" dirty="0" smtClean="0"/>
              <a:t>Российской Федерации В.В. Путина </a:t>
            </a:r>
            <a:r>
              <a:rPr lang="en-US" sz="1600" dirty="0"/>
              <a:t>–</a:t>
            </a:r>
            <a:r>
              <a:rPr lang="ru-RU" sz="1600" dirty="0" smtClean="0"/>
              <a:t> </a:t>
            </a:r>
            <a:r>
              <a:rPr lang="ru-RU" sz="1600" dirty="0"/>
              <a:t>директор Центра волонтерской и общественной деятельности ТПУ </a:t>
            </a:r>
            <a:r>
              <a:rPr lang="ru-RU" sz="1600" i="1" dirty="0"/>
              <a:t>Наталья </a:t>
            </a:r>
            <a:r>
              <a:rPr lang="ru-RU" sz="1600" i="1" dirty="0" smtClean="0"/>
              <a:t>Ушакова</a:t>
            </a:r>
            <a:r>
              <a:rPr lang="ru-RU" sz="1600" dirty="0" smtClean="0"/>
              <a:t> </a:t>
            </a:r>
            <a:endParaRPr lang="en-US" sz="1600" i="1" dirty="0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6583680" y="1330390"/>
            <a:ext cx="5139173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rgbClr val="699F37"/>
                </a:solidFill>
              </a:rPr>
              <a:t>Награды Томской области и г. Томска:</a:t>
            </a:r>
            <a:endParaRPr lang="ru-RU" sz="1800" dirty="0">
              <a:solidFill>
                <a:srgbClr val="699F37"/>
              </a:solidFill>
            </a:endParaRPr>
          </a:p>
          <a:p>
            <a:pPr marL="533400">
              <a:tabLst>
                <a:tab pos="533400" algn="l"/>
              </a:tabLst>
            </a:pPr>
            <a:r>
              <a:rPr lang="ru-RU" sz="1600" b="1" dirty="0" smtClean="0"/>
              <a:t>Знак </a:t>
            </a:r>
            <a:r>
              <a:rPr lang="ru-RU" sz="1600" b="1" dirty="0"/>
              <a:t>отличия </a:t>
            </a:r>
            <a:r>
              <a:rPr lang="ru-RU" sz="1600" dirty="0"/>
              <a:t>«За заслуги в сфере образования</a:t>
            </a:r>
            <a:r>
              <a:rPr lang="ru-RU" sz="1600" dirty="0" smtClean="0"/>
              <a:t>»</a:t>
            </a:r>
          </a:p>
          <a:p>
            <a:pPr lvl="1" indent="0">
              <a:buNone/>
              <a:tabLst>
                <a:tab pos="533400" algn="l"/>
              </a:tabLst>
            </a:pPr>
            <a:r>
              <a:rPr lang="en-US" sz="1600" dirty="0"/>
              <a:t>–</a:t>
            </a:r>
            <a:r>
              <a:rPr lang="ru-RU" sz="1600" dirty="0" smtClean="0"/>
              <a:t> доцент </a:t>
            </a:r>
            <a:r>
              <a:rPr lang="ru-RU" sz="1600" i="1" dirty="0" smtClean="0"/>
              <a:t>Владимир </a:t>
            </a:r>
            <a:r>
              <a:rPr lang="ru-RU" sz="1600" i="1" dirty="0" err="1" smtClean="0"/>
              <a:t>Ласуков</a:t>
            </a:r>
            <a:endParaRPr lang="ru-RU" sz="1600" i="1" dirty="0" smtClean="0"/>
          </a:p>
          <a:p>
            <a:pPr lvl="1" indent="0">
              <a:buNone/>
              <a:tabLst>
                <a:tab pos="533400" algn="l"/>
              </a:tabLst>
            </a:pPr>
            <a:r>
              <a:rPr lang="en-US" sz="1600" dirty="0"/>
              <a:t>–</a:t>
            </a:r>
            <a:r>
              <a:rPr lang="ru-RU" sz="1600" dirty="0" smtClean="0"/>
              <a:t> профессор </a:t>
            </a:r>
            <a:r>
              <a:rPr lang="ru-RU" sz="1600" i="1" dirty="0" smtClean="0"/>
              <a:t>Алексей Солдатов</a:t>
            </a:r>
          </a:p>
          <a:p>
            <a:pPr lvl="1" indent="0">
              <a:buNone/>
              <a:tabLst>
                <a:tab pos="533400" algn="l"/>
              </a:tabLst>
            </a:pPr>
            <a:r>
              <a:rPr lang="en-US" sz="1600" dirty="0"/>
              <a:t>–</a:t>
            </a:r>
            <a:r>
              <a:rPr lang="ru-RU" sz="1600" dirty="0" smtClean="0"/>
              <a:t> доцент </a:t>
            </a:r>
            <a:r>
              <a:rPr lang="ru-RU" sz="1600" i="1" dirty="0" smtClean="0"/>
              <a:t>Наталья </a:t>
            </a:r>
            <a:r>
              <a:rPr lang="ru-RU" sz="1600" i="1" dirty="0" err="1" smtClean="0"/>
              <a:t>Ушева</a:t>
            </a:r>
            <a:endParaRPr lang="ru-RU" sz="1600" dirty="0"/>
          </a:p>
          <a:p>
            <a:pPr marL="533400">
              <a:tabLst>
                <a:tab pos="533400" algn="l"/>
              </a:tabLst>
            </a:pPr>
            <a:r>
              <a:rPr lang="ru-RU" sz="1600" b="1" dirty="0" smtClean="0"/>
              <a:t>Премия </a:t>
            </a:r>
            <a:r>
              <a:rPr lang="ru-RU" sz="1600" b="1" dirty="0"/>
              <a:t>Томской области</a:t>
            </a:r>
            <a:r>
              <a:rPr lang="ru-RU" sz="1600" dirty="0"/>
              <a:t> в сфере образования, науки, здравоохранения и </a:t>
            </a:r>
            <a:r>
              <a:rPr lang="ru-RU" sz="1600" dirty="0" smtClean="0"/>
              <a:t>культуры </a:t>
            </a:r>
            <a:r>
              <a:rPr lang="en-US" sz="1600" dirty="0"/>
              <a:t>–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accent6"/>
                </a:solidFill>
              </a:rPr>
              <a:t>27</a:t>
            </a:r>
            <a:r>
              <a:rPr lang="ru-RU" sz="1600" dirty="0"/>
              <a:t> политехников </a:t>
            </a:r>
            <a:endParaRPr lang="ru-RU" sz="1600" dirty="0" smtClean="0"/>
          </a:p>
          <a:p>
            <a:pPr marL="533400">
              <a:tabLst>
                <a:tab pos="533400" algn="l"/>
              </a:tabLst>
            </a:pPr>
            <a:r>
              <a:rPr lang="ru-RU" sz="1600" b="1" dirty="0" smtClean="0"/>
              <a:t>Почетный знак </a:t>
            </a:r>
            <a:r>
              <a:rPr lang="ru-RU" sz="1600" dirty="0"/>
              <a:t>«За заслуги перед </a:t>
            </a:r>
            <a:r>
              <a:rPr lang="ru-RU" sz="1600" dirty="0" smtClean="0"/>
              <a:t>городом Томском» - </a:t>
            </a:r>
            <a:r>
              <a:rPr lang="ru-RU" sz="1600" i="1" dirty="0"/>
              <a:t>Альберт </a:t>
            </a:r>
            <a:r>
              <a:rPr lang="ru-RU" sz="1600" i="1" dirty="0" err="1" smtClean="0"/>
              <a:t>Коземов</a:t>
            </a:r>
            <a:r>
              <a:rPr lang="ru-RU" sz="1600" i="1" dirty="0" smtClean="0"/>
              <a:t>, </a:t>
            </a:r>
            <a:r>
              <a:rPr lang="ru-RU" sz="1600" dirty="0" smtClean="0"/>
              <a:t>ветеран ТПУ, чемпион Всемирных </a:t>
            </a:r>
            <a:r>
              <a:rPr lang="ru-RU" sz="1600" dirty="0"/>
              <a:t>игр по тяжелой </a:t>
            </a:r>
            <a:r>
              <a:rPr lang="ru-RU" sz="1600" dirty="0" smtClean="0"/>
              <a:t>атлетике, пятикратный </a:t>
            </a:r>
            <a:r>
              <a:rPr lang="ru-RU" sz="1600" dirty="0"/>
              <a:t>чемпион мира, одиннадцатикратный чемпион </a:t>
            </a:r>
            <a:r>
              <a:rPr lang="ru-RU" sz="1600" dirty="0" smtClean="0"/>
              <a:t>Европы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699F37"/>
                </a:solidFill>
              </a:rPr>
              <a:t>Награды </a:t>
            </a:r>
            <a:r>
              <a:rPr lang="ru-RU" sz="1800" b="1" dirty="0" smtClean="0">
                <a:solidFill>
                  <a:srgbClr val="699F37"/>
                </a:solidFill>
              </a:rPr>
              <a:t>ТПУ:</a:t>
            </a:r>
            <a:endParaRPr lang="ru-RU" sz="1800" i="1" dirty="0">
              <a:solidFill>
                <a:srgbClr val="699F37"/>
              </a:solidFill>
            </a:endParaRPr>
          </a:p>
          <a:p>
            <a:pPr marL="532800"/>
            <a:r>
              <a:rPr lang="ru-RU" sz="1600" b="1" dirty="0"/>
              <a:t>Золотые медали </a:t>
            </a:r>
            <a:r>
              <a:rPr lang="ru-RU" sz="1600" dirty="0"/>
              <a:t>«За заслуги перед Томским политехническим университетом» </a:t>
            </a:r>
            <a:r>
              <a:rPr lang="en-US" sz="1600" dirty="0"/>
              <a:t>–</a:t>
            </a:r>
            <a:r>
              <a:rPr lang="ru-RU" sz="1600" dirty="0" smtClean="0"/>
              <a:t> </a:t>
            </a:r>
            <a:r>
              <a:rPr lang="ru-RU" sz="1600" dirty="0"/>
              <a:t>космонавты </a:t>
            </a:r>
            <a:r>
              <a:rPr lang="ru-RU" sz="1600" i="1" dirty="0"/>
              <a:t>Федор </a:t>
            </a:r>
            <a:r>
              <a:rPr lang="ru-RU" sz="1600" i="1" dirty="0" err="1"/>
              <a:t>Юрчихин</a:t>
            </a:r>
            <a:r>
              <a:rPr lang="ru-RU" sz="1600" i="1" dirty="0"/>
              <a:t> </a:t>
            </a:r>
            <a:r>
              <a:rPr lang="ru-RU" sz="1600" dirty="0"/>
              <a:t>и </a:t>
            </a:r>
            <a:r>
              <a:rPr lang="ru-RU" sz="1600" i="1" dirty="0"/>
              <a:t>Сергей </a:t>
            </a:r>
            <a:r>
              <a:rPr lang="ru-RU" sz="1600" i="1" dirty="0" smtClean="0"/>
              <a:t>Рязанский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43</a:t>
            </a:r>
            <a:endParaRPr lang="ru-RU" altLang="ru-RU" sz="1693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611766" y="529011"/>
            <a:ext cx="7111087" cy="412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ПРИЗНАНИЯ ГОДА</a:t>
            </a:r>
          </a:p>
        </p:txBody>
      </p:sp>
    </p:spTree>
    <p:extLst>
      <p:ext uri="{BB962C8B-B14F-4D97-AF65-F5344CB8AC3E}">
        <p14:creationId xmlns:p14="http://schemas.microsoft.com/office/powerpoint/2010/main" val="202385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08454" y="1558741"/>
            <a:ext cx="8518111" cy="32501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Студенты </a:t>
            </a:r>
            <a:r>
              <a:rPr lang="ru-RU" sz="1800" dirty="0"/>
              <a:t>ТПУ </a:t>
            </a:r>
            <a:r>
              <a:rPr lang="ru-RU" sz="1800" i="1" dirty="0"/>
              <a:t>Александр </a:t>
            </a:r>
            <a:r>
              <a:rPr lang="ru-RU" sz="1800" i="1" dirty="0" err="1"/>
              <a:t>Петрусев</a:t>
            </a:r>
            <a:r>
              <a:rPr lang="ru-RU" sz="1800" i="1" dirty="0"/>
              <a:t>, Никита </a:t>
            </a:r>
            <a:r>
              <a:rPr lang="ru-RU" sz="1800" i="1" dirty="0" err="1"/>
              <a:t>Торопков</a:t>
            </a:r>
            <a:r>
              <a:rPr lang="ru-RU" sz="1800" i="1" dirty="0"/>
              <a:t> и Никита </a:t>
            </a:r>
            <a:r>
              <a:rPr lang="ru-RU" sz="1800" i="1" dirty="0" err="1"/>
              <a:t>Антонкин</a:t>
            </a:r>
            <a:r>
              <a:rPr lang="ru-RU" sz="1800" i="1" dirty="0"/>
              <a:t> </a:t>
            </a:r>
            <a:r>
              <a:rPr lang="ru-RU" sz="1800" dirty="0"/>
              <a:t>стали победителями </a:t>
            </a:r>
            <a:r>
              <a:rPr lang="ru-RU" sz="1800" b="1" dirty="0" smtClean="0"/>
              <a:t>Всероссийского </a:t>
            </a:r>
            <a:r>
              <a:rPr lang="ru-RU" sz="1800" b="1" dirty="0"/>
              <a:t>конкурса научно-технического творчества молодежи </a:t>
            </a:r>
            <a:r>
              <a:rPr lang="ru-RU" sz="1800" b="1" dirty="0" smtClean="0"/>
              <a:t>НТТМ - 2017</a:t>
            </a:r>
            <a:r>
              <a:rPr lang="ru-RU" sz="1800" dirty="0" smtClean="0"/>
              <a:t>, проводившегося в рамках Московского международного салона образования</a:t>
            </a:r>
            <a:endParaRPr lang="ru-RU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/>
              <a:t>Команда студентов </a:t>
            </a:r>
            <a:r>
              <a:rPr lang="ru-RU" sz="1800" b="1" dirty="0" smtClean="0"/>
              <a:t>ТПУ</a:t>
            </a:r>
            <a:r>
              <a:rPr lang="ru-RU" sz="1800" dirty="0" smtClean="0"/>
              <a:t> одержала </a:t>
            </a:r>
            <a:r>
              <a:rPr lang="ru-RU" sz="1800" dirty="0"/>
              <a:t>победу во всех номинациях на </a:t>
            </a:r>
            <a:r>
              <a:rPr lang="ru-RU" sz="1800" b="1" dirty="0"/>
              <a:t>Всероссийской студенческой олимпиаде 3D_Geo_2017</a:t>
            </a:r>
            <a:r>
              <a:rPr lang="ru-RU" sz="1800" dirty="0"/>
              <a:t> по дисциплине «Компьютерное моделирование месторождений полезных ископаемых</a:t>
            </a:r>
            <a:r>
              <a:rPr lang="ru-RU" sz="1800" dirty="0" smtClean="0"/>
              <a:t>»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 smtClean="0"/>
              <a:t>Команда университета </a:t>
            </a:r>
            <a:r>
              <a:rPr lang="ru-RU" sz="1800" b="1" dirty="0" err="1"/>
              <a:t>R’evolution</a:t>
            </a:r>
            <a:r>
              <a:rPr lang="ru-RU" sz="1800" b="1" dirty="0"/>
              <a:t> </a:t>
            </a:r>
            <a:r>
              <a:rPr lang="ru-RU" sz="1800" dirty="0"/>
              <a:t>заняла второе место в первом </a:t>
            </a:r>
            <a:r>
              <a:rPr lang="ru-RU" sz="1800" dirty="0" err="1"/>
              <a:t>суперрегиональном</a:t>
            </a:r>
            <a:r>
              <a:rPr lang="ru-RU" sz="1800" dirty="0"/>
              <a:t> чемпионате по робототехнике стран Азиатско-Тихоокеанского региона </a:t>
            </a:r>
            <a:r>
              <a:rPr lang="ru-RU" sz="1800" b="1" dirty="0" err="1"/>
              <a:t>RoboСup</a:t>
            </a:r>
            <a:r>
              <a:rPr lang="ru-RU" sz="1800" b="1" dirty="0"/>
              <a:t> </a:t>
            </a:r>
            <a:r>
              <a:rPr lang="ru-RU" sz="1800" b="1" dirty="0" err="1"/>
              <a:t>Asia-Pacific</a:t>
            </a:r>
            <a:r>
              <a:rPr lang="ru-RU" sz="1800" b="1" dirty="0"/>
              <a:t> </a:t>
            </a:r>
            <a:r>
              <a:rPr lang="ru-RU" sz="1800" b="1" dirty="0" smtClean="0"/>
              <a:t>- 2017</a:t>
            </a:r>
            <a:r>
              <a:rPr lang="ru-RU" sz="1800" dirty="0" smtClean="0"/>
              <a:t> в лиге </a:t>
            </a:r>
            <a:r>
              <a:rPr lang="ru-RU" sz="1800" dirty="0"/>
              <a:t>человекоподобных </a:t>
            </a:r>
            <a:r>
              <a:rPr lang="ru-RU" sz="1800" dirty="0" smtClean="0"/>
              <a:t>роботов</a:t>
            </a:r>
            <a:endParaRPr lang="ru-RU" sz="18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81192" y="525911"/>
            <a:ext cx="7111087" cy="432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СТУДЕНЧЕСКИЕ ПОБЕДЫ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44</a:t>
            </a:r>
            <a:endParaRPr lang="ru-RU" altLang="ru-RU" sz="1693" dirty="0"/>
          </a:p>
        </p:txBody>
      </p:sp>
      <p:pic>
        <p:nvPicPr>
          <p:cNvPr id="38914" name="Picture 2" descr="http://news.tpu.ru/uploads/images/news/2017/04/olimpiada_geologi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b="726"/>
          <a:stretch/>
        </p:blipFill>
        <p:spPr bwMode="auto">
          <a:xfrm>
            <a:off x="9326732" y="1271285"/>
            <a:ext cx="2376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news.tpu.ru/uploads/images/news/2017/06/komand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79" y="4648326"/>
            <a:ext cx="2376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6" descr="http://news.tpu.ru/uploads/images/news/2017/12/robokap2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79" y="2959805"/>
            <a:ext cx="237600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0" name="Picture 8" descr="http://news.tpu.ru/uploads/images/news/2017/04/oudllfn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24995" b="18819"/>
          <a:stretch/>
        </p:blipFill>
        <p:spPr bwMode="auto">
          <a:xfrm>
            <a:off x="6965608" y="4647218"/>
            <a:ext cx="2247639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08455" y="4753890"/>
            <a:ext cx="6108960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Студентка Инженерной школы </a:t>
            </a:r>
            <a:r>
              <a:rPr lang="ru-RU" sz="1800" dirty="0"/>
              <a:t>информационных технологий и </a:t>
            </a:r>
            <a:r>
              <a:rPr lang="ru-RU" sz="1800" dirty="0" smtClean="0"/>
              <a:t>робототехники </a:t>
            </a:r>
            <a:r>
              <a:rPr lang="ru-RU" sz="1800" i="1" dirty="0" smtClean="0"/>
              <a:t>Олеся Голуб</a:t>
            </a:r>
            <a:r>
              <a:rPr lang="ru-RU" sz="1800" dirty="0" smtClean="0"/>
              <a:t> стала </a:t>
            </a:r>
            <a:r>
              <a:rPr lang="ru-RU" sz="1800" dirty="0"/>
              <a:t>абсолютной победительницей </a:t>
            </a:r>
            <a:r>
              <a:rPr lang="ru-RU" sz="1800" b="1" dirty="0"/>
              <a:t>мирового первенства по программированию </a:t>
            </a:r>
            <a:r>
              <a:rPr lang="ru-RU" sz="1800" b="1" dirty="0" err="1"/>
              <a:t>Code</a:t>
            </a:r>
            <a:r>
              <a:rPr lang="ru-RU" sz="1800" b="1" dirty="0"/>
              <a:t> </a:t>
            </a:r>
            <a:r>
              <a:rPr lang="ru-RU" sz="1800" b="1" dirty="0" err="1"/>
              <a:t>Jam</a:t>
            </a:r>
            <a:r>
              <a:rPr lang="ru-RU" sz="1800" b="1" dirty="0"/>
              <a:t> </a:t>
            </a:r>
            <a:r>
              <a:rPr lang="ru-RU" sz="1800" b="1" dirty="0" err="1"/>
              <a:t>to</a:t>
            </a:r>
            <a:r>
              <a:rPr lang="ru-RU" sz="1800" b="1" dirty="0"/>
              <a:t> I/O </a:t>
            </a:r>
            <a:r>
              <a:rPr lang="ru-RU" sz="1800" b="1" dirty="0" err="1"/>
              <a:t>for</a:t>
            </a:r>
            <a:r>
              <a:rPr lang="ru-RU" sz="1800" b="1" dirty="0"/>
              <a:t> </a:t>
            </a:r>
            <a:r>
              <a:rPr lang="ru-RU" sz="1800" b="1" dirty="0" err="1"/>
              <a:t>Women</a:t>
            </a:r>
            <a:r>
              <a:rPr lang="ru-RU" sz="1800" dirty="0"/>
              <a:t>, проводимого компанией </a:t>
            </a:r>
            <a:r>
              <a:rPr lang="ru-RU" sz="1800" dirty="0" err="1" smtClean="0"/>
              <a:t>Google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2179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9161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21525"/>
            <a:ext cx="6325636" cy="408111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Команда ТПУ стала победителем конкурса </a:t>
            </a:r>
            <a:r>
              <a:rPr lang="ru-RU" sz="1800" b="1" dirty="0"/>
              <a:t>«</a:t>
            </a:r>
            <a:r>
              <a:rPr lang="ru-RU" sz="1800" b="1" dirty="0" err="1"/>
              <a:t>Преактум</a:t>
            </a:r>
            <a:r>
              <a:rPr lang="ru-RU" sz="1800" b="1" dirty="0"/>
              <a:t>»</a:t>
            </a:r>
            <a:r>
              <a:rPr lang="ru-RU" sz="1800" dirty="0"/>
              <a:t> и </a:t>
            </a:r>
            <a:r>
              <a:rPr lang="ru-RU" sz="1800" dirty="0" smtClean="0"/>
              <a:t>получила </a:t>
            </a:r>
            <a:r>
              <a:rPr lang="ru-RU" sz="1800" dirty="0"/>
              <a:t>главный приз </a:t>
            </a:r>
            <a:r>
              <a:rPr lang="en-US" sz="1800" dirty="0" smtClean="0"/>
              <a:t>–</a:t>
            </a:r>
            <a:r>
              <a:rPr lang="ru-RU" sz="1800" dirty="0" smtClean="0"/>
              <a:t> </a:t>
            </a:r>
            <a:r>
              <a:rPr lang="ru-RU" sz="1800" dirty="0"/>
              <a:t>миллион рублей на запуск собственных проектов, направленных на улучшение качества жизни людей с особыми потребностями</a:t>
            </a:r>
            <a:endParaRPr lang="ru-RU" sz="18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Студенты ТПУ </a:t>
            </a:r>
            <a:r>
              <a:rPr lang="ru-RU" sz="1800" i="1" dirty="0" smtClean="0"/>
              <a:t>Анжелика Посвящённая </a:t>
            </a:r>
            <a:r>
              <a:rPr lang="ru-RU" sz="1800" dirty="0"/>
              <a:t>и </a:t>
            </a:r>
            <a:r>
              <a:rPr lang="ru-RU" sz="1800" i="1" dirty="0" smtClean="0"/>
              <a:t>Эльдар </a:t>
            </a:r>
            <a:r>
              <a:rPr lang="ru-RU" sz="1800" i="1" dirty="0" err="1" smtClean="0"/>
              <a:t>Уразов</a:t>
            </a:r>
            <a:r>
              <a:rPr lang="ru-RU" sz="1800" i="1" dirty="0" smtClean="0"/>
              <a:t> </a:t>
            </a:r>
            <a:r>
              <a:rPr lang="ru-RU" sz="1800" dirty="0" smtClean="0"/>
              <a:t>стали победителями  пятого </a:t>
            </a:r>
            <a:r>
              <a:rPr lang="ru-RU" sz="1800" dirty="0"/>
              <a:t>международного конкурса </a:t>
            </a:r>
            <a:r>
              <a:rPr lang="ru-RU" sz="1800" b="1" dirty="0" err="1"/>
              <a:t>Young</a:t>
            </a:r>
            <a:r>
              <a:rPr lang="ru-RU" sz="1800" b="1" dirty="0"/>
              <a:t> </a:t>
            </a:r>
            <a:r>
              <a:rPr lang="ru-RU" sz="1800" b="1" dirty="0" err="1"/>
              <a:t>Vision</a:t>
            </a:r>
            <a:r>
              <a:rPr lang="ru-RU" sz="1800" b="1" dirty="0"/>
              <a:t> </a:t>
            </a:r>
            <a:r>
              <a:rPr lang="ru-RU" sz="1800" b="1" dirty="0" err="1"/>
              <a:t>Award</a:t>
            </a:r>
            <a:r>
              <a:rPr lang="ru-RU" sz="1800" dirty="0"/>
              <a:t>, организованного крупнейшими газовыми и нефтяными компаниями </a:t>
            </a:r>
            <a:r>
              <a:rPr lang="ru-RU" sz="1800" dirty="0" err="1"/>
              <a:t>Wintershall</a:t>
            </a:r>
            <a:r>
              <a:rPr lang="ru-RU" sz="1800" dirty="0"/>
              <a:t> и </a:t>
            </a:r>
            <a:r>
              <a:rPr lang="ru-RU" sz="1800" dirty="0" err="1"/>
              <a:t>Gazprom</a:t>
            </a:r>
            <a:r>
              <a:rPr lang="ru-RU" sz="1800" dirty="0"/>
              <a:t> </a:t>
            </a:r>
            <a:r>
              <a:rPr lang="ru-RU" sz="1800" dirty="0" err="1" smtClean="0"/>
              <a:t>International</a:t>
            </a:r>
            <a:r>
              <a:rPr lang="ru-RU" sz="18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/>
              <a:t>Студентка ТПУ </a:t>
            </a:r>
            <a:r>
              <a:rPr lang="ru-RU" sz="1800" i="1" dirty="0" smtClean="0"/>
              <a:t>Анастасия </a:t>
            </a:r>
            <a:r>
              <a:rPr lang="ru-RU" sz="1800" i="1" dirty="0" err="1"/>
              <a:t>Брайченко</a:t>
            </a:r>
            <a:r>
              <a:rPr lang="ru-RU" sz="1800" i="1" dirty="0"/>
              <a:t> </a:t>
            </a:r>
            <a:r>
              <a:rPr lang="ru-RU" sz="1800" dirty="0" smtClean="0"/>
              <a:t>стала победительницей </a:t>
            </a:r>
            <a:r>
              <a:rPr lang="ru-RU" sz="1800" b="1" dirty="0" smtClean="0"/>
              <a:t>29-й </a:t>
            </a:r>
            <a:r>
              <a:rPr lang="ru-RU" sz="1800" b="1" dirty="0"/>
              <a:t>Международной студенческой </a:t>
            </a:r>
            <a:r>
              <a:rPr lang="ru-RU" sz="1800" b="1" dirty="0" smtClean="0"/>
              <a:t>олимпиады «Экономика                           и </a:t>
            </a:r>
            <a:r>
              <a:rPr lang="ru-RU" sz="1800" b="1" dirty="0"/>
              <a:t>менеджмент</a:t>
            </a:r>
            <a:r>
              <a:rPr lang="ru-RU" sz="1800" b="1" dirty="0" smtClean="0"/>
              <a:t>»</a:t>
            </a:r>
            <a:endParaRPr lang="ru-RU" sz="18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11766" y="518242"/>
            <a:ext cx="7111087" cy="412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СТУДЕНЧЕСКИЕ ПОБЕДЫ 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45</a:t>
            </a:r>
            <a:endParaRPr lang="ru-RU" altLang="ru-RU" sz="1693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0166" y="5330898"/>
            <a:ext cx="110126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 итогам Школы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лидеров энергетики, организованной Системным оператором Единой энергетической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системы, лауреатом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премии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«Кубок АО "СО ЕЭС" по электроэнергетике»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номинации «Лучший студент года» стал магистрант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ТПУ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Чухманов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22" name="Picture 10" descr="http://news.tpu.ru/uploads/images/news/2017/09/yang_vig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3200"/>
          <a:stretch/>
        </p:blipFill>
        <p:spPr bwMode="auto">
          <a:xfrm>
            <a:off x="7075139" y="3391677"/>
            <a:ext cx="2664272" cy="176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8" name="Picture 16" descr="http://news.tpu.ru/uploads/images/news/2017/12/Vladimir_CHuhmano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t="14047" r="22818" b="5718"/>
          <a:stretch/>
        </p:blipFill>
        <p:spPr bwMode="auto">
          <a:xfrm>
            <a:off x="9853864" y="3391933"/>
            <a:ext cx="1863230" cy="17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news.tpu.ru/uploads/images/news/2017/05/Preaktum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"/>
          <a:stretch/>
        </p:blipFill>
        <p:spPr bwMode="auto">
          <a:xfrm>
            <a:off x="7075137" y="1453332"/>
            <a:ext cx="2664273" cy="18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7" b="18715"/>
          <a:stretch/>
        </p:blipFill>
        <p:spPr>
          <a:xfrm>
            <a:off x="9853863" y="1453332"/>
            <a:ext cx="1863231" cy="18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683996" y="1363572"/>
            <a:ext cx="6128891" cy="47551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ТПУ стал одним из </a:t>
            </a:r>
            <a:r>
              <a:rPr lang="ru-RU" sz="1800" b="1" dirty="0" smtClean="0">
                <a:solidFill>
                  <a:srgbClr val="699F37"/>
                </a:solidFill>
              </a:rPr>
              <a:t>39</a:t>
            </a:r>
            <a:r>
              <a:rPr lang="ru-RU" sz="1800" dirty="0" smtClean="0"/>
              <a:t> вузов </a:t>
            </a:r>
            <a:r>
              <a:rPr lang="en-US" sz="1800" dirty="0"/>
              <a:t>–</a:t>
            </a:r>
            <a:r>
              <a:rPr lang="ru-RU" sz="1800" dirty="0" smtClean="0"/>
              <a:t> участников консорциума </a:t>
            </a:r>
            <a:r>
              <a:rPr lang="ru-RU" sz="1800" dirty="0"/>
              <a:t>приоритетного проекта </a:t>
            </a:r>
            <a:r>
              <a:rPr lang="ru-RU" sz="1800" dirty="0" err="1" smtClean="0"/>
              <a:t>Минобрнауки</a:t>
            </a:r>
            <a:r>
              <a:rPr lang="ru-RU" sz="1800" dirty="0" smtClean="0"/>
              <a:t> России </a:t>
            </a:r>
            <a:r>
              <a:rPr lang="ru-RU" sz="1800" b="1" dirty="0"/>
              <a:t>«Экспорт образования</a:t>
            </a:r>
            <a:r>
              <a:rPr lang="ru-RU" sz="1800" b="1" dirty="0" smtClean="0"/>
              <a:t>»</a:t>
            </a:r>
            <a:r>
              <a:rPr lang="ru-RU" sz="1800" dirty="0" smtClean="0"/>
              <a:t> </a:t>
            </a:r>
          </a:p>
          <a:p>
            <a:pPr lv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ТПУ победил </a:t>
            </a:r>
            <a:r>
              <a:rPr lang="ru-RU" sz="1800" dirty="0"/>
              <a:t>в конкурсе </a:t>
            </a:r>
            <a:r>
              <a:rPr lang="ru-RU" sz="1800" dirty="0" err="1"/>
              <a:t>Минобрнауки</a:t>
            </a:r>
            <a:r>
              <a:rPr lang="ru-RU" sz="1800" dirty="0"/>
              <a:t> России </a:t>
            </a:r>
            <a:r>
              <a:rPr lang="ru-RU" sz="1800" b="1" dirty="0"/>
              <a:t>«Вузы как центры пространства создания </a:t>
            </a:r>
            <a:r>
              <a:rPr lang="ru-RU" sz="1800" b="1" dirty="0" smtClean="0"/>
              <a:t>инноваций» </a:t>
            </a:r>
            <a:r>
              <a:rPr lang="ru-RU" sz="1800" dirty="0" smtClean="0"/>
              <a:t>с заявкой «Центр </a:t>
            </a:r>
            <a:r>
              <a:rPr lang="ru-RU" sz="1800" dirty="0"/>
              <a:t>технологического развития Томской области на основе системной интеграции исследовательской, инженерной и предпринимательской деятельности для развития </a:t>
            </a:r>
            <a:r>
              <a:rPr lang="ru-RU" sz="1800" dirty="0" smtClean="0"/>
              <a:t>технологий» 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ТПУ вошел в консорциум </a:t>
            </a:r>
            <a:r>
              <a:rPr lang="ru-RU" sz="1800" b="1" dirty="0"/>
              <a:t>«Томский региональный центр компетенций  в области </a:t>
            </a:r>
            <a:r>
              <a:rPr lang="ru-RU" sz="1800" b="1" dirty="0" smtClean="0"/>
              <a:t>онлайн</a:t>
            </a:r>
            <a:r>
              <a:rPr lang="en-US" sz="1800" dirty="0"/>
              <a:t> – </a:t>
            </a:r>
            <a:r>
              <a:rPr lang="ru-RU" sz="1800" b="1" dirty="0" smtClean="0"/>
              <a:t>обучения»</a:t>
            </a:r>
            <a:r>
              <a:rPr lang="ru-RU" sz="1800" dirty="0" smtClean="0"/>
              <a:t>, созданный в </a:t>
            </a:r>
            <a:r>
              <a:rPr lang="ru-RU" sz="1800" dirty="0"/>
              <a:t>рамках приоритетного проекта «Современная цифровая образовательная среда в Российской </a:t>
            </a:r>
            <a:r>
              <a:rPr lang="ru-RU" sz="1800" dirty="0" smtClean="0"/>
              <a:t>Федерации</a:t>
            </a:r>
            <a:r>
              <a:rPr lang="ru-RU" sz="1800" dirty="0"/>
              <a:t>» </a:t>
            </a:r>
            <a:r>
              <a:rPr lang="ru-RU" sz="1800" dirty="0" smtClean="0"/>
              <a:t>(ТГУ</a:t>
            </a:r>
            <a:r>
              <a:rPr lang="ru-RU" sz="1800" dirty="0"/>
              <a:t>, ТПУ, </a:t>
            </a:r>
            <a:r>
              <a:rPr lang="ru-RU" sz="1800" dirty="0" smtClean="0"/>
              <a:t>ТУСУР, </a:t>
            </a:r>
            <a:r>
              <a:rPr lang="ru-RU" sz="1800" dirty="0" err="1" smtClean="0"/>
              <a:t>СибГМУ</a:t>
            </a:r>
            <a:r>
              <a:rPr lang="ru-RU" sz="1800" dirty="0" smtClean="0"/>
              <a:t>)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11766" y="606091"/>
            <a:ext cx="7111087" cy="32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СТРУКТУРЫ, ЦЕНТРЫ, КОЛЛАБОРАЦИИ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46</a:t>
            </a:r>
            <a:endParaRPr lang="ru-RU" altLang="ru-RU" sz="1693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2160" r="9004" b="1789"/>
          <a:stretch/>
        </p:blipFill>
        <p:spPr>
          <a:xfrm>
            <a:off x="7618583" y="4864445"/>
            <a:ext cx="2070676" cy="1536654"/>
          </a:xfrm>
          <a:prstGeom prst="rect">
            <a:avLst/>
          </a:prstGeom>
        </p:spPr>
      </p:pic>
      <p:pic>
        <p:nvPicPr>
          <p:cNvPr id="19" name="Picture 2" descr="http://news.tpu.ru/uploads/images/news/2017/12/FUMO_nanotehnologi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" t="1597" r="12286" b="4292"/>
          <a:stretch/>
        </p:blipFill>
        <p:spPr bwMode="auto">
          <a:xfrm>
            <a:off x="9813528" y="4884658"/>
            <a:ext cx="1909325" cy="151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25730" y="1330390"/>
            <a:ext cx="4597123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800" dirty="0" smtClean="0"/>
              <a:t>ТПУ – </a:t>
            </a:r>
            <a:r>
              <a:rPr lang="ru-RU" sz="1800" b="1" dirty="0" smtClean="0"/>
              <a:t>вуз-координатор </a:t>
            </a:r>
            <a:r>
              <a:rPr lang="ru-RU" sz="1800" dirty="0" smtClean="0"/>
              <a:t>Федерального учебно-методического объединения (</a:t>
            </a:r>
            <a:r>
              <a:rPr lang="ru-RU" sz="1800" b="1" dirty="0" smtClean="0"/>
              <a:t>ФУМО</a:t>
            </a:r>
            <a:r>
              <a:rPr lang="ru-RU" sz="1800" dirty="0" smtClean="0"/>
              <a:t>) по укрупненной группе специальностей и направлений подготовки 28.00.00 «</a:t>
            </a:r>
            <a:r>
              <a:rPr lang="ru-RU" sz="1800" dirty="0" err="1" smtClean="0"/>
              <a:t>Нанотехнологии</a:t>
            </a:r>
            <a:r>
              <a:rPr lang="ru-RU" sz="1800" dirty="0" smtClean="0"/>
              <a:t> и </a:t>
            </a:r>
            <a:r>
              <a:rPr lang="ru-RU" sz="1800" dirty="0" err="1" smtClean="0"/>
              <a:t>наноматериалы</a:t>
            </a:r>
            <a:r>
              <a:rPr lang="ru-RU" sz="1800" dirty="0" smtClean="0"/>
              <a:t>» </a:t>
            </a:r>
            <a:r>
              <a:rPr lang="ru-RU" sz="1800" dirty="0"/>
              <a:t>(председатель ФУМО профессор </a:t>
            </a:r>
            <a:r>
              <a:rPr lang="ru-RU" sz="1800" dirty="0" smtClean="0"/>
              <a:t>ТПУ </a:t>
            </a:r>
            <a:r>
              <a:rPr lang="ru-RU" sz="1800" i="1" dirty="0"/>
              <a:t>С.В</a:t>
            </a:r>
            <a:r>
              <a:rPr lang="ru-RU" sz="1800" i="1" dirty="0" smtClean="0"/>
              <a:t>. Панин</a:t>
            </a:r>
            <a:r>
              <a:rPr lang="ru-RU" sz="1800" dirty="0" smtClean="0"/>
              <a:t>).                       В 2017 г. утверждены приказами </a:t>
            </a:r>
            <a:r>
              <a:rPr lang="ru-RU" sz="1800" dirty="0" err="1"/>
              <a:t>Минобрнауки</a:t>
            </a:r>
            <a:r>
              <a:rPr lang="ru-RU" sz="1800" dirty="0"/>
              <a:t> России и </a:t>
            </a:r>
            <a:r>
              <a:rPr lang="ru-RU" sz="1800" dirty="0" smtClean="0"/>
              <a:t>зарегистрированы Минюстом </a:t>
            </a:r>
            <a:r>
              <a:rPr lang="ru-RU" sz="1800" dirty="0"/>
              <a:t>России </a:t>
            </a:r>
            <a:r>
              <a:rPr lang="ru-RU" sz="1800" b="1" dirty="0" smtClean="0">
                <a:solidFill>
                  <a:schemeClr val="accent6"/>
                </a:solidFill>
              </a:rPr>
              <a:t>7</a:t>
            </a:r>
            <a:r>
              <a:rPr lang="ru-RU" sz="1800" dirty="0" smtClean="0"/>
              <a:t> </a:t>
            </a:r>
            <a:r>
              <a:rPr lang="ru-RU" sz="1800" dirty="0"/>
              <a:t>ФГОС </a:t>
            </a:r>
            <a:r>
              <a:rPr lang="ru-RU" sz="1800" dirty="0" smtClean="0"/>
              <a:t>ВО 3</a:t>
            </a:r>
            <a:r>
              <a:rPr lang="ru-RU" sz="1800" baseline="30000" dirty="0" smtClean="0"/>
              <a:t>++</a:t>
            </a:r>
            <a:r>
              <a:rPr lang="ru-RU" sz="1800" dirty="0" smtClean="0"/>
              <a:t>, </a:t>
            </a:r>
            <a:r>
              <a:rPr lang="ru-RU" sz="1800" dirty="0"/>
              <a:t>сопряженных с профессиональными </a:t>
            </a:r>
            <a:r>
              <a:rPr lang="ru-RU" sz="1800" dirty="0" smtClean="0"/>
              <a:t>стандартами </a:t>
            </a:r>
          </a:p>
        </p:txBody>
      </p:sp>
    </p:spTree>
    <p:extLst>
      <p:ext uri="{BB962C8B-B14F-4D97-AF65-F5344CB8AC3E}">
        <p14:creationId xmlns:p14="http://schemas.microsoft.com/office/powerpoint/2010/main" val="15070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65150" y="59161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97965"/>
            <a:ext cx="8853965" cy="47551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b="1" dirty="0" smtClean="0"/>
              <a:t>Международный</a:t>
            </a:r>
            <a:r>
              <a:rPr lang="ru-RU" sz="1800" dirty="0" smtClean="0"/>
              <a:t> </a:t>
            </a:r>
            <a:r>
              <a:rPr lang="ru-RU" sz="1800" b="1" dirty="0" smtClean="0"/>
              <a:t>сетевой </a:t>
            </a:r>
            <a:r>
              <a:rPr lang="ru-RU" sz="1800" b="1" dirty="0"/>
              <a:t>центр «Химия </a:t>
            </a:r>
            <a:r>
              <a:rPr lang="ru-RU" sz="1800" b="1" dirty="0" smtClean="0"/>
              <a:t>будущего» </a:t>
            </a:r>
            <a:r>
              <a:rPr lang="en-US" sz="1800" dirty="0" smtClean="0"/>
              <a:t>–</a:t>
            </a:r>
            <a:r>
              <a:rPr lang="ru-RU" sz="1800" dirty="0" smtClean="0"/>
              <a:t> разработка технологий, делающих химическую </a:t>
            </a:r>
            <a:r>
              <a:rPr lang="ru-RU" sz="1800" dirty="0"/>
              <a:t>промышленность более безопасной для окружающей </a:t>
            </a:r>
            <a:r>
              <a:rPr lang="ru-RU" sz="1800" dirty="0" smtClean="0"/>
              <a:t>среды, и создание новых «умных</a:t>
            </a:r>
            <a:r>
              <a:rPr lang="ru-RU" sz="1800" dirty="0"/>
              <a:t>» материалов для экстремальных условий, </a:t>
            </a:r>
            <a:r>
              <a:rPr lang="ru-RU" sz="1800" dirty="0" smtClean="0"/>
              <a:t>в том числе для Арктики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b="1" dirty="0"/>
              <a:t>Инжиниринговый центр неорганических материалов </a:t>
            </a:r>
            <a:r>
              <a:rPr lang="ru-RU" sz="1800" dirty="0" smtClean="0"/>
              <a:t> </a:t>
            </a:r>
            <a:r>
              <a:rPr lang="ru-RU" sz="1800" dirty="0"/>
              <a:t>– внедрение  эффективных </a:t>
            </a:r>
            <a:r>
              <a:rPr lang="ru-RU" sz="1800" dirty="0" smtClean="0"/>
              <a:t>технологий </a:t>
            </a:r>
            <a:r>
              <a:rPr lang="ru-RU" sz="1800" dirty="0"/>
              <a:t>по переработке различных руд </a:t>
            </a:r>
            <a:r>
              <a:rPr lang="en-US" sz="1800" dirty="0" smtClean="0"/>
              <a:t>(</a:t>
            </a:r>
            <a:r>
              <a:rPr lang="ru-RU" sz="1800" dirty="0" smtClean="0"/>
              <a:t>проект </a:t>
            </a:r>
            <a:r>
              <a:rPr lang="en-US" sz="1800" dirty="0" smtClean="0"/>
              <a:t>– </a:t>
            </a:r>
            <a:r>
              <a:rPr lang="ru-RU" sz="1800" dirty="0"/>
              <a:t>победитель конкурса </a:t>
            </a:r>
            <a:r>
              <a:rPr lang="ru-RU" sz="1800" dirty="0" err="1"/>
              <a:t>Минобрнауки</a:t>
            </a:r>
            <a:r>
              <a:rPr lang="ru-RU" sz="1800" dirty="0"/>
              <a:t> </a:t>
            </a:r>
            <a:r>
              <a:rPr lang="ru-RU" sz="1800" dirty="0" smtClean="0"/>
              <a:t>России 2016 г.)</a:t>
            </a:r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800" b="1" dirty="0" smtClean="0"/>
              <a:t>Стенд комплексных испытаний </a:t>
            </a:r>
            <a:r>
              <a:rPr lang="ru-RU" sz="1800" dirty="0" smtClean="0"/>
              <a:t>горновой и прямоточно-вихревой </a:t>
            </a:r>
            <a:r>
              <a:rPr lang="ru-RU" sz="1800" b="1" dirty="0" smtClean="0"/>
              <a:t>технологий</a:t>
            </a:r>
            <a:r>
              <a:rPr lang="ru-RU" sz="1800" dirty="0" smtClean="0"/>
              <a:t> </a:t>
            </a:r>
            <a:r>
              <a:rPr lang="ru-RU" sz="1800" b="1" dirty="0" smtClean="0"/>
              <a:t>газификации твердого топлива </a:t>
            </a:r>
            <a:r>
              <a:rPr lang="ru-RU" sz="1800" dirty="0" smtClean="0"/>
              <a:t>на Томской ТЭЦ-3 и</a:t>
            </a:r>
            <a:r>
              <a:rPr lang="ru-RU" sz="1800" b="1" dirty="0" smtClean="0"/>
              <a:t> Лаборатория </a:t>
            </a:r>
            <a:r>
              <a:rPr lang="ru-RU" sz="1800" b="1" dirty="0"/>
              <a:t>газификации твердых </a:t>
            </a:r>
            <a:r>
              <a:rPr lang="ru-RU" sz="1800" b="1" dirty="0" smtClean="0"/>
              <a:t>топлив</a:t>
            </a:r>
            <a:r>
              <a:rPr lang="ru-RU" sz="1800" dirty="0" smtClean="0"/>
              <a:t>, </a:t>
            </a:r>
            <a:r>
              <a:rPr lang="ru-RU" sz="1800" dirty="0"/>
              <a:t>аналогов </a:t>
            </a:r>
            <a:r>
              <a:rPr lang="ru-RU" sz="1800" dirty="0" smtClean="0"/>
              <a:t>которым в </a:t>
            </a:r>
            <a:r>
              <a:rPr lang="ru-RU" sz="1800" dirty="0"/>
              <a:t>стране </a:t>
            </a:r>
            <a:r>
              <a:rPr lang="ru-RU" sz="1800" dirty="0" smtClean="0"/>
              <a:t>нет. Цель – превращение низкосортного угля, отходов агропромышленного комплекса и деревообработки в экологически чистый источник энергии.  Созданы совместно </a:t>
            </a:r>
            <a:r>
              <a:rPr lang="ru-RU" sz="1800" dirty="0"/>
              <a:t>с ОАО «Всероссийский теплотехнический научно-исследовательский институт», ЗАО «</a:t>
            </a:r>
            <a:r>
              <a:rPr lang="ru-RU" sz="1800" dirty="0" err="1"/>
              <a:t>Компомаш</a:t>
            </a:r>
            <a:r>
              <a:rPr lang="ru-RU" sz="1800" dirty="0"/>
              <a:t>-ТЭК» и индустриальным партнером – Фондом поддержки научной, научно-технической и инновационной деятельности «Энергия без границ</a:t>
            </a:r>
            <a:r>
              <a:rPr lang="ru-RU" sz="1800" dirty="0" smtClean="0"/>
              <a:t>» </a:t>
            </a:r>
            <a:endParaRPr lang="ru-RU" sz="1800" dirty="0"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47</a:t>
            </a:r>
            <a:endParaRPr lang="ru-RU" altLang="ru-RU" sz="1693" dirty="0"/>
          </a:p>
        </p:txBody>
      </p:sp>
      <p:pic>
        <p:nvPicPr>
          <p:cNvPr id="44036" name="Picture 4" descr="http://news.tpu.ru/uploads/images/news/2017/05/himiki_yusub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3192" b="5162"/>
          <a:stretch/>
        </p:blipFill>
        <p:spPr bwMode="auto">
          <a:xfrm>
            <a:off x="9635491" y="1625257"/>
            <a:ext cx="2016000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611766" y="606091"/>
            <a:ext cx="7111087" cy="32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СТРУКТУРЫ, ЦЕНТРЫ, КОЛЛАБОРАЦИИ</a:t>
            </a:r>
          </a:p>
        </p:txBody>
      </p:sp>
      <p:pic>
        <p:nvPicPr>
          <p:cNvPr id="19" name="Picture 2" descr="http://news.tpu.ru/uploads/images/news/2017/02/5Q3A76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1992" r="8129" b="3887"/>
          <a:stretch/>
        </p:blipFill>
        <p:spPr bwMode="auto">
          <a:xfrm>
            <a:off x="9634599" y="3073124"/>
            <a:ext cx="2016892" cy="15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87" y="4755703"/>
            <a:ext cx="2055946" cy="13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5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81489"/>
            <a:ext cx="5933330" cy="46351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/>
              <a:t>Центр </a:t>
            </a:r>
            <a:r>
              <a:rPr lang="ru-RU" sz="1800" b="1" dirty="0"/>
              <a:t>компетенций «</a:t>
            </a:r>
            <a:r>
              <a:rPr lang="ru-RU" sz="1800" b="1" dirty="0" err="1"/>
              <a:t>Schneider</a:t>
            </a:r>
            <a:r>
              <a:rPr lang="ru-RU" sz="1800" b="1" dirty="0"/>
              <a:t> </a:t>
            </a:r>
            <a:r>
              <a:rPr lang="ru-RU" sz="1800" b="1" dirty="0" err="1"/>
              <a:t>Electric</a:t>
            </a:r>
            <a:r>
              <a:rPr lang="ru-RU" sz="1800" b="1" dirty="0"/>
              <a:t> </a:t>
            </a:r>
            <a:r>
              <a:rPr lang="en-US" sz="1800" dirty="0"/>
              <a:t>–</a:t>
            </a:r>
            <a:r>
              <a:rPr lang="ru-RU" sz="1800" b="1" dirty="0" smtClean="0"/>
              <a:t> </a:t>
            </a:r>
            <a:r>
              <a:rPr lang="ru-RU" sz="1800" b="1" dirty="0"/>
              <a:t>ТПУ</a:t>
            </a:r>
            <a:r>
              <a:rPr lang="ru-RU" sz="1800" b="1" dirty="0" smtClean="0"/>
              <a:t>» </a:t>
            </a:r>
            <a:r>
              <a:rPr lang="ru-RU" sz="1800" dirty="0" smtClean="0"/>
              <a:t>– подготовка высококвалифицированных  специалистов </a:t>
            </a:r>
            <a:r>
              <a:rPr lang="ru-RU" sz="1800" dirty="0"/>
              <a:t>в сфере </a:t>
            </a:r>
            <a:r>
              <a:rPr lang="ru-RU" sz="1800" dirty="0" smtClean="0"/>
              <a:t>автоматизации </a:t>
            </a:r>
            <a:r>
              <a:rPr lang="ru-RU" sz="1800" dirty="0"/>
              <a:t>технологических процессов и производств, </a:t>
            </a:r>
            <a:r>
              <a:rPr lang="ru-RU" sz="1800" dirty="0" smtClean="0"/>
              <a:t>НИР по человеко-машинному взаимодействию и анализу сценариев промышленных </a:t>
            </a:r>
            <a:r>
              <a:rPr lang="ru-RU" sz="1800" dirty="0" err="1" smtClean="0"/>
              <a:t>кибератак</a:t>
            </a:r>
            <a:r>
              <a:rPr lang="ru-RU" sz="1800" dirty="0" smtClean="0"/>
              <a:t>, разработке методик противодействия сетевым угрозам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/>
              <a:t>Российско-китайский «мозговой центр» в рамках инициативы «Один пояс </a:t>
            </a:r>
            <a:r>
              <a:rPr lang="ru-RU" sz="1800" b="1" dirty="0" smtClean="0"/>
              <a:t>- </a:t>
            </a:r>
            <a:r>
              <a:rPr lang="ru-RU" sz="1800" b="1" dirty="0"/>
              <a:t>один путь» </a:t>
            </a:r>
            <a:r>
              <a:rPr lang="en-US" sz="1800" dirty="0"/>
              <a:t>–</a:t>
            </a:r>
            <a:r>
              <a:rPr lang="ru-RU" sz="1800" dirty="0" smtClean="0"/>
              <a:t> оценка социально-экономических </a:t>
            </a:r>
            <a:r>
              <a:rPr lang="ru-RU" sz="1800" dirty="0"/>
              <a:t>последствий внедрения </a:t>
            </a:r>
            <a:r>
              <a:rPr lang="ru-RU" sz="1800" dirty="0" smtClean="0"/>
              <a:t>технико-технологических решений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 smtClean="0"/>
              <a:t>Интерактивный образовательный палеонтологический музей-кабинет </a:t>
            </a:r>
            <a:r>
              <a:rPr lang="ru-RU" sz="1800" b="1" dirty="0"/>
              <a:t>имени </a:t>
            </a:r>
            <a:r>
              <a:rPr lang="ru-RU" sz="1800" b="1" dirty="0" smtClean="0"/>
              <a:t>Михаила </a:t>
            </a:r>
            <a:r>
              <a:rPr lang="ru-RU" sz="1800" b="1" dirty="0" err="1" smtClean="0"/>
              <a:t>Янишевского</a:t>
            </a:r>
            <a:r>
              <a:rPr lang="ru-RU" sz="1800" b="1" dirty="0" smtClean="0"/>
              <a:t> </a:t>
            </a:r>
            <a:r>
              <a:rPr lang="en-US" sz="1800" dirty="0"/>
              <a:t>–</a:t>
            </a:r>
            <a:r>
              <a:rPr lang="ru-RU" sz="1800" b="1" dirty="0" smtClean="0"/>
              <a:t> </a:t>
            </a:r>
            <a:r>
              <a:rPr lang="ru-RU" sz="1800" dirty="0" smtClean="0"/>
              <a:t>реконструирован при поддержке ПАО «Газпром» (ООО «Газпром </a:t>
            </a:r>
            <a:r>
              <a:rPr lang="ru-RU" sz="1800" dirty="0" err="1"/>
              <a:t>трансгаз</a:t>
            </a:r>
            <a:r>
              <a:rPr lang="ru-RU" sz="1800" dirty="0"/>
              <a:t> </a:t>
            </a:r>
            <a:r>
              <a:rPr lang="ru-RU" sz="1800" dirty="0" smtClean="0"/>
              <a:t>Томск»)</a:t>
            </a:r>
            <a:endParaRPr lang="ru-RU" sz="1800" dirty="0"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48</a:t>
            </a:r>
            <a:endParaRPr lang="ru-RU" altLang="ru-RU" sz="1693" dirty="0"/>
          </a:p>
        </p:txBody>
      </p:sp>
      <p:pic>
        <p:nvPicPr>
          <p:cNvPr id="45058" name="Picture 2" descr="http://news.tpu.ru/uploads/images/news/2017/12/Kasted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3311"/>
          <a:stretch/>
        </p:blipFill>
        <p:spPr bwMode="auto">
          <a:xfrm>
            <a:off x="9257378" y="4060508"/>
            <a:ext cx="2448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6" descr="http://news.tpu.ru/uploads/images/news/2017/12/IMG_572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b="15575"/>
          <a:stretch/>
        </p:blipFill>
        <p:spPr bwMode="auto">
          <a:xfrm>
            <a:off x="6643495" y="1757227"/>
            <a:ext cx="5040000" cy="21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news.tpu.ru/uploads/images/news/2017/09/IMG_6503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95" y="4060504"/>
            <a:ext cx="2448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4611766" y="606091"/>
            <a:ext cx="7111087" cy="32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СТРУКТУРЫ, ЦЕНТРЫ, КОЛЛАБОРАЦИИ</a:t>
            </a:r>
          </a:p>
        </p:txBody>
      </p:sp>
    </p:spTree>
    <p:extLst>
      <p:ext uri="{BB962C8B-B14F-4D97-AF65-F5344CB8AC3E}">
        <p14:creationId xmlns:p14="http://schemas.microsoft.com/office/powerpoint/2010/main" val="133714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16539" y="6134909"/>
            <a:ext cx="4558661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1877" y="531528"/>
            <a:ext cx="7111087" cy="412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ПЕРВЫЕ НАБОРЫ И ВЫПУСКИ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49</a:t>
            </a:r>
            <a:endParaRPr lang="ru-RU" altLang="ru-RU" sz="1693" dirty="0"/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6654018" y="1155390"/>
            <a:ext cx="5028945" cy="386567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b="1" dirty="0"/>
              <a:t>ПЕРВЫЙ НАБОР НА ПРОГРАММУ </a:t>
            </a:r>
            <a:r>
              <a:rPr lang="ru-RU" sz="1800" b="1" dirty="0" err="1"/>
              <a:t>СПЕЦИАЛИТЕТа</a:t>
            </a:r>
            <a:r>
              <a:rPr lang="ru-RU" sz="1800" b="1" dirty="0"/>
              <a:t>:</a:t>
            </a:r>
          </a:p>
          <a:p>
            <a:pPr marL="444500" indent="-177800">
              <a:tabLst>
                <a:tab pos="622300" algn="l"/>
              </a:tabLst>
            </a:pPr>
            <a:r>
              <a:rPr lang="ru-RU" sz="1600" dirty="0"/>
              <a:t>Атомные станции: проектирование, эксплуатация и инжиниринг (совместно с Египетско-Российским университетом под патронажем ГК «</a:t>
            </a:r>
            <a:r>
              <a:rPr lang="ru-RU" sz="1600" dirty="0" err="1"/>
              <a:t>Росатом</a:t>
            </a:r>
            <a:r>
              <a:rPr lang="ru-RU" sz="1600" dirty="0"/>
              <a:t>»)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b="1" dirty="0" smtClean="0"/>
              <a:t>ПЕРВЫЙ ВЫПУСК МАГИСТРОВ по программам:</a:t>
            </a:r>
            <a:endParaRPr lang="ru-RU" sz="1800" b="1" dirty="0"/>
          </a:p>
          <a:p>
            <a:pPr marL="533400"/>
            <a:r>
              <a:rPr lang="ru-RU" sz="1600" dirty="0" smtClean="0"/>
              <a:t>Ядерная медицина (сетевая программа ТПУ </a:t>
            </a:r>
            <a:r>
              <a:rPr lang="ru-RU" sz="1600" dirty="0"/>
              <a:t>и </a:t>
            </a:r>
            <a:r>
              <a:rPr lang="ru-RU" sz="1600" dirty="0" err="1" smtClean="0"/>
              <a:t>СибГМУ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533400"/>
            <a:r>
              <a:rPr lang="ru-RU" sz="1600" dirty="0" smtClean="0"/>
              <a:t>Управление </a:t>
            </a:r>
            <a:r>
              <a:rPr lang="ru-RU" sz="1600" dirty="0"/>
              <a:t>ядерной энергетической </a:t>
            </a:r>
            <a:r>
              <a:rPr lang="ru-RU" sz="1600" dirty="0" smtClean="0"/>
              <a:t>установкой (по </a:t>
            </a:r>
            <a:r>
              <a:rPr lang="ru-RU" sz="1600" dirty="0"/>
              <a:t>заказу </a:t>
            </a:r>
            <a:r>
              <a:rPr lang="ru-RU" sz="1600" dirty="0" smtClean="0"/>
              <a:t>ГК «</a:t>
            </a:r>
            <a:r>
              <a:rPr lang="ru-RU" sz="1600" dirty="0" err="1" smtClean="0"/>
              <a:t>Росатом</a:t>
            </a:r>
            <a:r>
              <a:rPr lang="ru-RU" sz="1600" dirty="0" smtClean="0"/>
              <a:t>» с целью подготовки специалистов атомной </a:t>
            </a:r>
            <a:r>
              <a:rPr lang="ru-RU" sz="1600" dirty="0"/>
              <a:t>отрасли </a:t>
            </a:r>
            <a:r>
              <a:rPr lang="ru-RU" sz="1600" dirty="0" smtClean="0"/>
              <a:t>для стран-партнеров ГК).                            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54019" y="5668308"/>
            <a:ext cx="5037479" cy="830997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ru-RU" sz="2400" b="1" dirty="0"/>
              <a:t>Средний </a:t>
            </a:r>
            <a:r>
              <a:rPr lang="ru-RU" sz="2400" b="1" dirty="0" smtClean="0"/>
              <a:t>балл ЕГЭ поступивших                 в ТПУ в 2017 г. – </a:t>
            </a:r>
            <a:r>
              <a:rPr lang="ru-RU" sz="2400" b="1" dirty="0" smtClean="0">
                <a:solidFill>
                  <a:schemeClr val="accent6"/>
                </a:solidFill>
              </a:rPr>
              <a:t>78,45</a:t>
            </a:r>
            <a:r>
              <a:rPr lang="en-US" sz="2400" b="1" dirty="0" smtClean="0">
                <a:solidFill>
                  <a:schemeClr val="accent6"/>
                </a:solidFill>
              </a:rPr>
              <a:t>   </a:t>
            </a:r>
            <a:endParaRPr lang="ru-RU" sz="2400" dirty="0">
              <a:solidFill>
                <a:schemeClr val="accent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4019" y="4983348"/>
            <a:ext cx="49729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НАБОР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профильный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Аэрокосмический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класс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Лицея при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ТПУ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710165" y="1175498"/>
            <a:ext cx="5943854" cy="52168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800" b="1" dirty="0" smtClean="0"/>
              <a:t>ПЕРВЫЙ НАБОР НА МАГИСТЕРСКИЕ ПРОГРАММЫ:</a:t>
            </a:r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Технологии обработки больших данных</a:t>
            </a:r>
            <a:r>
              <a:rPr lang="en-US" sz="1500" dirty="0" smtClean="0"/>
              <a:t> </a:t>
            </a:r>
            <a:r>
              <a:rPr lang="ru-RU" sz="1500" dirty="0" smtClean="0"/>
              <a:t>/ </a:t>
            </a:r>
            <a:r>
              <a:rPr lang="ru-RU" sz="1500" dirty="0" err="1" smtClean="0"/>
              <a:t>Big</a:t>
            </a:r>
            <a:r>
              <a:rPr lang="ru-RU" sz="1500" dirty="0" smtClean="0"/>
              <a:t> </a:t>
            </a:r>
            <a:r>
              <a:rPr lang="ru-RU" sz="1500" dirty="0" err="1" smtClean="0"/>
              <a:t>Data</a:t>
            </a:r>
            <a:r>
              <a:rPr lang="ru-RU" sz="1500" dirty="0" smtClean="0"/>
              <a:t> </a:t>
            </a:r>
            <a:r>
              <a:rPr lang="en-US" sz="1500" dirty="0" smtClean="0"/>
              <a:t>Solutions </a:t>
            </a:r>
            <a:r>
              <a:rPr lang="ru-RU" sz="1500" dirty="0" smtClean="0"/>
              <a:t>(на английском языке) </a:t>
            </a:r>
            <a:endParaRPr lang="ru-RU" sz="1500" dirty="0"/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Экологически </a:t>
            </a:r>
            <a:r>
              <a:rPr lang="ru-RU" sz="1500" dirty="0"/>
              <a:t>чистые технологии преобразования </a:t>
            </a:r>
            <a:r>
              <a:rPr lang="ru-RU" sz="1500" dirty="0" smtClean="0"/>
              <a:t>энергоносителей</a:t>
            </a:r>
            <a:endParaRPr lang="ru-RU" sz="1500" dirty="0"/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Технологии </a:t>
            </a:r>
            <a:r>
              <a:rPr lang="ru-RU" sz="1500" dirty="0"/>
              <a:t>водородной </a:t>
            </a:r>
            <a:r>
              <a:rPr lang="ru-RU" sz="1500" dirty="0" smtClean="0"/>
              <a:t>энергетики </a:t>
            </a:r>
            <a:endParaRPr lang="ru-RU" sz="1500" dirty="0"/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Технологии </a:t>
            </a:r>
            <a:r>
              <a:rPr lang="ru-RU" sz="1500" dirty="0"/>
              <a:t>космического </a:t>
            </a:r>
            <a:r>
              <a:rPr lang="ru-RU" sz="1500" dirty="0" smtClean="0"/>
              <a:t>материаловедения (совместно </a:t>
            </a:r>
            <a:r>
              <a:rPr lang="ru-RU" sz="1500" dirty="0"/>
              <a:t>с </a:t>
            </a:r>
            <a:r>
              <a:rPr lang="ru-RU" sz="1500" dirty="0" smtClean="0"/>
              <a:t>РКК «</a:t>
            </a:r>
            <a:r>
              <a:rPr lang="ru-RU" sz="1500" dirty="0"/>
              <a:t>Энергия</a:t>
            </a:r>
            <a:r>
              <a:rPr lang="ru-RU" sz="1500" dirty="0" smtClean="0"/>
              <a:t>»)</a:t>
            </a:r>
            <a:endParaRPr lang="ru-RU" sz="1500" dirty="0"/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Качество </a:t>
            </a:r>
            <a:r>
              <a:rPr lang="ru-RU" sz="1500" dirty="0"/>
              <a:t>природных вод и </a:t>
            </a:r>
            <a:r>
              <a:rPr lang="ru-RU" sz="1500" dirty="0" smtClean="0"/>
              <a:t>водоподготовка</a:t>
            </a:r>
            <a:endParaRPr lang="ru-RU" sz="1500" dirty="0"/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Разработка </a:t>
            </a:r>
            <a:r>
              <a:rPr lang="ru-RU" sz="1500" dirty="0" err="1"/>
              <a:t>трудноизвлекаемых</a:t>
            </a:r>
            <a:r>
              <a:rPr lang="ru-RU" sz="1500" dirty="0"/>
              <a:t> запасов </a:t>
            </a:r>
            <a:r>
              <a:rPr lang="ru-RU" sz="1500" dirty="0" smtClean="0"/>
              <a:t>углеводородов</a:t>
            </a:r>
          </a:p>
          <a:p>
            <a:pPr marL="444500" indent="-177800">
              <a:tabLst>
                <a:tab pos="622300" algn="l"/>
              </a:tabLst>
            </a:pPr>
            <a:r>
              <a:rPr lang="ru-RU" sz="1500" dirty="0">
                <a:solidFill>
                  <a:srgbClr val="000000"/>
                </a:solidFill>
                <a:cs typeface="Arial" panose="020B0604020202020204" pitchFamily="34" charset="0"/>
              </a:rPr>
              <a:t>Ядерная медицина / </a:t>
            </a:r>
            <a:r>
              <a:rPr 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Nuclear medicine</a:t>
            </a:r>
            <a:r>
              <a:rPr lang="ru-RU" sz="1500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sz="1500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ru-RU" sz="1500" dirty="0" smtClean="0">
                <a:cs typeface="Arial" panose="020B0604020202020204" pitchFamily="34" charset="0"/>
              </a:rPr>
              <a:t>впервые </a:t>
            </a:r>
            <a:r>
              <a:rPr lang="ru-RU" sz="1500" dirty="0">
                <a:cs typeface="Arial" panose="020B0604020202020204" pitchFamily="34" charset="0"/>
              </a:rPr>
              <a:t>на английском </a:t>
            </a:r>
            <a:r>
              <a:rPr lang="ru-RU" sz="1500" dirty="0" smtClean="0">
                <a:cs typeface="Arial" panose="020B0604020202020204" pitchFamily="34" charset="0"/>
              </a:rPr>
              <a:t>языке)</a:t>
            </a:r>
            <a:endParaRPr lang="ru-RU" sz="1500" dirty="0">
              <a:cs typeface="Arial" panose="020B0604020202020204" pitchFamily="34" charset="0"/>
            </a:endParaRPr>
          </a:p>
          <a:p>
            <a:pPr marL="444500" indent="-177800">
              <a:tabLst>
                <a:tab pos="622300" algn="l"/>
              </a:tabLst>
            </a:pPr>
            <a:r>
              <a:rPr lang="ru-RU" sz="1500" dirty="0" smtClean="0"/>
              <a:t>Информационные технологии в электроэнергетике                (в </a:t>
            </a:r>
            <a:r>
              <a:rPr lang="ru-RU" sz="1500" dirty="0"/>
              <a:t>партнерстве </a:t>
            </a:r>
            <a:r>
              <a:rPr lang="ru-RU" sz="1500" dirty="0" smtClean="0"/>
              <a:t>с АО «Системным оператором </a:t>
            </a:r>
            <a:r>
              <a:rPr lang="ru-RU" sz="1500" dirty="0"/>
              <a:t>Единой энергетической </a:t>
            </a:r>
            <a:r>
              <a:rPr lang="ru-RU" sz="1500" dirty="0" smtClean="0"/>
              <a:t>системы»)</a:t>
            </a:r>
          </a:p>
          <a:p>
            <a:pPr marL="444500" indent="-177800">
              <a:tabLst>
                <a:tab pos="622300" algn="l"/>
              </a:tabLst>
            </a:pPr>
            <a:r>
              <a:rPr lang="ru-RU" sz="1500" dirty="0">
                <a:solidFill>
                  <a:srgbClr val="000000"/>
                </a:solidFill>
                <a:cs typeface="Arial" panose="020B0604020202020204" pitchFamily="34" charset="0"/>
              </a:rPr>
              <a:t>Компьютерное моделирование получения, переработки и обработки материалов / </a:t>
            </a:r>
            <a:r>
              <a:rPr lang="en-US" sz="1500" dirty="0">
                <a:solidFill>
                  <a:srgbClr val="000000"/>
                </a:solidFill>
                <a:cs typeface="Arial" panose="020B0604020202020204" pitchFamily="34" charset="0"/>
              </a:rPr>
              <a:t>Computer Simulation of Materials Production, Processing and Treatment</a:t>
            </a:r>
            <a:r>
              <a:rPr lang="ru-RU" sz="15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ru-RU" sz="1500" dirty="0">
                <a:cs typeface="Arial" panose="020B0604020202020204" pitchFamily="34" charset="0"/>
              </a:rPr>
              <a:t>впервые на английском языке)</a:t>
            </a:r>
            <a:endParaRPr lang="ru-RU" sz="1500" dirty="0" smtClean="0"/>
          </a:p>
        </p:txBody>
      </p:sp>
    </p:spTree>
    <p:extLst>
      <p:ext uri="{BB962C8B-B14F-4D97-AF65-F5344CB8AC3E}">
        <p14:creationId xmlns:p14="http://schemas.microsoft.com/office/powerpoint/2010/main" val="417696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                на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</a:t>
            </a:r>
            <a:endParaRPr lang="ru-RU" altLang="ru-RU" sz="1693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70641" y="1647512"/>
            <a:ext cx="4841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/>
            <a:r>
              <a:rPr lang="ru-RU" sz="2400" b="1" dirty="0" smtClean="0">
                <a:solidFill>
                  <a:srgbClr val="80BF44"/>
                </a:solidFill>
                <a:cs typeface="Arial" panose="020B0604020202020204" pitchFamily="34" charset="0"/>
              </a:rPr>
              <a:t>ПОВЫШЕНИЕ УРОВНЯ БАЗОВОГО</a:t>
            </a:r>
            <a:r>
              <a:rPr lang="en-US" sz="2400" b="1" dirty="0" smtClean="0">
                <a:solidFill>
                  <a:srgbClr val="80BF44"/>
                </a:solidFill>
                <a:cs typeface="Arial" panose="020B0604020202020204" pitchFamily="34" charset="0"/>
              </a:rPr>
              <a:t/>
            </a:r>
            <a:br>
              <a:rPr lang="en-US" sz="2400" b="1" dirty="0" smtClean="0">
                <a:solidFill>
                  <a:srgbClr val="80BF44"/>
                </a:solidFill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80BF44"/>
                </a:solidFill>
                <a:cs typeface="Arial" panose="020B0604020202020204" pitchFamily="34" charset="0"/>
              </a:rPr>
              <a:t>ИНЖЕНЕРНОГО ОБРАЗОВАНИЯ</a:t>
            </a:r>
            <a:endParaRPr lang="ru-RU" sz="1600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0641" y="2522915"/>
            <a:ext cx="5035999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Школы базовой инженерной подготовки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отделениями:</a:t>
            </a:r>
            <a:endParaRPr lang="en-US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математики и информатики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естественных наук 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социально-гуманитарных наук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общетехнических дисциплин 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иностранных языков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русского языка </a:t>
            </a:r>
          </a:p>
          <a:p>
            <a:pPr marL="541338" indent="-2714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физической культуры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43451" y="1652501"/>
            <a:ext cx="5879402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двухлетняя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1 - 2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курсы)</a:t>
            </a:r>
            <a:r>
              <a:rPr lang="ru-RU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обязательная</a:t>
            </a:r>
            <a:r>
              <a:rPr lang="ru-RU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всех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студентов </a:t>
            </a:r>
            <a:r>
              <a:rPr lang="ru-RU" b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образовательная программа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предусматривающая:</a:t>
            </a: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1338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глубокую теоретическую подготовку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фундаментальным дисциплинам </a:t>
            </a:r>
            <a:endParaRPr lang="ru-RU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1338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гибких (</a:t>
            </a:r>
            <a:r>
              <a:rPr lang="ru-RU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надпрофессиональных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навыков (критическое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мышление, способность решения сложных проблем,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работа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команде,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эффективное устное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письменное общение, оценка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анализ информации; проявление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любознательности и воображения, инициативы и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предприимчивости;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лидерские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качества и др.)</a:t>
            </a:r>
          </a:p>
          <a:p>
            <a:pPr marL="541338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итоговую аттестацию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окончании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2-го курса</a:t>
            </a: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1338" indent="-2714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наставничество (кураторство)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 стороны НПР</a:t>
            </a: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46702" y="56804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36844"/>
            <a:ext cx="5604910" cy="50629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Сергей </a:t>
            </a:r>
            <a:r>
              <a:rPr lang="ru-RU" sz="1600" i="1" dirty="0" err="1"/>
              <a:t>Меняйло</a:t>
            </a:r>
            <a:r>
              <a:rPr lang="ru-RU" sz="1600" i="1" dirty="0"/>
              <a:t> </a:t>
            </a:r>
            <a:r>
              <a:rPr lang="ru-RU" sz="1600" dirty="0"/>
              <a:t>– Полномочный представитель Президента </a:t>
            </a:r>
            <a:r>
              <a:rPr lang="ru-RU" sz="1600" dirty="0" smtClean="0"/>
              <a:t>Российской Федерации </a:t>
            </a:r>
            <a:r>
              <a:rPr lang="ru-RU" sz="1600" dirty="0"/>
              <a:t>в Сибирском федеральном округе </a:t>
            </a:r>
            <a:endParaRPr lang="ru-R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err="1"/>
              <a:t>Маркус</a:t>
            </a:r>
            <a:r>
              <a:rPr lang="ru-RU" sz="1600" i="1" dirty="0"/>
              <a:t> </a:t>
            </a:r>
            <a:r>
              <a:rPr lang="ru-RU" sz="1600" i="1" dirty="0" err="1"/>
              <a:t>Эдерер</a:t>
            </a:r>
            <a:r>
              <a:rPr lang="ru-RU" sz="1600" i="1" dirty="0"/>
              <a:t>  </a:t>
            </a:r>
            <a:r>
              <a:rPr lang="ru-RU" sz="1600" dirty="0"/>
              <a:t>– посол Европейского Союза в </a:t>
            </a:r>
            <a:r>
              <a:rPr lang="ru-RU" sz="1600" dirty="0" smtClean="0"/>
              <a:t>России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Андрей </a:t>
            </a:r>
            <a:r>
              <a:rPr lang="ru-RU" sz="1600" i="1" dirty="0" smtClean="0"/>
              <a:t>Никитин</a:t>
            </a:r>
            <a:r>
              <a:rPr lang="ru-RU" sz="1600" dirty="0" smtClean="0"/>
              <a:t> </a:t>
            </a:r>
            <a:r>
              <a:rPr lang="ru-RU" sz="1600" dirty="0"/>
              <a:t>–</a:t>
            </a:r>
            <a:r>
              <a:rPr lang="ru-RU" sz="1600" dirty="0" smtClean="0"/>
              <a:t> </a:t>
            </a:r>
            <a:r>
              <a:rPr lang="ru-RU" sz="1600" dirty="0"/>
              <a:t>Губернатор Новгородской </a:t>
            </a:r>
            <a:r>
              <a:rPr lang="ru-RU" sz="1600" dirty="0" smtClean="0"/>
              <a:t>области </a:t>
            </a:r>
            <a:endParaRPr lang="ru-RU" sz="16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Ху </a:t>
            </a:r>
            <a:r>
              <a:rPr lang="ru-RU" sz="1600" i="1" dirty="0" err="1" smtClean="0"/>
              <a:t>Чжицзинь</a:t>
            </a:r>
            <a:r>
              <a:rPr lang="ru-RU" sz="1600" i="1" dirty="0" smtClean="0"/>
              <a:t> </a:t>
            </a:r>
            <a:r>
              <a:rPr lang="ru-RU" sz="1600" dirty="0" smtClean="0"/>
              <a:t>– Президент </a:t>
            </a:r>
            <a:r>
              <a:rPr lang="ru-RU" sz="1600" dirty="0"/>
              <a:t>Китайской </a:t>
            </a:r>
            <a:r>
              <a:rPr lang="ru-RU" sz="1600" dirty="0" smtClean="0"/>
              <a:t>академии </a:t>
            </a:r>
            <a:br>
              <a:rPr lang="ru-RU" sz="1600" dirty="0" smtClean="0"/>
            </a:br>
            <a:r>
              <a:rPr lang="ru-RU" sz="1600" dirty="0" smtClean="0"/>
              <a:t>наук </a:t>
            </a:r>
            <a:r>
              <a:rPr lang="ru-RU" sz="1600" dirty="0"/>
              <a:t>и развития технологий (CASTED)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Филип </a:t>
            </a:r>
            <a:r>
              <a:rPr lang="ru-RU" sz="1600" i="1" dirty="0" err="1"/>
              <a:t>Бэйти</a:t>
            </a:r>
            <a:r>
              <a:rPr lang="ru-RU" sz="1600" i="1" dirty="0"/>
              <a:t> и Дункан </a:t>
            </a:r>
            <a:r>
              <a:rPr lang="ru-RU" sz="1600" i="1" dirty="0" smtClean="0"/>
              <a:t>Росс </a:t>
            </a:r>
            <a:r>
              <a:rPr lang="ru-RU" sz="1600" dirty="0"/>
              <a:t>– </a:t>
            </a:r>
            <a:r>
              <a:rPr lang="ru-RU" sz="1600" dirty="0" smtClean="0"/>
              <a:t>руководители мирового университетского рейтинга </a:t>
            </a:r>
            <a:r>
              <a:rPr lang="ru-RU" sz="1600" dirty="0" err="1" smtClean="0"/>
              <a:t>Times</a:t>
            </a:r>
            <a:r>
              <a:rPr lang="ru-RU" sz="1600" dirty="0" smtClean="0"/>
              <a:t> </a:t>
            </a:r>
            <a:r>
              <a:rPr lang="ru-RU" sz="1600" dirty="0" err="1"/>
              <a:t>Higher</a:t>
            </a:r>
            <a:r>
              <a:rPr lang="ru-RU" sz="1600" dirty="0"/>
              <a:t> </a:t>
            </a:r>
            <a:r>
              <a:rPr lang="ru-RU" sz="1600" dirty="0" err="1"/>
              <a:t>Education</a:t>
            </a:r>
            <a:r>
              <a:rPr lang="ru-RU" sz="1600" dirty="0"/>
              <a:t> (THE)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Рене </a:t>
            </a:r>
            <a:r>
              <a:rPr lang="ru-RU" sz="1600" i="1" dirty="0" smtClean="0"/>
              <a:t>Джонс-Бос </a:t>
            </a:r>
            <a:r>
              <a:rPr lang="ru-RU" sz="1600" dirty="0" smtClean="0"/>
              <a:t>– </a:t>
            </a:r>
            <a:r>
              <a:rPr lang="ru-RU" sz="1600" dirty="0"/>
              <a:t>Чрезвычайный и Полномочный Посол Королевства Нидерландов в Российской </a:t>
            </a:r>
            <a:r>
              <a:rPr lang="ru-RU" sz="1600" dirty="0" smtClean="0"/>
              <a:t>Федерации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err="1"/>
              <a:t>Радина</a:t>
            </a:r>
            <a:r>
              <a:rPr lang="ru-RU" sz="1600" i="1" dirty="0"/>
              <a:t> </a:t>
            </a:r>
            <a:r>
              <a:rPr lang="ru-RU" sz="1600" i="1" dirty="0" err="1"/>
              <a:t>Тренгерейд</a:t>
            </a:r>
            <a:r>
              <a:rPr lang="ru-RU" sz="1600" i="1" dirty="0"/>
              <a:t>  </a:t>
            </a:r>
            <a:r>
              <a:rPr lang="ru-RU" sz="1600" dirty="0"/>
              <a:t>– советник по образованию, науке и технологии посольства Норвегии в России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Николя </a:t>
            </a:r>
            <a:r>
              <a:rPr lang="ru-RU" sz="1600" i="1" dirty="0" err="1"/>
              <a:t>Шайе</a:t>
            </a:r>
            <a:r>
              <a:rPr lang="ru-RU" sz="1600" i="1" dirty="0"/>
              <a:t> </a:t>
            </a:r>
            <a:r>
              <a:rPr lang="ru-RU" sz="1600" dirty="0"/>
              <a:t>– президент Университета Бургундии </a:t>
            </a:r>
            <a:r>
              <a:rPr lang="ru-RU" sz="1600" dirty="0" err="1"/>
              <a:t>Франш</a:t>
            </a:r>
            <a:r>
              <a:rPr lang="ru-RU" sz="1600" dirty="0"/>
              <a:t>-Конте </a:t>
            </a:r>
            <a:r>
              <a:rPr lang="ru-RU" sz="1600" dirty="0" smtClean="0"/>
              <a:t>(Франция)</a:t>
            </a:r>
            <a:endParaRPr lang="ru-RU" sz="1600" dirty="0"/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384324" y="1336844"/>
            <a:ext cx="5332696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Такая </a:t>
            </a:r>
            <a:r>
              <a:rPr lang="ru-RU" sz="1600" i="1" dirty="0" err="1" smtClean="0"/>
              <a:t>Охаши</a:t>
            </a:r>
            <a:r>
              <a:rPr lang="ru-RU" sz="1600" i="1" dirty="0" smtClean="0"/>
              <a:t>  </a:t>
            </a:r>
            <a:r>
              <a:rPr lang="ru-RU" sz="1600" dirty="0" smtClean="0"/>
              <a:t>– вице-президент по международным связям Токийского столичного университета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Хосе </a:t>
            </a:r>
            <a:r>
              <a:rPr lang="ru-RU" sz="1600" i="1" dirty="0"/>
              <a:t>Мигелем </a:t>
            </a:r>
            <a:r>
              <a:rPr lang="ru-RU" sz="1600" i="1" dirty="0" err="1" smtClean="0"/>
              <a:t>Атьенса</a:t>
            </a:r>
            <a:r>
              <a:rPr lang="ru-RU" sz="1600" i="1" dirty="0" smtClean="0"/>
              <a:t> </a:t>
            </a:r>
            <a:r>
              <a:rPr lang="ru-RU" sz="1600" dirty="0" smtClean="0"/>
              <a:t>– проректор по международным связям </a:t>
            </a:r>
            <a:r>
              <a:rPr lang="ru-RU" sz="1600" dirty="0"/>
              <a:t>Мадридского политехнического университета </a:t>
            </a:r>
            <a:endParaRPr lang="ru-R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Пер </a:t>
            </a:r>
            <a:r>
              <a:rPr lang="ru-RU" sz="1600" i="1" dirty="0" err="1"/>
              <a:t>Энеруд</a:t>
            </a:r>
            <a:r>
              <a:rPr lang="ru-RU" sz="1600" i="1" dirty="0"/>
              <a:t> </a:t>
            </a:r>
            <a:r>
              <a:rPr lang="ru-RU" sz="1600" dirty="0"/>
              <a:t>– советник по СМИ и связям с образовательными организациями при Посольстве Швеции в </a:t>
            </a:r>
            <a:r>
              <a:rPr lang="ru-RU" sz="1600" dirty="0" smtClean="0"/>
              <a:t>Москве</a:t>
            </a:r>
            <a:endParaRPr lang="ru-RU" sz="1600" dirty="0"/>
          </a:p>
          <a:p>
            <a:pPr lvl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Паскаль Коши  </a:t>
            </a:r>
            <a:r>
              <a:rPr lang="ru-RU" sz="1600" dirty="0"/>
              <a:t>– атташе по университетскому сотрудничеству посольства Франции в России 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605933" y="540269"/>
            <a:ext cx="7111087" cy="402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ВИЗИТЫ ГОДА в ТПУ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50</a:t>
            </a:r>
            <a:endParaRPr lang="ru-RU" altLang="ru-RU" sz="1693" dirty="0"/>
          </a:p>
        </p:txBody>
      </p:sp>
      <p:pic>
        <p:nvPicPr>
          <p:cNvPr id="22530" name="Picture 2" descr="http://news.tpu.ru/uploads/images/news/2017/04/menyaylo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2"/>
          <a:stretch/>
        </p:blipFill>
        <p:spPr bwMode="auto">
          <a:xfrm>
            <a:off x="9164845" y="4504097"/>
            <a:ext cx="2499710" cy="177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news.tpu.ru/uploads/images/news/2017/12/IMG_96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b="9345"/>
          <a:stretch/>
        </p:blipFill>
        <p:spPr bwMode="auto">
          <a:xfrm>
            <a:off x="6506503" y="4515076"/>
            <a:ext cx="1259689" cy="83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news.tpu.ru/uploads/images/news/2017/12/nikitin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03" y="5439727"/>
            <a:ext cx="1260643" cy="8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news.tpu.ru/uploads/images/news/2017/06/chubik_i_kitaet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04" y="4515077"/>
            <a:ext cx="1259429" cy="83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news.tpu.ru/uploads/images/news/2017/09/IMG_06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8" b="12898"/>
          <a:stretch/>
        </p:blipFill>
        <p:spPr bwMode="auto">
          <a:xfrm>
            <a:off x="7844283" y="5439727"/>
            <a:ext cx="1261338" cy="8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63351" y="5938058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6702" y="58963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404953"/>
            <a:ext cx="5707112" cy="50229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Европейский центр ядерных исследований (ЦЕРН)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Швейцарская высшая техническая школа Цюриха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Университет </a:t>
            </a:r>
            <a:r>
              <a:rPr lang="ru-RU" sz="1800" dirty="0" err="1"/>
              <a:t>Цинхуа</a:t>
            </a:r>
            <a:r>
              <a:rPr lang="ru-RU" sz="1800" dirty="0"/>
              <a:t> (КНР)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Китайская академия наук и развития технологий (CASTED)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Пекинский политехнический университет (КНР)</a:t>
            </a:r>
            <a:endParaRPr lang="ru-RU" sz="18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АО </a:t>
            </a:r>
            <a:r>
              <a:rPr lang="ru-RU" sz="1800" dirty="0"/>
              <a:t>«НАК «</a:t>
            </a:r>
            <a:r>
              <a:rPr lang="ru-RU" sz="1800" dirty="0" err="1"/>
              <a:t>Казатомпром</a:t>
            </a:r>
            <a:r>
              <a:rPr lang="ru-RU" sz="1800" dirty="0" smtClean="0"/>
              <a:t>» </a:t>
            </a:r>
            <a:r>
              <a:rPr lang="ru-RU" sz="1800" dirty="0"/>
              <a:t>(Казахстан</a:t>
            </a:r>
            <a:r>
              <a:rPr lang="ru-RU" sz="1800" dirty="0" smtClean="0"/>
              <a:t>)   </a:t>
            </a:r>
            <a:endParaRPr lang="ru-RU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АО НК «</a:t>
            </a:r>
            <a:r>
              <a:rPr lang="ru-RU" sz="1800" dirty="0" err="1"/>
              <a:t>КазМунайГаз</a:t>
            </a:r>
            <a:r>
              <a:rPr lang="ru-RU" sz="1800" dirty="0"/>
              <a:t>» (Казахстан</a:t>
            </a:r>
            <a:r>
              <a:rPr lang="ru-RU" sz="1800" dirty="0" smtClean="0"/>
              <a:t>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800" dirty="0"/>
              <a:t>Казахский национальный университет </a:t>
            </a:r>
            <a:r>
              <a:rPr lang="ru-RU" sz="1800" dirty="0" smtClean="0"/>
              <a:t>                     им</a:t>
            </a:r>
            <a:r>
              <a:rPr lang="ru-RU" sz="1800" dirty="0"/>
              <a:t>. аль-</a:t>
            </a:r>
            <a:r>
              <a:rPr lang="ru-RU" sz="1800" dirty="0" err="1"/>
              <a:t>Фараби</a:t>
            </a:r>
            <a:endParaRPr lang="ru-RU" sz="18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 smtClean="0"/>
              <a:t>Евразийский </a:t>
            </a:r>
            <a:r>
              <a:rPr lang="ru-RU" sz="1800" dirty="0"/>
              <a:t>университет </a:t>
            </a:r>
            <a:r>
              <a:rPr lang="ru-RU" sz="1800" dirty="0" smtClean="0"/>
              <a:t>им. </a:t>
            </a:r>
            <a:r>
              <a:rPr lang="ru-RU" sz="1800" dirty="0"/>
              <a:t>Л.Н. </a:t>
            </a:r>
            <a:r>
              <a:rPr lang="ru-RU" sz="1800" dirty="0" smtClean="0"/>
              <a:t>Гумилева </a:t>
            </a:r>
            <a:r>
              <a:rPr lang="ru-RU" sz="1800" dirty="0"/>
              <a:t>(Казахстан) </a:t>
            </a:r>
            <a:endParaRPr lang="ru-RU" sz="1800" dirty="0" smtClean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800" dirty="0"/>
              <a:t>Казахский национальный исследовательский технический университета им. </a:t>
            </a:r>
            <a:r>
              <a:rPr lang="ru-RU" sz="1800" dirty="0" smtClean="0"/>
              <a:t>К.И. </a:t>
            </a:r>
            <a:r>
              <a:rPr lang="ru-RU" sz="1800" dirty="0" err="1" smtClean="0"/>
              <a:t>Сатпаева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611766" y="486239"/>
            <a:ext cx="7111087" cy="4529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ВИЗИТЫ ГОДА ТПУ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51</a:t>
            </a:r>
            <a:endParaRPr lang="ru-RU" altLang="ru-RU" sz="1693" dirty="0"/>
          </a:p>
        </p:txBody>
      </p:sp>
      <p:pic>
        <p:nvPicPr>
          <p:cNvPr id="23554" name="Picture 2" descr="http://news.tpu.ru/uploads/images/news/2017/06/chubik_v_enu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89" y="4751603"/>
            <a:ext cx="2376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news.tpu.ru/uploads/images/news/2017/06/kazn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63" y="4751603"/>
            <a:ext cx="2323451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news.tpu.ru/uploads/images/news/2017/10/germaniya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 r="27342"/>
          <a:stretch/>
        </p:blipFill>
        <p:spPr bwMode="auto">
          <a:xfrm>
            <a:off x="6664089" y="3142410"/>
            <a:ext cx="4778826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news.tpu.ru/uploads/images/news/2017/12/TSinhua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8344"/>
          <a:stretch/>
        </p:blipFill>
        <p:spPr bwMode="auto">
          <a:xfrm>
            <a:off x="8980945" y="1524529"/>
            <a:ext cx="2461969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http://news.tpu.ru/uploads/images/news/2017/09/TSERN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9856" r="9315" b="5429"/>
          <a:stretch/>
        </p:blipFill>
        <p:spPr bwMode="auto">
          <a:xfrm>
            <a:off x="6664089" y="1517495"/>
            <a:ext cx="2259497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8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8346" y="6134909"/>
            <a:ext cx="4236557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3351" y="5938058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6702" y="58963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4" y="1330688"/>
            <a:ext cx="5641209" cy="496751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b="1" dirty="0" err="1"/>
              <a:t>Госкорпорация</a:t>
            </a:r>
            <a:r>
              <a:rPr lang="ru-RU" sz="1600" b="1" dirty="0"/>
              <a:t> «</a:t>
            </a:r>
            <a:r>
              <a:rPr lang="ru-RU" sz="1600" b="1" dirty="0" err="1"/>
              <a:t>Роскосмос</a:t>
            </a:r>
            <a:r>
              <a:rPr lang="ru-RU" sz="1600" b="1" dirty="0"/>
              <a:t>»</a:t>
            </a:r>
            <a:r>
              <a:rPr lang="ru-RU" sz="1600" dirty="0"/>
              <a:t> </a:t>
            </a:r>
            <a:r>
              <a:rPr lang="en-US" sz="1600" dirty="0"/>
              <a:t>–</a:t>
            </a:r>
            <a:r>
              <a:rPr lang="ru-RU" sz="1600" dirty="0" smtClean="0"/>
              <a:t> проведение совместных исследований, </a:t>
            </a:r>
            <a:r>
              <a:rPr lang="ru-RU" sz="1600" dirty="0"/>
              <a:t>подготовка </a:t>
            </a:r>
            <a:r>
              <a:rPr lang="ru-RU" sz="1600" dirty="0" smtClean="0"/>
              <a:t>специалистов, стажировки </a:t>
            </a:r>
            <a:r>
              <a:rPr lang="ru-RU" sz="1600" dirty="0"/>
              <a:t>и </a:t>
            </a:r>
            <a:r>
              <a:rPr lang="ru-RU" sz="1600" dirty="0" smtClean="0"/>
              <a:t>практики </a:t>
            </a:r>
            <a:r>
              <a:rPr lang="ru-RU" sz="1600" dirty="0"/>
              <a:t>для студентов с возможностью последующего трудоустройства на космодромы Байконур и </a:t>
            </a:r>
            <a:r>
              <a:rPr lang="ru-RU" sz="1600" dirty="0" smtClean="0"/>
              <a:t>Восточный  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 smtClean="0"/>
              <a:t>Образовательный Фонд </a:t>
            </a:r>
            <a:r>
              <a:rPr lang="ru-RU" sz="1600" b="1" dirty="0"/>
              <a:t>«Талант и успех</a:t>
            </a:r>
            <a:r>
              <a:rPr lang="ru-RU" sz="1600" dirty="0"/>
              <a:t>» </a:t>
            </a:r>
            <a:r>
              <a:rPr lang="ru-RU" sz="1600" dirty="0" smtClean="0"/>
              <a:t>(организатор </a:t>
            </a:r>
            <a:r>
              <a:rPr lang="ru-RU" sz="1600" dirty="0"/>
              <a:t>образовательного Центра «Сириус» в </a:t>
            </a:r>
            <a:r>
              <a:rPr lang="ru-RU" sz="1600" dirty="0" smtClean="0"/>
              <a:t>Сочи) </a:t>
            </a:r>
            <a:r>
              <a:rPr lang="en-US" sz="1600" dirty="0"/>
              <a:t>–</a:t>
            </a:r>
            <a:r>
              <a:rPr lang="ru-RU" sz="1600" dirty="0" smtClean="0"/>
              <a:t> работа </a:t>
            </a:r>
            <a:r>
              <a:rPr lang="ru-RU" sz="1600" dirty="0"/>
              <a:t>по выявлению и сопровождению детей, проявляющих выдающиеся способности в науке, спорте и </a:t>
            </a:r>
            <a:r>
              <a:rPr lang="ru-RU" sz="1600" dirty="0" smtClean="0"/>
              <a:t>искусстве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/>
              <a:t>«Рыбаков </a:t>
            </a:r>
            <a:r>
              <a:rPr lang="ru-RU" sz="1600" b="1" dirty="0" smtClean="0"/>
              <a:t>Фонд» </a:t>
            </a:r>
            <a:r>
              <a:rPr lang="en-US" sz="1600" dirty="0"/>
              <a:t>–</a:t>
            </a:r>
            <a:r>
              <a:rPr lang="ru-RU" sz="1600" dirty="0" smtClean="0"/>
              <a:t> реализация совместных образовательных проектов </a:t>
            </a:r>
            <a:r>
              <a:rPr lang="ru-RU" sz="1600" dirty="0"/>
              <a:t>для студентов и </a:t>
            </a:r>
            <a:r>
              <a:rPr lang="ru-RU" sz="1600" dirty="0" smtClean="0"/>
              <a:t>школьников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/>
              <a:t>Университет </a:t>
            </a:r>
            <a:r>
              <a:rPr lang="ru-RU" sz="1600" b="1" dirty="0" smtClean="0"/>
              <a:t>Бургундии - </a:t>
            </a:r>
            <a:r>
              <a:rPr lang="ru-RU" sz="1600" b="1" dirty="0" err="1" smtClean="0"/>
              <a:t>Франш</a:t>
            </a:r>
            <a:r>
              <a:rPr lang="ru-RU" sz="1600" b="1" dirty="0" smtClean="0"/>
              <a:t>-Конте </a:t>
            </a:r>
            <a:r>
              <a:rPr lang="ru-RU" sz="1600" dirty="0"/>
              <a:t>(Франция</a:t>
            </a:r>
            <a:r>
              <a:rPr lang="ru-RU" sz="1600" dirty="0" smtClean="0"/>
              <a:t>) </a:t>
            </a:r>
            <a:r>
              <a:rPr lang="en-US" sz="1600" dirty="0"/>
              <a:t>– </a:t>
            </a:r>
            <a:r>
              <a:rPr lang="ru-RU" sz="1600" dirty="0" smtClean="0"/>
              <a:t>совместные образовательные программы и исследования, обмен </a:t>
            </a:r>
            <a:r>
              <a:rPr lang="ru-RU" sz="1600" dirty="0"/>
              <a:t>студентами и </a:t>
            </a:r>
            <a:r>
              <a:rPr lang="ru-RU" sz="1600" dirty="0" smtClean="0"/>
              <a:t>специалистами 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b="1" dirty="0" smtClean="0"/>
              <a:t>Казахский </a:t>
            </a:r>
            <a:r>
              <a:rPr lang="ru-RU" sz="1600" b="1" dirty="0"/>
              <a:t>национальный университет </a:t>
            </a:r>
            <a:r>
              <a:rPr lang="ru-RU" sz="1600" b="1" dirty="0" smtClean="0"/>
              <a:t>им. аль-</a:t>
            </a:r>
            <a:r>
              <a:rPr lang="ru-RU" sz="1600" b="1" dirty="0" err="1" smtClean="0"/>
              <a:t>Фараби</a:t>
            </a:r>
            <a:r>
              <a:rPr lang="ru-RU" sz="1600" b="1" dirty="0"/>
              <a:t> </a:t>
            </a:r>
            <a:r>
              <a:rPr lang="en-US" sz="1600" dirty="0"/>
              <a:t>–</a:t>
            </a:r>
            <a:r>
              <a:rPr lang="ru-RU" sz="1600" b="1" dirty="0" smtClean="0"/>
              <a:t> </a:t>
            </a:r>
            <a:r>
              <a:rPr lang="ru-RU" sz="1600" dirty="0" smtClean="0"/>
              <a:t>совместные </a:t>
            </a:r>
            <a:r>
              <a:rPr lang="ru-RU" sz="1600" dirty="0"/>
              <a:t>образовательные программы </a:t>
            </a:r>
            <a:r>
              <a:rPr lang="ru-RU" sz="1600" dirty="0" smtClean="0"/>
              <a:t>      и </a:t>
            </a:r>
            <a:r>
              <a:rPr lang="ru-RU" sz="1600" dirty="0"/>
              <a:t>исследования, </a:t>
            </a:r>
            <a:r>
              <a:rPr lang="ru-RU" sz="1600" dirty="0" smtClean="0"/>
              <a:t>академические обмены</a:t>
            </a:r>
            <a:endParaRPr lang="ru-RU" sz="160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71877" y="520940"/>
            <a:ext cx="7111087" cy="412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СОГЛАШЕНИЯ ГОДА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52</a:t>
            </a:r>
            <a:endParaRPr lang="ru-RU" altLang="ru-RU" sz="1693" dirty="0"/>
          </a:p>
        </p:txBody>
      </p:sp>
      <p:pic>
        <p:nvPicPr>
          <p:cNvPr id="25604" name="Picture 4" descr="http://news.tpu.ru/uploads/images/news/2017/05/Soglashenie_1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8" b="16113"/>
          <a:stretch/>
        </p:blipFill>
        <p:spPr bwMode="auto">
          <a:xfrm>
            <a:off x="6680848" y="3409078"/>
            <a:ext cx="244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news.tpu.ru/uploads/images/news/2017/05/IMG_9855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5" r="5354" b="15127"/>
          <a:stretch/>
        </p:blipFill>
        <p:spPr bwMode="auto">
          <a:xfrm>
            <a:off x="9194805" y="3409078"/>
            <a:ext cx="2448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6277760" y="4673532"/>
            <a:ext cx="5445094" cy="17158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Соглашение </a:t>
            </a:r>
            <a:r>
              <a:rPr lang="ru-RU" sz="1600" dirty="0"/>
              <a:t>о создании </a:t>
            </a:r>
            <a:r>
              <a:rPr lang="ru-RU" sz="1600" b="1" dirty="0" smtClean="0"/>
              <a:t>Междисциплинарного центра </a:t>
            </a:r>
            <a:r>
              <a:rPr lang="ru-RU" sz="1600" b="1" dirty="0"/>
              <a:t>медико-инженерных технологий и исследований ТПУ и </a:t>
            </a:r>
            <a:r>
              <a:rPr lang="ru-RU" sz="1600" b="1" dirty="0" err="1" smtClean="0"/>
              <a:t>СибГМУ</a:t>
            </a:r>
            <a:endParaRPr lang="ru-RU" sz="1600" b="1" dirty="0" smtClean="0"/>
          </a:p>
          <a:p>
            <a:pPr>
              <a:spcBef>
                <a:spcPts val="0"/>
              </a:spcBef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ru-RU" sz="1600" b="1" dirty="0"/>
              <a:t>Пекинский политехнический университет </a:t>
            </a:r>
            <a:r>
              <a:rPr lang="en-US" sz="1600" dirty="0"/>
              <a:t>– </a:t>
            </a:r>
            <a:r>
              <a:rPr lang="ru-RU" sz="1600" dirty="0" smtClean="0"/>
              <a:t>совместные </a:t>
            </a:r>
            <a:r>
              <a:rPr lang="ru-RU" sz="1600" dirty="0"/>
              <a:t>образовательные программы и исследования, академические </a:t>
            </a:r>
            <a:r>
              <a:rPr lang="ru-RU" sz="1600" dirty="0" smtClean="0"/>
              <a:t>обмены</a:t>
            </a:r>
            <a:endParaRPr lang="ru-RU" sz="1600" b="1" dirty="0"/>
          </a:p>
        </p:txBody>
      </p:sp>
      <p:pic>
        <p:nvPicPr>
          <p:cNvPr id="25" name="Picture 6" descr="http://news.tpu.ru/uploads/images/news/2017/12/podpisanie_s_sibgmu2.JPG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 t="4148" r="15683" b="12475"/>
          <a:stretch/>
        </p:blipFill>
        <p:spPr bwMode="auto">
          <a:xfrm>
            <a:off x="9194805" y="1452182"/>
            <a:ext cx="2448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news.tpu.ru/uploads/images/news/2017/09/podpisanie_roskosmos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r="2144"/>
          <a:stretch/>
        </p:blipFill>
        <p:spPr bwMode="auto">
          <a:xfrm>
            <a:off x="6666781" y="1448984"/>
            <a:ext cx="2448000" cy="187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10165" y="6134909"/>
            <a:ext cx="4067575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6702" y="5896379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177213"/>
            <a:ext cx="5520202" cy="506600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V </a:t>
            </a:r>
            <a:r>
              <a:rPr lang="ru-RU" sz="1600" dirty="0"/>
              <a:t>Международный молодежный форум «Инженерия для освоения космоса</a:t>
            </a:r>
            <a:r>
              <a:rPr lang="ru-RU" sz="1600" dirty="0" smtClean="0"/>
              <a:t>»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XIV </a:t>
            </a:r>
            <a:r>
              <a:rPr lang="ru-RU" sz="1600" dirty="0"/>
              <a:t>международная конференция студентов и молодых ученых «Перспективы развития фундаментальных наук</a:t>
            </a:r>
            <a:r>
              <a:rPr lang="ru-RU" sz="1600" dirty="0" smtClean="0"/>
              <a:t>»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8 школа-конференция </a:t>
            </a:r>
            <a:r>
              <a:rPr lang="ru-RU" sz="1600" dirty="0"/>
              <a:t>молодых атомщиков </a:t>
            </a:r>
            <a:r>
              <a:rPr lang="ru-RU" sz="1600" dirty="0" smtClean="0"/>
              <a:t>Сибири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XVIII </a:t>
            </a:r>
            <a:r>
              <a:rPr lang="ru-RU" sz="1600" dirty="0"/>
              <a:t>Международная научно-практическая конференция студентов и молодых ученых «Химия и химическая технология в XXI веке» </a:t>
            </a:r>
            <a:r>
              <a:rPr lang="ru-RU" sz="1600" dirty="0" smtClean="0"/>
              <a:t>им. профессора </a:t>
            </a:r>
            <a:r>
              <a:rPr lang="ru-RU" sz="1600" dirty="0"/>
              <a:t>Л.П. </a:t>
            </a:r>
            <a:r>
              <a:rPr lang="ru-RU" sz="1600" dirty="0" err="1" smtClean="0"/>
              <a:t>Кулева</a:t>
            </a:r>
            <a:r>
              <a:rPr lang="ru-RU" sz="1600" dirty="0" smtClean="0"/>
              <a:t>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Международный </a:t>
            </a:r>
            <a:r>
              <a:rPr lang="ru-RU" sz="1600" dirty="0"/>
              <a:t>научно-практический семинар «Национальные барьеры и точки роста в реализации принципов RRI» (</a:t>
            </a:r>
            <a:r>
              <a:rPr lang="ru-RU" sz="1600" dirty="0" err="1"/>
              <a:t>National</a:t>
            </a:r>
            <a:r>
              <a:rPr lang="ru-RU" sz="1600" dirty="0"/>
              <a:t> </a:t>
            </a:r>
            <a:r>
              <a:rPr lang="ru-RU" sz="1600" dirty="0" err="1"/>
              <a:t>barriers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drivers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RRI </a:t>
            </a:r>
            <a:r>
              <a:rPr lang="ru-RU" sz="1600" dirty="0" err="1"/>
              <a:t>principles</a:t>
            </a:r>
            <a:r>
              <a:rPr lang="ru-RU" sz="1600" dirty="0" smtClean="0"/>
              <a:t>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Международная конференция </a:t>
            </a:r>
            <a:r>
              <a:rPr lang="ru-RU" sz="1600" dirty="0"/>
              <a:t>«Изотопы: технологии, материалы и </a:t>
            </a:r>
            <a:r>
              <a:rPr lang="ru-RU" sz="1600" dirty="0" smtClean="0"/>
              <a:t>применение»</a:t>
            </a:r>
            <a:endParaRPr lang="ru-RU" sz="16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1600" dirty="0" smtClean="0"/>
              <a:t>Международный </a:t>
            </a:r>
            <a:r>
              <a:rPr lang="ru-RU" sz="1600" dirty="0"/>
              <a:t>научно-практический семинар «</a:t>
            </a:r>
            <a:r>
              <a:rPr lang="ru-RU" sz="1600" dirty="0" err="1"/>
              <a:t>Rehabilitation</a:t>
            </a:r>
            <a:r>
              <a:rPr lang="ru-RU" sz="1600" dirty="0"/>
              <a:t> </a:t>
            </a:r>
            <a:r>
              <a:rPr lang="ru-RU" sz="1600" dirty="0" err="1"/>
              <a:t>Engineering</a:t>
            </a:r>
            <a:r>
              <a:rPr lang="ru-RU" sz="1600" dirty="0"/>
              <a:t> </a:t>
            </a:r>
            <a:r>
              <a:rPr lang="ru-RU" sz="1600" dirty="0" err="1"/>
              <a:t>and</a:t>
            </a:r>
            <a:r>
              <a:rPr lang="ru-RU" sz="1600" dirty="0"/>
              <a:t> </a:t>
            </a:r>
            <a:r>
              <a:rPr lang="ru-RU" sz="1600" dirty="0" err="1"/>
              <a:t>Technologies</a:t>
            </a:r>
            <a:r>
              <a:rPr lang="ru-RU" sz="1600" dirty="0"/>
              <a:t>» («Реабилитационная инженерия и технологии</a:t>
            </a:r>
            <a:r>
              <a:rPr lang="ru-RU" sz="1600" dirty="0" smtClean="0"/>
              <a:t>»)</a:t>
            </a:r>
            <a:endParaRPr lang="ru-RU" sz="1600" dirty="0"/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611766" y="481876"/>
            <a:ext cx="7111087" cy="4325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КОНФЕРЕНЦИИ, ФОРУМЫ, СОВЕЩАНИЯ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53</a:t>
            </a:r>
            <a:endParaRPr lang="ru-RU" altLang="ru-RU" sz="1693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26222" y="1177213"/>
            <a:ext cx="5628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Дни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Роскосмоса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научно-практическая конференция «Современные проблемы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машиностроения»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Всероссийская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медиашкола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представителей студенческих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медиацентров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http://news.tpu.ru/uploads/images/news/2017/09/IMG_8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590" y="2596081"/>
            <a:ext cx="2589107" cy="17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news.tpu.ru/uploads/images/news/2017/05/IMG_93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745" y="2596081"/>
            <a:ext cx="2589108" cy="17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news.tpu.ru/uploads/images/news/2017/05/Himi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50" y="4416503"/>
            <a:ext cx="2589107" cy="17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news.tpu.ru/uploads/images/news/2017/10/IMG_92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745" y="4416503"/>
            <a:ext cx="2589108" cy="172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395759"/>
            <a:ext cx="6328336" cy="472129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Первое место </a:t>
            </a:r>
            <a:r>
              <a:rPr lang="ru-RU" sz="1600" dirty="0">
                <a:cs typeface="Arial" panose="020B0604020202020204" pitchFamily="34" charset="0"/>
              </a:rPr>
              <a:t>среди вузов </a:t>
            </a:r>
            <a:r>
              <a:rPr lang="ru-RU" sz="1600" dirty="0" smtClean="0">
                <a:cs typeface="Arial" panose="020B0604020202020204" pitchFamily="34" charset="0"/>
              </a:rPr>
              <a:t>страны </a:t>
            </a:r>
            <a:r>
              <a:rPr lang="ru-RU" sz="1600">
                <a:cs typeface="Arial" panose="020B0604020202020204" pitchFamily="34" charset="0"/>
              </a:rPr>
              <a:t>по </a:t>
            </a:r>
            <a:r>
              <a:rPr lang="ru-RU" sz="1600" smtClean="0">
                <a:cs typeface="Arial" panose="020B0604020202020204" pitchFamily="34" charset="0"/>
              </a:rPr>
              <a:t>количеству </a:t>
            </a:r>
            <a:r>
              <a:rPr lang="ru-RU" sz="1600" dirty="0" smtClean="0">
                <a:cs typeface="Arial" panose="020B0604020202020204" pitchFamily="34" charset="0"/>
              </a:rPr>
              <a:t>стипендий: </a:t>
            </a:r>
          </a:p>
          <a:p>
            <a:pPr marL="444500" indent="-177800"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Президента </a:t>
            </a:r>
            <a:r>
              <a:rPr lang="ru-RU" sz="1600" dirty="0">
                <a:cs typeface="Arial" panose="020B0604020202020204" pitchFamily="34" charset="0"/>
              </a:rPr>
              <a:t>Российской Федерации для обучения </a:t>
            </a:r>
            <a:r>
              <a:rPr lang="ru-RU" sz="1600" dirty="0" smtClean="0">
                <a:cs typeface="Arial" panose="020B0604020202020204" pitchFamily="34" charset="0"/>
              </a:rPr>
              <a:t>                  в </a:t>
            </a:r>
            <a:r>
              <a:rPr lang="ru-RU" sz="1600" dirty="0">
                <a:cs typeface="Arial" panose="020B0604020202020204" pitchFamily="34" charset="0"/>
              </a:rPr>
              <a:t>зарубежных образовательных </a:t>
            </a:r>
            <a:r>
              <a:rPr lang="ru-RU" sz="1600" dirty="0" smtClean="0">
                <a:cs typeface="Arial" panose="020B0604020202020204" pitchFamily="34" charset="0"/>
              </a:rPr>
              <a:t>центрах – </a:t>
            </a:r>
            <a:r>
              <a:rPr lang="ru-RU" sz="1600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15</a:t>
            </a:r>
            <a:endParaRPr lang="ru-RU" sz="1600" dirty="0" smtClean="0">
              <a:cs typeface="Arial" panose="020B0604020202020204" pitchFamily="34" charset="0"/>
            </a:endParaRPr>
          </a:p>
          <a:p>
            <a:pPr marL="444500" indent="-177800"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Президента Российской Федерации </a:t>
            </a:r>
            <a:r>
              <a:rPr lang="ru-RU" sz="1600" dirty="0"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19</a:t>
            </a:r>
          </a:p>
          <a:p>
            <a:pPr marL="444500" indent="-177800"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ru-RU" sz="1600" dirty="0" smtClean="0">
                <a:cs typeface="Arial" panose="020B0604020202020204" pitchFamily="34" charset="0"/>
              </a:rPr>
              <a:t>Правительства Российской Федерации</a:t>
            </a:r>
            <a:r>
              <a:rPr lang="ru-RU" sz="1600" dirty="0" smtClean="0"/>
              <a:t> </a:t>
            </a:r>
            <a:r>
              <a:rPr lang="ru-RU" sz="1600" dirty="0" smtClean="0">
                <a:cs typeface="Arial" panose="020B0604020202020204" pitchFamily="34" charset="0"/>
              </a:rPr>
              <a:t>–  </a:t>
            </a: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38</a:t>
            </a:r>
            <a:r>
              <a:rPr lang="ru-RU" sz="1600" dirty="0" smtClean="0"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</a:rPr>
              <a:t>В тройке </a:t>
            </a:r>
            <a:r>
              <a:rPr lang="ru-RU" sz="1600" b="1" dirty="0">
                <a:solidFill>
                  <a:srgbClr val="699F37"/>
                </a:solidFill>
              </a:rPr>
              <a:t>лидеров </a:t>
            </a:r>
            <a:r>
              <a:rPr lang="ru-RU" sz="1600" dirty="0"/>
              <a:t>в России по количеству </a:t>
            </a:r>
            <a:r>
              <a:rPr lang="ru-RU" sz="1600" dirty="0" smtClean="0"/>
              <a:t>стипендий Фонда </a:t>
            </a:r>
            <a:r>
              <a:rPr lang="ru-RU" sz="1600" dirty="0"/>
              <a:t>Потанина: </a:t>
            </a:r>
            <a:r>
              <a:rPr lang="ru-RU" sz="1600" b="1" dirty="0">
                <a:solidFill>
                  <a:schemeClr val="accent6"/>
                </a:solidFill>
              </a:rPr>
              <a:t>21</a:t>
            </a:r>
            <a:r>
              <a:rPr lang="ru-RU" sz="1600" dirty="0"/>
              <a:t> магистрант </a:t>
            </a:r>
            <a:r>
              <a:rPr lang="ru-RU" sz="1600" dirty="0" smtClean="0"/>
              <a:t>и </a:t>
            </a:r>
            <a:r>
              <a:rPr lang="ru-RU" sz="1600" b="1" dirty="0">
                <a:solidFill>
                  <a:schemeClr val="accent6"/>
                </a:solidFill>
              </a:rPr>
              <a:t>3</a:t>
            </a:r>
            <a:r>
              <a:rPr lang="ru-RU" sz="1600" dirty="0"/>
              <a:t> преподавателя </a:t>
            </a:r>
            <a:endParaRPr lang="ru-RU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 smtClean="0"/>
              <a:t>Стипендии Правительства Российской Федерации для обучающихся по </a:t>
            </a:r>
            <a:r>
              <a:rPr lang="ru-RU" sz="1600" dirty="0"/>
              <a:t>специальностям, соответствующим приоритетным направлениям модернизации и технологического развития российской </a:t>
            </a:r>
            <a:r>
              <a:rPr lang="ru-RU" sz="1600" dirty="0" smtClean="0"/>
              <a:t>экономики – </a:t>
            </a:r>
            <a:r>
              <a:rPr lang="ru-RU" sz="1600" b="1" dirty="0" smtClean="0">
                <a:solidFill>
                  <a:schemeClr val="accent6"/>
                </a:solidFill>
              </a:rPr>
              <a:t>72</a:t>
            </a:r>
            <a:r>
              <a:rPr lang="ru-RU" sz="1600" dirty="0" smtClean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dirty="0">
                <a:cs typeface="Arial" panose="020B0604020202020204" pitchFamily="34" charset="0"/>
              </a:rPr>
              <a:t>Стипендии Фонда </a:t>
            </a:r>
            <a:r>
              <a:rPr lang="ru-RU" sz="1600" dirty="0" smtClean="0">
                <a:cs typeface="Arial" panose="020B0604020202020204" pitchFamily="34" charset="0"/>
              </a:rPr>
              <a:t>им. </a:t>
            </a:r>
            <a:r>
              <a:rPr lang="ru-RU" sz="1600" dirty="0">
                <a:cs typeface="Arial" panose="020B0604020202020204" pitchFamily="34" charset="0"/>
              </a:rPr>
              <a:t>В.И. Вернадского – </a:t>
            </a:r>
            <a:r>
              <a:rPr lang="ru-RU" sz="1600" b="1" dirty="0">
                <a:solidFill>
                  <a:schemeClr val="accent6"/>
                </a:solidFill>
                <a:cs typeface="Arial" panose="020B0604020202020204" pitchFamily="34" charset="0"/>
              </a:rPr>
              <a:t>4</a:t>
            </a:r>
            <a:r>
              <a:rPr lang="ru-RU" sz="1600" dirty="0">
                <a:cs typeface="Arial" panose="020B0604020202020204" pitchFamily="34" charset="0"/>
              </a:rPr>
              <a:t> </a:t>
            </a: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</a:t>
            </a:r>
            <a:r>
              <a:rPr lang="ru-RU" sz="1600" dirty="0" smtClean="0">
                <a:cs typeface="Arial" panose="020B0604020202020204" pitchFamily="34" charset="0"/>
              </a:rPr>
              <a:t> из </a:t>
            </a: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5</a:t>
            </a:r>
            <a:r>
              <a:rPr lang="ru-RU" sz="1600" dirty="0" smtClean="0">
                <a:cs typeface="Arial" panose="020B0604020202020204" pitchFamily="34" charset="0"/>
              </a:rPr>
              <a:t> стипендий </a:t>
            </a:r>
            <a:r>
              <a:rPr lang="ru-RU" sz="1600" dirty="0">
                <a:cs typeface="Arial" panose="020B0604020202020204" pitchFamily="34" charset="0"/>
              </a:rPr>
              <a:t>имени бывшего вице-премьера страны Юрия </a:t>
            </a:r>
            <a:r>
              <a:rPr lang="ru-RU" sz="1600" dirty="0" err="1" smtClean="0">
                <a:cs typeface="Arial" panose="020B0604020202020204" pitchFamily="34" charset="0"/>
              </a:rPr>
              <a:t>Маслюкова</a:t>
            </a:r>
            <a:endParaRPr lang="ru-RU" sz="1600" dirty="0">
              <a:cs typeface="Arial" panose="020B0604020202020204" pitchFamily="34" charset="0"/>
            </a:endParaRPr>
          </a:p>
          <a:p>
            <a:pPr lvl="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2</a:t>
            </a:r>
            <a:r>
              <a:rPr lang="ru-RU" sz="1600" dirty="0" smtClean="0">
                <a:cs typeface="Arial" panose="020B0604020202020204" pitchFamily="34" charset="0"/>
              </a:rPr>
              <a:t> из </a:t>
            </a: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10</a:t>
            </a:r>
            <a:r>
              <a:rPr lang="ru-RU" sz="1600" dirty="0" smtClean="0">
                <a:cs typeface="Arial" panose="020B0604020202020204" pitchFamily="34" charset="0"/>
              </a:rPr>
              <a:t> именных стипендий </a:t>
            </a:r>
            <a:r>
              <a:rPr lang="ru-RU" sz="1600" dirty="0">
                <a:cs typeface="Arial" panose="020B0604020202020204" pitchFamily="34" charset="0"/>
              </a:rPr>
              <a:t>Фонда </a:t>
            </a:r>
            <a:r>
              <a:rPr lang="ru-RU" sz="1600" dirty="0" smtClean="0">
                <a:cs typeface="Arial" panose="020B0604020202020204" pitchFamily="34" charset="0"/>
              </a:rPr>
              <a:t>Гайдара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</a:t>
            </a:r>
            <a:r>
              <a:rPr lang="ru-RU" sz="1600" dirty="0" smtClean="0">
                <a:cs typeface="Arial" panose="020B0604020202020204" pitchFamily="34" charset="0"/>
              </a:rPr>
              <a:t> из </a:t>
            </a: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13</a:t>
            </a:r>
            <a:r>
              <a:rPr lang="ru-RU" sz="1600" dirty="0" smtClean="0">
                <a:cs typeface="Arial" panose="020B0604020202020204" pitchFamily="34" charset="0"/>
              </a:rPr>
              <a:t> стипендий </a:t>
            </a:r>
            <a:r>
              <a:rPr lang="ru-RU" sz="1600" dirty="0">
                <a:cs typeface="Arial" panose="020B0604020202020204" pitchFamily="34" charset="0"/>
              </a:rPr>
              <a:t>Европейской федерации медицинской </a:t>
            </a:r>
            <a:r>
              <a:rPr lang="ru-RU" sz="1600" dirty="0" smtClean="0">
                <a:cs typeface="Arial" panose="020B0604020202020204" pitchFamily="34" charset="0"/>
              </a:rPr>
              <a:t>химии</a:t>
            </a:r>
            <a:endParaRPr lang="ru-RU" sz="1600" dirty="0" smtClean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11766" y="630604"/>
            <a:ext cx="7111087" cy="32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СТИПЕНДИИ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54</a:t>
            </a:r>
            <a:endParaRPr lang="ru-RU" altLang="ru-RU" sz="1693" dirty="0"/>
          </a:p>
        </p:txBody>
      </p:sp>
      <p:pic>
        <p:nvPicPr>
          <p:cNvPr id="23554" name="Picture 2" descr="http://news.tpu.ru/uploads/images/news/2017/03/sh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85" y="3579809"/>
            <a:ext cx="2055088" cy="140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news.tpu.ru/uploads/images/news/2017/03/2sJxomxuRw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"/>
          <a:stretch/>
        </p:blipFill>
        <p:spPr bwMode="auto">
          <a:xfrm>
            <a:off x="9652385" y="3579809"/>
            <a:ext cx="2070468" cy="14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news.tpu.ru/uploads/images/news/2017/04/IMG_8547_%E2%80%94_kopiy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9" b="2173"/>
          <a:stretch/>
        </p:blipFill>
        <p:spPr bwMode="auto">
          <a:xfrm>
            <a:off x="7523843" y="5075772"/>
            <a:ext cx="2051130" cy="122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news.tpu.ru/uploads/images/news/2017/03/IMG_037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8359"/>
          <a:stretch/>
        </p:blipFill>
        <p:spPr bwMode="auto">
          <a:xfrm>
            <a:off x="9670440" y="5075772"/>
            <a:ext cx="2052413" cy="12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7133968" y="1395759"/>
            <a:ext cx="4703806" cy="18651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10</a:t>
            </a:r>
            <a:r>
              <a:rPr lang="ru-RU" sz="1600" dirty="0" smtClean="0">
                <a:cs typeface="Arial" panose="020B0604020202020204" pitchFamily="34" charset="0"/>
              </a:rPr>
              <a:t> стипендий Губернатора </a:t>
            </a:r>
            <a:r>
              <a:rPr lang="ru-RU" sz="1600" dirty="0">
                <a:cs typeface="Arial" panose="020B0604020202020204" pitchFamily="34" charset="0"/>
              </a:rPr>
              <a:t>Томской </a:t>
            </a:r>
            <a:r>
              <a:rPr lang="ru-RU" sz="1600" dirty="0" smtClean="0">
                <a:cs typeface="Arial" panose="020B0604020202020204" pitchFamily="34" charset="0"/>
              </a:rPr>
              <a:t>области (лучший </a:t>
            </a:r>
            <a:r>
              <a:rPr lang="ru-RU" sz="1600" dirty="0">
                <a:cs typeface="Arial" panose="020B0604020202020204" pitchFamily="34" charset="0"/>
              </a:rPr>
              <a:t>результат среди </a:t>
            </a:r>
            <a:r>
              <a:rPr lang="ru-RU" sz="1600" dirty="0" smtClean="0">
                <a:cs typeface="Arial" panose="020B0604020202020204" pitchFamily="34" charset="0"/>
              </a:rPr>
              <a:t>томских вузов)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699F37"/>
                </a:solidFill>
                <a:cs typeface="Arial" panose="020B0604020202020204" pitchFamily="34" charset="0"/>
              </a:rPr>
              <a:t>Корпоративные стипендии</a:t>
            </a:r>
            <a:r>
              <a:rPr lang="ru-RU" sz="1600" b="1" dirty="0" smtClean="0">
                <a:cs typeface="Arial" panose="020B0604020202020204" pitchFamily="34" charset="0"/>
              </a:rPr>
              <a:t>: </a:t>
            </a:r>
            <a:r>
              <a:rPr lang="ru-RU" sz="1600" dirty="0" err="1" smtClean="0">
                <a:cs typeface="Arial" panose="020B0604020202020204" pitchFamily="34" charset="0"/>
              </a:rPr>
              <a:t>Schlumberger</a:t>
            </a:r>
            <a:r>
              <a:rPr lang="ru-RU" sz="1600" dirty="0" smtClean="0">
                <a:cs typeface="Arial" panose="020B0604020202020204" pitchFamily="34" charset="0"/>
              </a:rPr>
              <a:t>, </a:t>
            </a:r>
            <a:r>
              <a:rPr lang="ru-RU" sz="1600" dirty="0" err="1"/>
              <a:t>British</a:t>
            </a:r>
            <a:r>
              <a:rPr lang="ru-RU" sz="1600" dirty="0"/>
              <a:t> </a:t>
            </a:r>
            <a:r>
              <a:rPr lang="ru-RU" sz="1600" dirty="0" err="1" smtClean="0"/>
              <a:t>Petroleum</a:t>
            </a:r>
            <a:r>
              <a:rPr lang="ru-RU" sz="1600" dirty="0" smtClean="0"/>
              <a:t>, </a:t>
            </a:r>
            <a:r>
              <a:rPr lang="ru-RU" sz="1600" dirty="0" smtClean="0">
                <a:cs typeface="Arial" panose="020B0604020202020204" pitchFamily="34" charset="0"/>
              </a:rPr>
              <a:t>ПАО </a:t>
            </a:r>
            <a:r>
              <a:rPr lang="ru-RU" sz="1600" dirty="0">
                <a:cs typeface="Arial" panose="020B0604020202020204" pitchFamily="34" charset="0"/>
              </a:rPr>
              <a:t>«</a:t>
            </a:r>
            <a:r>
              <a:rPr lang="ru-RU" sz="1600" dirty="0" err="1">
                <a:cs typeface="Arial" panose="020B0604020202020204" pitchFamily="34" charset="0"/>
              </a:rPr>
              <a:t>Транснефть</a:t>
            </a:r>
            <a:r>
              <a:rPr lang="ru-RU" sz="1600" dirty="0" smtClean="0">
                <a:cs typeface="Arial" panose="020B0604020202020204" pitchFamily="34" charset="0"/>
              </a:rPr>
              <a:t>»,             ОАО </a:t>
            </a:r>
            <a:r>
              <a:rPr lang="ru-RU" sz="1600" dirty="0">
                <a:cs typeface="Arial" panose="020B0604020202020204" pitchFamily="34" charset="0"/>
              </a:rPr>
              <a:t>«Концерн Росэнергоатом</a:t>
            </a:r>
            <a:r>
              <a:rPr lang="ru-RU" sz="1600" dirty="0" smtClean="0">
                <a:cs typeface="Arial" panose="020B0604020202020204" pitchFamily="34" charset="0"/>
              </a:rPr>
              <a:t>»,                              АО </a:t>
            </a:r>
            <a:r>
              <a:rPr lang="ru-RU" sz="1600" dirty="0">
                <a:cs typeface="Arial" panose="020B0604020202020204" pitchFamily="34" charset="0"/>
              </a:rPr>
              <a:t>«Сибирский химический комбинат</a:t>
            </a:r>
            <a:r>
              <a:rPr lang="ru-RU" sz="1600" dirty="0" smtClean="0">
                <a:cs typeface="Arial" panose="020B0604020202020204" pitchFamily="34" charset="0"/>
              </a:rPr>
              <a:t>»,                   АО НПФ </a:t>
            </a:r>
            <a:r>
              <a:rPr lang="ru-RU" sz="1600" dirty="0" smtClean="0"/>
              <a:t>«</a:t>
            </a:r>
            <a:r>
              <a:rPr lang="ru-RU" sz="1600" dirty="0" err="1" smtClean="0"/>
              <a:t>Микран</a:t>
            </a:r>
            <a:r>
              <a:rPr lang="ru-RU" sz="1600" dirty="0" smtClean="0"/>
              <a:t>» </a:t>
            </a:r>
            <a:r>
              <a:rPr lang="ru-RU" sz="1600" dirty="0" smtClean="0"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chemeClr val="accent6"/>
                </a:solidFill>
                <a:cs typeface="Arial" panose="020B0604020202020204" pitchFamily="34" charset="0"/>
              </a:rPr>
              <a:t>64</a:t>
            </a:r>
            <a:r>
              <a:rPr lang="ru-RU" sz="1600" dirty="0" smtClean="0">
                <a:cs typeface="Arial" panose="020B0604020202020204" pitchFamily="34" charset="0"/>
              </a:rPr>
              <a:t> </a:t>
            </a:r>
            <a:endParaRPr lang="ru-RU" sz="1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10165" y="1440216"/>
            <a:ext cx="697638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Дмитрий </a:t>
            </a:r>
            <a:r>
              <a:rPr lang="ru-RU" sz="1600" i="1" dirty="0" err="1" smtClean="0"/>
              <a:t>Журман</a:t>
            </a:r>
            <a:r>
              <a:rPr lang="ru-RU" sz="1600" dirty="0"/>
              <a:t> </a:t>
            </a:r>
            <a:r>
              <a:rPr lang="ru-RU" sz="1600" b="1" dirty="0" smtClean="0"/>
              <a:t>– </a:t>
            </a:r>
            <a:r>
              <a:rPr lang="ru-RU" sz="1600" dirty="0" smtClean="0"/>
              <a:t>лауреат </a:t>
            </a:r>
            <a:r>
              <a:rPr lang="ru-RU" sz="1600" dirty="0"/>
              <a:t>конкурса </a:t>
            </a:r>
            <a:r>
              <a:rPr lang="ru-RU" sz="1600" b="1" dirty="0"/>
              <a:t>«Спортивная гордость Томска </a:t>
            </a:r>
            <a:r>
              <a:rPr lang="ru-RU" sz="1600" b="1" dirty="0" smtClean="0"/>
              <a:t>2017 года», </a:t>
            </a:r>
            <a:r>
              <a:rPr lang="ru-RU" sz="1600" dirty="0" smtClean="0"/>
              <a:t>обладатель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chemeClr val="accent6"/>
                </a:solidFill>
              </a:rPr>
              <a:t>8</a:t>
            </a:r>
            <a:r>
              <a:rPr lang="ru-RU" sz="1600" dirty="0" smtClean="0"/>
              <a:t> </a:t>
            </a:r>
            <a:r>
              <a:rPr lang="ru-RU" sz="1600" dirty="0"/>
              <a:t>золотых и </a:t>
            </a:r>
            <a:r>
              <a:rPr lang="ru-RU" sz="1600" b="1" dirty="0">
                <a:solidFill>
                  <a:schemeClr val="accent6"/>
                </a:solidFill>
              </a:rPr>
              <a:t>2</a:t>
            </a:r>
            <a:r>
              <a:rPr lang="ru-RU" sz="1600" dirty="0"/>
              <a:t> бронзовых медалей </a:t>
            </a:r>
            <a:r>
              <a:rPr lang="ru-RU" sz="1600" dirty="0" smtClean="0"/>
              <a:t>Кубка мира и чемпионата </a:t>
            </a:r>
            <a:r>
              <a:rPr lang="ru-RU" sz="1600" dirty="0"/>
              <a:t>Европы по плаванию в </a:t>
            </a:r>
            <a:r>
              <a:rPr lang="ru-RU" sz="1600" dirty="0" smtClean="0"/>
              <a:t>ластах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Команда ТПУ по спортивной аэробике </a:t>
            </a:r>
            <a:r>
              <a:rPr lang="en-US" sz="1600" dirty="0"/>
              <a:t>–</a:t>
            </a: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accent6"/>
                </a:solidFill>
              </a:rPr>
              <a:t>96 </a:t>
            </a:r>
            <a:r>
              <a:rPr lang="ru-RU" sz="1600" dirty="0"/>
              <a:t>золотых и </a:t>
            </a:r>
            <a:r>
              <a:rPr lang="ru-RU" sz="1600" b="1" dirty="0">
                <a:solidFill>
                  <a:schemeClr val="accent6"/>
                </a:solidFill>
              </a:rPr>
              <a:t>22</a:t>
            </a:r>
            <a:r>
              <a:rPr lang="ru-RU" sz="1600" dirty="0"/>
              <a:t> бронзовых </a:t>
            </a:r>
            <a:r>
              <a:rPr lang="ru-RU" sz="1600" dirty="0" smtClean="0"/>
              <a:t>медали чемпионата России, Всероссийских соревнований «Снежные узоры», Кубка </a:t>
            </a:r>
            <a:r>
              <a:rPr lang="ru-RU" sz="1600" dirty="0"/>
              <a:t>Томской </a:t>
            </a:r>
            <a:r>
              <a:rPr lang="ru-RU" sz="1600" dirty="0" smtClean="0"/>
              <a:t>области и других турниров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 smtClean="0"/>
              <a:t>Елизавета Пахомова – </a:t>
            </a:r>
            <a:r>
              <a:rPr lang="ru-RU" sz="1600" b="1" dirty="0" smtClean="0"/>
              <a:t>золото</a:t>
            </a:r>
            <a:r>
              <a:rPr lang="ru-RU" sz="1600" dirty="0"/>
              <a:t> </a:t>
            </a:r>
            <a:r>
              <a:rPr lang="ru-RU" sz="1600" dirty="0" smtClean="0"/>
              <a:t>первенства </a:t>
            </a:r>
            <a:r>
              <a:rPr lang="ru-RU" sz="1600" dirty="0"/>
              <a:t>России по легкой атлетике среди </a:t>
            </a:r>
            <a:r>
              <a:rPr lang="ru-RU" sz="1600" dirty="0" smtClean="0"/>
              <a:t>молодежи на </a:t>
            </a:r>
            <a:r>
              <a:rPr lang="ru-RU" sz="1600" dirty="0"/>
              <a:t>дистанции 3000 </a:t>
            </a:r>
            <a:r>
              <a:rPr lang="ru-RU" sz="1600" dirty="0" smtClean="0"/>
              <a:t>м 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Роман Королев – </a:t>
            </a:r>
            <a:r>
              <a:rPr lang="ru-RU" sz="1600" b="1" dirty="0" smtClean="0"/>
              <a:t>золото</a:t>
            </a:r>
            <a:r>
              <a:rPr lang="en-US" sz="1600" dirty="0" smtClean="0"/>
              <a:t> </a:t>
            </a:r>
            <a:r>
              <a:rPr lang="ru-RU" sz="1600" dirty="0" smtClean="0"/>
              <a:t>чемпионата </a:t>
            </a:r>
            <a:r>
              <a:rPr lang="ru-RU" sz="1600" dirty="0"/>
              <a:t>Европы по гиревому </a:t>
            </a:r>
            <a:r>
              <a:rPr lang="ru-RU" sz="1600" dirty="0" smtClean="0"/>
              <a:t>спорту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Юрий Борисевич </a:t>
            </a:r>
            <a:r>
              <a:rPr lang="ru-RU" sz="1600" i="1" dirty="0" smtClean="0"/>
              <a:t>–</a:t>
            </a:r>
            <a:r>
              <a:rPr lang="ru-RU" sz="1600" dirty="0" smtClean="0"/>
              <a:t> </a:t>
            </a:r>
            <a:r>
              <a:rPr lang="ru-RU" sz="1600" dirty="0"/>
              <a:t>второе место на чемпионате мира по </a:t>
            </a:r>
            <a:r>
              <a:rPr lang="ru-RU" sz="1600" dirty="0" smtClean="0"/>
              <a:t>карате</a:t>
            </a:r>
            <a:r>
              <a:rPr lang="en-US" sz="1600" dirty="0"/>
              <a:t> –</a:t>
            </a:r>
            <a:r>
              <a:rPr lang="ru-RU" sz="1600" dirty="0" smtClean="0"/>
              <a:t> </a:t>
            </a:r>
            <a:r>
              <a:rPr lang="ru-RU" sz="1600" dirty="0" err="1" smtClean="0"/>
              <a:t>кекусинкай</a:t>
            </a:r>
            <a:endParaRPr lang="ru-RU" sz="1600" dirty="0" smtClean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Иван Синичкин </a:t>
            </a:r>
            <a:r>
              <a:rPr lang="ru-RU" sz="1600" dirty="0"/>
              <a:t>и </a:t>
            </a:r>
            <a:r>
              <a:rPr lang="ru-RU" sz="1600" i="1" dirty="0"/>
              <a:t>Анатолий </a:t>
            </a:r>
            <a:r>
              <a:rPr lang="ru-RU" sz="1600" i="1" dirty="0" err="1"/>
              <a:t>Энс</a:t>
            </a:r>
            <a:r>
              <a:rPr lang="ru-RU" sz="1600" i="1" dirty="0"/>
              <a:t> –</a:t>
            </a:r>
            <a:r>
              <a:rPr lang="ru-RU" sz="1600" dirty="0" smtClean="0"/>
              <a:t> второе место на </a:t>
            </a:r>
            <a:r>
              <a:rPr lang="ru-RU" sz="1600" dirty="0"/>
              <a:t>первенстве России по </a:t>
            </a:r>
            <a:r>
              <a:rPr lang="ru-RU" sz="1600" dirty="0" smtClean="0"/>
              <a:t>альпинизму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600" i="1" dirty="0"/>
              <a:t>Валерия </a:t>
            </a:r>
            <a:r>
              <a:rPr lang="ru-RU" sz="1600" i="1" dirty="0" err="1"/>
              <a:t>Финаш</a:t>
            </a:r>
            <a:r>
              <a:rPr lang="ru-RU" sz="1600" dirty="0" err="1"/>
              <a:t>кина</a:t>
            </a:r>
            <a:r>
              <a:rPr lang="ru-RU" sz="1600" dirty="0"/>
              <a:t> </a:t>
            </a:r>
            <a:r>
              <a:rPr lang="ru-RU" sz="1600" i="1" dirty="0"/>
              <a:t>–</a:t>
            </a:r>
            <a:r>
              <a:rPr lang="ru-RU" sz="1600" dirty="0" smtClean="0"/>
              <a:t> серебряная </a:t>
            </a:r>
            <a:r>
              <a:rPr lang="ru-RU" sz="1600" dirty="0"/>
              <a:t>медаль </a:t>
            </a:r>
            <a:r>
              <a:rPr lang="ru-RU" sz="1600" dirty="0" smtClean="0"/>
              <a:t>мировой </a:t>
            </a:r>
            <a:br>
              <a:rPr lang="ru-RU" sz="1600" dirty="0" smtClean="0"/>
            </a:br>
            <a:r>
              <a:rPr lang="ru-RU" sz="1600" dirty="0" smtClean="0"/>
              <a:t>Премьер-Лиги Karate1</a:t>
            </a:r>
            <a:endParaRPr lang="ru-RU" sz="1600" b="1" dirty="0"/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09" y="1507973"/>
            <a:ext cx="1980000" cy="133200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55" y="2961790"/>
            <a:ext cx="1108517" cy="129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30"/>
          <a:stretch/>
        </p:blipFill>
        <p:spPr>
          <a:xfrm>
            <a:off x="8373980" y="4376792"/>
            <a:ext cx="1241529" cy="1310741"/>
          </a:xfrm>
          <a:prstGeom prst="rect">
            <a:avLst/>
          </a:prstGeom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4567079" y="420122"/>
            <a:ext cx="7111087" cy="5319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СПОРТИВНЫЕ ПОБЕДЫ ГОДА </a:t>
            </a:r>
          </a:p>
        </p:txBody>
      </p:sp>
      <p:sp>
        <p:nvSpPr>
          <p:cNvPr id="2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55</a:t>
            </a:r>
            <a:endParaRPr lang="ru-RU" altLang="ru-RU" sz="1693" dirty="0"/>
          </a:p>
        </p:txBody>
      </p:sp>
      <p:pic>
        <p:nvPicPr>
          <p:cNvPr id="46084" name="Picture 4" descr="http://s.za-kadry.tpu.ru/images/9736/7.jpg"/>
          <p:cNvPicPr>
            <a:picLocks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2"/>
          <a:stretch/>
        </p:blipFill>
        <p:spPr bwMode="auto">
          <a:xfrm>
            <a:off x="9742853" y="1507973"/>
            <a:ext cx="1980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news.tpu.ru/uploads/images/news/2017/02/elizaveta_pahomova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88"/>
          <a:stretch/>
        </p:blipFill>
        <p:spPr bwMode="auto">
          <a:xfrm>
            <a:off x="9742853" y="4355533"/>
            <a:ext cx="1980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news.tpu.ru/uploads/images/news/2017/05/roman_korolev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5" t="17188" r="34819" b="34647"/>
          <a:stretch/>
        </p:blipFill>
        <p:spPr bwMode="auto">
          <a:xfrm>
            <a:off x="7834349" y="2961790"/>
            <a:ext cx="1197583" cy="129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news.tpu.ru/uploads/images/news/2017/07/alpinizm2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5"/>
          <a:stretch/>
        </p:blipFill>
        <p:spPr bwMode="auto">
          <a:xfrm>
            <a:off x="10387296" y="2953674"/>
            <a:ext cx="1335557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77850" y="5687533"/>
            <a:ext cx="3531903" cy="723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708399" y="1224880"/>
            <a:ext cx="6022612" cy="531222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>
                <a:cs typeface="Arial" panose="020B0604020202020204" pitchFamily="34" charset="0"/>
              </a:rPr>
              <a:t>Юрий Гордеев </a:t>
            </a:r>
            <a:r>
              <a:rPr lang="ru-RU" sz="1600" dirty="0"/>
              <a:t>–</a:t>
            </a:r>
            <a:r>
              <a:rPr lang="ru-RU" sz="1600" dirty="0" smtClean="0">
                <a:cs typeface="Arial" panose="020B0604020202020204" pitchFamily="34" charset="0"/>
              </a:rPr>
              <a:t> заместитель Министра строительства и ЖКХ Российской Федерации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Давид </a:t>
            </a:r>
            <a:r>
              <a:rPr lang="ru-RU" sz="1600" b="1" dirty="0"/>
              <a:t>Авалишвили </a:t>
            </a:r>
            <a:r>
              <a:rPr lang="ru-RU" sz="1600" dirty="0"/>
              <a:t>– </a:t>
            </a:r>
            <a:r>
              <a:rPr lang="ru-RU" sz="1600" dirty="0" smtClean="0"/>
              <a:t>вице-президент </a:t>
            </a:r>
            <a:r>
              <a:rPr lang="ru-RU" sz="1600" dirty="0"/>
              <a:t>по перспективным проектам и сервисам компании «</a:t>
            </a:r>
            <a:r>
              <a:rPr lang="ru-RU" sz="1600" dirty="0" err="1"/>
              <a:t>РуссНефть</a:t>
            </a:r>
            <a:r>
              <a:rPr lang="ru-RU" sz="1600" dirty="0" smtClean="0"/>
              <a:t>»</a:t>
            </a:r>
            <a:endParaRPr lang="ru-RU" sz="1600" b="1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Ергазы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Кенжин</a:t>
            </a:r>
            <a:r>
              <a:rPr lang="ru-RU" sz="1600" b="1" dirty="0" smtClean="0"/>
              <a:t> </a:t>
            </a:r>
            <a:r>
              <a:rPr lang="ru-RU" sz="1600" dirty="0"/>
              <a:t>–</a:t>
            </a:r>
            <a:r>
              <a:rPr lang="ru-RU" sz="1600" dirty="0" smtClean="0">
                <a:cs typeface="Arial" panose="020B0604020202020204" pitchFamily="34" charset="0"/>
              </a:rPr>
              <a:t> Полномочный представитель </a:t>
            </a:r>
            <a:r>
              <a:rPr lang="ru-RU" sz="1600" dirty="0">
                <a:cs typeface="Arial" panose="020B0604020202020204" pitchFamily="34" charset="0"/>
              </a:rPr>
              <a:t>Правительства Республики </a:t>
            </a:r>
            <a:r>
              <a:rPr lang="ru-RU" sz="1600" dirty="0" smtClean="0">
                <a:cs typeface="Arial" panose="020B0604020202020204" pitchFamily="34" charset="0"/>
              </a:rPr>
              <a:t>Казахстан </a:t>
            </a:r>
            <a:r>
              <a:rPr lang="ru-RU" sz="1600" dirty="0">
                <a:cs typeface="Arial" panose="020B0604020202020204" pitchFamily="34" charset="0"/>
              </a:rPr>
              <a:t>в Комитете полномочных представителей правительств глав государств </a:t>
            </a:r>
            <a:r>
              <a:rPr lang="ru-RU" sz="1600" dirty="0"/>
              <a:t>–</a:t>
            </a:r>
            <a:r>
              <a:rPr lang="ru-RU" sz="1600" dirty="0" smtClean="0">
                <a:cs typeface="Arial" panose="020B0604020202020204" pitchFamily="34" charset="0"/>
              </a:rPr>
              <a:t> </a:t>
            </a:r>
            <a:r>
              <a:rPr lang="ru-RU" sz="1600" dirty="0">
                <a:cs typeface="Arial" panose="020B0604020202020204" pitchFamily="34" charset="0"/>
              </a:rPr>
              <a:t>членов Объединенного института 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ядерных исследований </a:t>
            </a:r>
            <a:endParaRPr lang="en-US" sz="1600" dirty="0" smtClean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Андрей </a:t>
            </a:r>
            <a:r>
              <a:rPr lang="ru-RU" sz="1600" b="1" dirty="0"/>
              <a:t>Кузьминых </a:t>
            </a:r>
            <a:r>
              <a:rPr lang="ru-RU" sz="1600" dirty="0"/>
              <a:t>– </a:t>
            </a:r>
            <a:r>
              <a:rPr lang="ru-RU" sz="1600" dirty="0" smtClean="0"/>
              <a:t>заместитель </a:t>
            </a:r>
            <a:r>
              <a:rPr lang="ru-RU" sz="1600" dirty="0"/>
              <a:t>генерального директора по закупкам и </a:t>
            </a:r>
            <a:r>
              <a:rPr lang="ru-RU" sz="1600" dirty="0" smtClean="0"/>
              <a:t>логистике, </a:t>
            </a:r>
            <a:r>
              <a:rPr lang="en-US" sz="1600" dirty="0" smtClean="0"/>
              <a:t>                               </a:t>
            </a:r>
            <a:r>
              <a:rPr lang="ru-RU" sz="1600" b="1" dirty="0" smtClean="0"/>
              <a:t>Сергей </a:t>
            </a:r>
            <a:r>
              <a:rPr lang="ru-RU" sz="1600" b="1" dirty="0"/>
              <a:t>Котов </a:t>
            </a:r>
            <a:r>
              <a:rPr lang="ru-RU" sz="1600" dirty="0"/>
              <a:t>– технический </a:t>
            </a:r>
            <a:r>
              <a:rPr lang="ru-RU" sz="1600" dirty="0" smtClean="0"/>
              <a:t>директор СХК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Александр </a:t>
            </a:r>
            <a:r>
              <a:rPr lang="ru-RU" sz="1600" b="1" dirty="0"/>
              <a:t>Осадченко </a:t>
            </a:r>
            <a:r>
              <a:rPr lang="ru-RU" sz="1600" dirty="0"/>
              <a:t>– </a:t>
            </a:r>
            <a:r>
              <a:rPr lang="ru-RU" sz="1600" dirty="0" smtClean="0"/>
              <a:t>начальник департамента </a:t>
            </a:r>
            <a:r>
              <a:rPr lang="en-US" sz="1600" dirty="0" smtClean="0"/>
              <a:t>              </a:t>
            </a:r>
            <a:r>
              <a:rPr lang="ru-RU" sz="1600" dirty="0" smtClean="0"/>
              <a:t>по </a:t>
            </a:r>
            <a:r>
              <a:rPr lang="ru-RU" sz="1600" dirty="0"/>
              <a:t>инновационной деятельности, </a:t>
            </a:r>
            <a:r>
              <a:rPr lang="ru-RU" sz="1600" b="1" dirty="0"/>
              <a:t>Михаил Пономаренко </a:t>
            </a:r>
            <a:r>
              <a:rPr lang="ru-RU" sz="1600" dirty="0" smtClean="0"/>
              <a:t>– начальник </a:t>
            </a:r>
            <a:r>
              <a:rPr lang="ru-RU" sz="1600" dirty="0"/>
              <a:t>департамента государственной гражданской </a:t>
            </a:r>
            <a:r>
              <a:rPr lang="ru-RU" sz="1600" dirty="0" smtClean="0"/>
              <a:t>службы Администрации </a:t>
            </a:r>
            <a:r>
              <a:rPr lang="ru-RU" sz="1600" dirty="0"/>
              <a:t>Томской </a:t>
            </a:r>
            <a:r>
              <a:rPr lang="ru-RU" sz="1600" dirty="0" smtClean="0"/>
              <a:t>области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Юрий Боровиков </a:t>
            </a:r>
            <a:r>
              <a:rPr lang="ru-RU" sz="1600" dirty="0" smtClean="0"/>
              <a:t>–</a:t>
            </a:r>
            <a:r>
              <a:rPr lang="ru-RU" sz="1600" b="1" dirty="0" smtClean="0"/>
              <a:t> </a:t>
            </a:r>
            <a:r>
              <a:rPr lang="ru-RU" sz="1600" dirty="0" smtClean="0"/>
              <a:t>и.</a:t>
            </a:r>
            <a:r>
              <a:rPr lang="en-US" sz="1600" dirty="0" smtClean="0"/>
              <a:t> </a:t>
            </a:r>
            <a:r>
              <a:rPr lang="ru-RU" sz="1600" dirty="0" smtClean="0"/>
              <a:t>о. ректора Новгородского госуниверситета им. Ярослава Мудрого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 smtClean="0"/>
              <a:t>Александр Дьяченко </a:t>
            </a:r>
            <a:r>
              <a:rPr lang="ru-RU" sz="1600" dirty="0" smtClean="0"/>
              <a:t>– генеральный директор НИИ легких материалов и технологий ОК «РУСАЛ»</a:t>
            </a:r>
            <a:endParaRPr lang="ru-RU" sz="1600" b="1" dirty="0">
              <a:solidFill>
                <a:schemeClr val="accent6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11766" y="655167"/>
            <a:ext cx="7111087" cy="3245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НОВЫЕ НАЗНАЧЕНИЯ и ДОСТИЖЕНИЯ ВЫПУСКНИКОВ ТПУ</a:t>
            </a:r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</a:t>
            </a:r>
            <a:r>
              <a:rPr lang="en-US" altLang="ru-RU" sz="1693" dirty="0" smtClean="0"/>
              <a:t>6</a:t>
            </a:r>
            <a:endParaRPr lang="ru-RU" altLang="ru-RU" sz="1693" dirty="0"/>
          </a:p>
        </p:txBody>
      </p:sp>
      <p:pic>
        <p:nvPicPr>
          <p:cNvPr id="3074" name="Picture 2" descr="http://s.za-kadry.tpu.ru/images/9733/0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t="5709" b="25610"/>
          <a:stretch/>
        </p:blipFill>
        <p:spPr bwMode="auto">
          <a:xfrm>
            <a:off x="6731011" y="1443427"/>
            <a:ext cx="2736000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.za-kadry.tpu.ru/images/9733/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7761" r="19029" b="4730"/>
          <a:stretch/>
        </p:blipFill>
        <p:spPr bwMode="auto">
          <a:xfrm>
            <a:off x="10588006" y="1432763"/>
            <a:ext cx="1056455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news.tpu.ru/uploads/images/news/2017/08/Kuzminyh_Andrey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336" y="3090933"/>
            <a:ext cx="97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news.tpu.ru/uploads/images/news/2017/08/kotov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740" y="3090934"/>
            <a:ext cx="97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news.tpu.ru/uploads/images/news/2017/07/osadchenko.jpg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025"/>
          <a:stretch/>
        </p:blipFill>
        <p:spPr bwMode="auto">
          <a:xfrm>
            <a:off x="8039237" y="3102532"/>
            <a:ext cx="97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://news.tpu.ru/uploads/images/news/2017/03/mihail_ponomarenko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21229"/>
          <a:stretch/>
        </p:blipFill>
        <p:spPr bwMode="auto">
          <a:xfrm>
            <a:off x="9039044" y="3102532"/>
            <a:ext cx="97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arx.russneft.ru/ceo/files/file008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390" y="1445051"/>
            <a:ext cx="994525" cy="15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6515100" y="4593895"/>
            <a:ext cx="5207753" cy="186512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600" b="1" dirty="0" err="1" smtClean="0"/>
              <a:t>Грачик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Еремян</a:t>
            </a:r>
            <a:r>
              <a:rPr lang="ru-RU" sz="1600" dirty="0"/>
              <a:t> </a:t>
            </a:r>
            <a:r>
              <a:rPr lang="ru-RU" sz="1600" dirty="0" smtClean="0"/>
              <a:t>(«Роснефть») </a:t>
            </a:r>
            <a:r>
              <a:rPr lang="ru-RU" sz="1600" dirty="0"/>
              <a:t>и </a:t>
            </a:r>
            <a:r>
              <a:rPr lang="ru-RU" sz="1600" b="1" dirty="0"/>
              <a:t>Дмитрий </a:t>
            </a:r>
            <a:r>
              <a:rPr lang="ru-RU" sz="1600" b="1" dirty="0" smtClean="0"/>
              <a:t>Чернобай</a:t>
            </a:r>
            <a:r>
              <a:rPr lang="ru-RU" sz="1600" dirty="0" smtClean="0"/>
              <a:t> (</a:t>
            </a:r>
            <a:r>
              <a:rPr lang="ru-RU" sz="1600" dirty="0" err="1" smtClean="0"/>
              <a:t>Schlumberger</a:t>
            </a:r>
            <a:r>
              <a:rPr lang="ru-RU" sz="1600" dirty="0"/>
              <a:t>)</a:t>
            </a:r>
            <a:r>
              <a:rPr lang="ru-RU" sz="1600" dirty="0" smtClean="0"/>
              <a:t> </a:t>
            </a:r>
            <a:r>
              <a:rPr lang="ru-RU" sz="1600" dirty="0"/>
              <a:t>приняли участие в бурении самой протяженной в мире скважины длиной </a:t>
            </a:r>
            <a:r>
              <a:rPr lang="ru-RU" sz="1600" dirty="0" smtClean="0"/>
              <a:t>15 </a:t>
            </a:r>
            <a:r>
              <a:rPr lang="ru-RU" sz="1600" dirty="0"/>
              <a:t>000 </a:t>
            </a:r>
            <a:r>
              <a:rPr lang="ru-RU" sz="1600" dirty="0" smtClean="0"/>
              <a:t>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600" b="1" dirty="0"/>
              <a:t>Леонид </a:t>
            </a:r>
            <a:r>
              <a:rPr lang="ru-RU" sz="1600" b="1" dirty="0" err="1"/>
              <a:t>Батышев</a:t>
            </a:r>
            <a:r>
              <a:rPr lang="ru-RU" sz="1600" b="1" dirty="0"/>
              <a:t> </a:t>
            </a:r>
            <a:r>
              <a:rPr lang="ru-RU" sz="1600" dirty="0"/>
              <a:t>на точной копии фрегата Петра </a:t>
            </a:r>
            <a:r>
              <a:rPr lang="ru-RU" sz="1600" dirty="0" smtClean="0"/>
              <a:t>I прошел </a:t>
            </a:r>
            <a:r>
              <a:rPr lang="ru-RU" sz="1600" dirty="0"/>
              <a:t>через Атлантический океан </a:t>
            </a:r>
            <a:r>
              <a:rPr lang="ru-RU" sz="1600" dirty="0" smtClean="0"/>
              <a:t>с флагом ТПУ</a:t>
            </a:r>
            <a:endParaRPr lang="ru-RU" sz="1600" b="1" dirty="0">
              <a:solidFill>
                <a:schemeClr val="accent6"/>
              </a:solidFill>
            </a:endParaRPr>
          </a:p>
        </p:txBody>
      </p:sp>
      <p:pic>
        <p:nvPicPr>
          <p:cNvPr id="22" name="Рисунок 21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7"/>
          <a:stretch/>
        </p:blipFill>
        <p:spPr>
          <a:xfrm>
            <a:off x="10045281" y="3102532"/>
            <a:ext cx="972000" cy="1332000"/>
          </a:xfrm>
          <a:prstGeom prst="rect">
            <a:avLst/>
          </a:prstGeom>
        </p:spPr>
      </p:pic>
      <p:pic>
        <p:nvPicPr>
          <p:cNvPr id="23" name="Picture 2" descr="http://wiki.tpu.ru/images/thumb/8/82/Dyachenko1.jpeg/946px-Dyachenko1.jpeg"/>
          <p:cNvPicPr>
            <a:picLocks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6"/>
          <a:stretch/>
        </p:blipFill>
        <p:spPr bwMode="auto">
          <a:xfrm>
            <a:off x="11056735" y="3100538"/>
            <a:ext cx="97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1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51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4521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2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4523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4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4525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451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518" name="TextBox 11"/>
          <p:cNvSpPr txBox="1">
            <a:spLocks noChangeArrowheads="1"/>
          </p:cNvSpPr>
          <p:nvPr/>
        </p:nvSpPr>
        <p:spPr bwMode="auto">
          <a:xfrm>
            <a:off x="2961497" y="1472309"/>
            <a:ext cx="35513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 smtClean="0"/>
              <a:t>+ </a:t>
            </a:r>
            <a:r>
              <a:rPr lang="ru-RU" sz="1600" b="1" dirty="0" smtClean="0">
                <a:solidFill>
                  <a:schemeClr val="accent6"/>
                </a:solidFill>
              </a:rPr>
              <a:t>200 </a:t>
            </a:r>
            <a:r>
              <a:rPr lang="ru-RU" sz="1600" dirty="0" smtClean="0"/>
              <a:t>позиций</a:t>
            </a:r>
            <a:br>
              <a:rPr lang="ru-RU" sz="1600" dirty="0" smtClean="0"/>
            </a:br>
            <a:r>
              <a:rPr lang="ru-RU" sz="1600" b="1" dirty="0" smtClean="0">
                <a:solidFill>
                  <a:schemeClr val="accent6"/>
                </a:solidFill>
              </a:rPr>
              <a:t>3</a:t>
            </a:r>
            <a:r>
              <a:rPr lang="ru-RU" sz="1600" dirty="0" smtClean="0"/>
              <a:t>-е место в </a:t>
            </a:r>
            <a:r>
              <a:rPr lang="ru-RU" sz="1600" dirty="0"/>
              <a:t>РФ после </a:t>
            </a:r>
            <a:r>
              <a:rPr lang="ru-RU" sz="1600" dirty="0" smtClean="0"/>
              <a:t>МГУ и МФТИ</a:t>
            </a:r>
            <a:endParaRPr lang="ru-RU" sz="16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674903" y="550439"/>
            <a:ext cx="7111087" cy="399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ГОД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РЕЙТИНГОВЫХ ПРОРЫВОВ</a:t>
            </a:r>
            <a:endParaRPr lang="ru-RU" altLang="ru-RU" sz="1834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</a:t>
            </a:r>
            <a:r>
              <a:rPr lang="en-US" altLang="ru-RU" sz="1693" dirty="0" smtClean="0"/>
              <a:t>7</a:t>
            </a:r>
            <a:endParaRPr lang="ru-RU" altLang="ru-RU" sz="1693" dirty="0"/>
          </a:p>
        </p:txBody>
      </p:sp>
      <p:pic>
        <p:nvPicPr>
          <p:cNvPr id="18" name="Picture 2" descr="D:\полиграфия\ВИУ\Новая папка (2)\Реализация ВИУ отчет НС февраль 2015 Folder\Links\QS-World-University-Ranking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65" y="2938823"/>
            <a:ext cx="2160240" cy="51840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906204" y="3485720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386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04" y="3461203"/>
            <a:ext cx="2376264" cy="6006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91664" y="4030554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301-500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5" y="1465594"/>
            <a:ext cx="2127389" cy="6754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6204" y="2239491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301-350</a:t>
            </a:r>
            <a:endParaRPr lang="ru-RU" sz="20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https://mosiur.org/static/images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90" y="1443624"/>
            <a:ext cx="1163115" cy="110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694535" y="2530321"/>
            <a:ext cx="1782436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en-US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36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 descr="http://consulting-company.ru/logo/raexpert.ru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865" y="5371405"/>
            <a:ext cx="2140034" cy="4585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862076" y="4869686"/>
            <a:ext cx="3189882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64" indent="-358764">
              <a:buClr>
                <a:schemeClr val="tx1"/>
              </a:buClr>
              <a:tabLst>
                <a:tab pos="179384" algn="l"/>
              </a:tabLst>
            </a:pPr>
            <a:r>
              <a:rPr lang="ru-RU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вузов России</a:t>
            </a:r>
          </a:p>
          <a:p>
            <a:pPr defTabSz="590550">
              <a:buClr>
                <a:schemeClr val="tx1"/>
              </a:buClr>
              <a:tabLst>
                <a:tab pos="177800" algn="l"/>
              </a:tabLst>
            </a:pPr>
            <a:r>
              <a:rPr lang="ru-RU" sz="16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600" dirty="0"/>
              <a:t>-е</a:t>
            </a:r>
            <a:r>
              <a:rPr lang="ru-RU" sz="16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в </a:t>
            </a:r>
            <a:r>
              <a:rPr lang="ru-RU" sz="16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РФ после МГУ, МФТИ, МИФИ, СПбГУ, МГИМО, ВШЭ и МГТУ</a:t>
            </a:r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chemeClr val="tx1"/>
              </a:buClr>
              <a:tabLst>
                <a:tab pos="268281" algn="l"/>
              </a:tabLst>
            </a:pPr>
            <a:r>
              <a:rPr lang="ru-RU" sz="16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1600" dirty="0"/>
              <a:t>-е</a:t>
            </a:r>
            <a:r>
              <a:rPr lang="ru-RU" sz="1600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место за пределами Москвы</a:t>
            </a:r>
            <a:r>
              <a:rPr lang="en-US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Санкт-Петербурга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2961497" y="2691866"/>
            <a:ext cx="36441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 smtClean="0"/>
              <a:t>+ </a:t>
            </a:r>
            <a:r>
              <a:rPr lang="ru-RU" sz="1600" b="1" dirty="0" smtClean="0">
                <a:solidFill>
                  <a:schemeClr val="accent6"/>
                </a:solidFill>
              </a:rPr>
              <a:t>14</a:t>
            </a:r>
            <a:r>
              <a:rPr lang="ru-RU" sz="1600" dirty="0" smtClean="0"/>
              <a:t> позиций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dirty="0" smtClean="0">
                <a:solidFill>
                  <a:schemeClr val="accent6"/>
                </a:solidFill>
              </a:rPr>
              <a:t>10</a:t>
            </a:r>
            <a:r>
              <a:rPr lang="ru-RU" sz="1600" dirty="0"/>
              <a:t>-е место в РФ </a:t>
            </a:r>
            <a:r>
              <a:rPr lang="ru-RU" sz="1600" dirty="0" smtClean="0"/>
              <a:t>после МГУ, СПбГУ, НГУ, МГТУ, ТГУ, МФТИ, МГИМО, МИФИ, ВШЭ</a:t>
            </a:r>
            <a:endParaRPr lang="ru-RU" sz="16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65" y="4510908"/>
            <a:ext cx="2127389" cy="67544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3382" y="5423684"/>
            <a:ext cx="2127388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358773" indent="-358773" algn="ctr">
              <a:spcAft>
                <a:spcPts val="1200"/>
              </a:spcAft>
              <a:buClr>
                <a:schemeClr val="tx1"/>
              </a:buClr>
              <a:tabLst>
                <a:tab pos="179388" algn="l"/>
              </a:tabLst>
            </a:pPr>
            <a:r>
              <a:rPr lang="en-US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lang="ru-RU" sz="2400" b="1" dirty="0" smtClean="0">
                <a:solidFill>
                  <a:srgbClr val="69BA2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94</a:t>
            </a:r>
            <a:endParaRPr lang="ru-RU" sz="2400" dirty="0">
              <a:solidFill>
                <a:srgbClr val="69BA2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2950837" y="4421287"/>
            <a:ext cx="34730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The </a:t>
            </a:r>
            <a:r>
              <a:rPr lang="en-US" sz="1600" dirty="0"/>
              <a:t>top 200 universities for international students </a:t>
            </a:r>
            <a:r>
              <a:rPr lang="en-US" sz="1600" dirty="0" smtClean="0"/>
              <a:t>2017</a:t>
            </a:r>
            <a:r>
              <a:rPr lang="ru-RU" sz="1600" dirty="0" smtClean="0"/>
              <a:t> (доля иностранных студентов)</a:t>
            </a:r>
            <a:br>
              <a:rPr lang="ru-RU" sz="1600" dirty="0" smtClean="0"/>
            </a:br>
            <a:r>
              <a:rPr lang="ru-RU" sz="1600" b="1" dirty="0" smtClean="0">
                <a:solidFill>
                  <a:srgbClr val="699F37"/>
                </a:solidFill>
              </a:rPr>
              <a:t>3</a:t>
            </a:r>
            <a:r>
              <a:rPr lang="ru-RU" sz="1600" dirty="0"/>
              <a:t>-е </a:t>
            </a:r>
            <a:r>
              <a:rPr lang="ru-RU" sz="1600" dirty="0" smtClean="0"/>
              <a:t>место в РФ после РУДН и МГУ </a:t>
            </a:r>
            <a:endParaRPr lang="ru-RU" sz="1600" dirty="0"/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8862076" y="1387651"/>
            <a:ext cx="332930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600" b="1" dirty="0" smtClean="0"/>
              <a:t>Новый</a:t>
            </a:r>
            <a:r>
              <a:rPr lang="ru-RU" sz="1600" dirty="0" smtClean="0"/>
              <a:t> Московский международный рейтинг </a:t>
            </a:r>
            <a:r>
              <a:rPr lang="ru-RU" sz="1600" dirty="0"/>
              <a:t>вузов «Три миссии </a:t>
            </a:r>
            <a:r>
              <a:rPr lang="ru-RU" sz="1600" dirty="0" smtClean="0"/>
              <a:t>университета»         </a:t>
            </a:r>
            <a:r>
              <a:rPr lang="ru-RU" sz="1600" b="1" dirty="0" smtClean="0">
                <a:solidFill>
                  <a:srgbClr val="6BBD21"/>
                </a:solidFill>
              </a:rPr>
              <a:t>7</a:t>
            </a:r>
            <a:r>
              <a:rPr lang="ru-RU" sz="1600" dirty="0"/>
              <a:t>-е</a:t>
            </a:r>
            <a:r>
              <a:rPr lang="ru-RU" sz="1600" b="1" dirty="0" smtClean="0">
                <a:solidFill>
                  <a:srgbClr val="6BBD21"/>
                </a:solidFill>
              </a:rPr>
              <a:t> </a:t>
            </a:r>
            <a:r>
              <a:rPr lang="ru-RU" sz="1600" dirty="0" smtClean="0"/>
              <a:t>место в РФ после МГУ, СПбГУ, МФТИ, ВШЭ, МИФИ, НГУ</a:t>
            </a:r>
            <a:endParaRPr lang="ru-RU" sz="1600" dirty="0"/>
          </a:p>
        </p:txBody>
      </p:sp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8862078" y="2861329"/>
            <a:ext cx="31898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>
              <a:spcBef>
                <a:spcPts val="0"/>
              </a:spcBef>
              <a:buNone/>
            </a:pPr>
            <a:r>
              <a:rPr lang="ru-RU" sz="1600" b="1" dirty="0" smtClean="0"/>
              <a:t>Впервые</a:t>
            </a:r>
            <a:r>
              <a:rPr lang="ru-RU" sz="1600" dirty="0" smtClean="0"/>
              <a:t> QS </a:t>
            </a:r>
            <a:r>
              <a:rPr lang="ru-RU" sz="1600" dirty="0" err="1"/>
              <a:t>Graduate</a:t>
            </a:r>
            <a:r>
              <a:rPr lang="ru-RU" sz="1600" dirty="0"/>
              <a:t> </a:t>
            </a:r>
            <a:r>
              <a:rPr lang="ru-RU" sz="1600" dirty="0" err="1"/>
              <a:t>Employability</a:t>
            </a:r>
            <a:r>
              <a:rPr lang="ru-RU" sz="1600" dirty="0"/>
              <a:t> </a:t>
            </a:r>
            <a:r>
              <a:rPr lang="ru-RU" sz="1600" dirty="0" err="1"/>
              <a:t>Rankings</a:t>
            </a:r>
            <a:r>
              <a:rPr lang="ru-RU" sz="1600" dirty="0"/>
              <a:t> </a:t>
            </a:r>
            <a:r>
              <a:rPr lang="ru-RU" sz="1600" dirty="0" smtClean="0"/>
              <a:t>2018 (трудоустройство выпускников)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dirty="0" smtClean="0">
                <a:solidFill>
                  <a:schemeClr val="accent6"/>
                </a:solidFill>
              </a:rPr>
              <a:t>5</a:t>
            </a:r>
            <a:r>
              <a:rPr lang="ru-RU" sz="1600" dirty="0"/>
              <a:t>-е </a:t>
            </a:r>
            <a:r>
              <a:rPr lang="ru-RU" sz="1600" dirty="0" smtClean="0"/>
              <a:t>место в РФ вместе с МГТУ, МИФИ, МФТИ, </a:t>
            </a:r>
            <a:r>
              <a:rPr lang="ru-RU" sz="1600" dirty="0" err="1" smtClean="0"/>
              <a:t>МИСиС</a:t>
            </a:r>
            <a:r>
              <a:rPr lang="ru-RU" sz="1600" dirty="0" smtClean="0"/>
              <a:t>, НГУ и РЭУ после МГУ, СПбГУ, МГИМО и ВШЭ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9962" y="5167553"/>
            <a:ext cx="2224751" cy="30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INTER</a:t>
            </a:r>
            <a:r>
              <a:rPr lang="en-US" sz="1400" b="1" dirty="0" smtClean="0">
                <a:solidFill>
                  <a:srgbClr val="7030A0"/>
                </a:solidFill>
              </a:rPr>
              <a:t>NATIONAL</a:t>
            </a:r>
            <a:r>
              <a:rPr lang="en-US" sz="1400" b="1" dirty="0" smtClean="0"/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STUDENTS</a:t>
            </a:r>
            <a:r>
              <a:rPr lang="en-US" sz="1400" b="1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1511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512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2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513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3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3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2716331"/>
            <a:ext cx="12191999" cy="1584325"/>
          </a:xfrm>
          <a:prstGeom prst="rect">
            <a:avLst/>
          </a:prstGeom>
          <a:solidFill>
            <a:srgbClr val="80BF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50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9838" y="3039889"/>
            <a:ext cx="10552322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7148" tIns="38574" rIns="77148" bIns="38574"/>
          <a:lstStyle>
            <a:lvl1pPr defTabSz="771525"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chemeClr val="bg1"/>
                </a:solidFill>
                <a:cs typeface="Arial" panose="020B0604020202020204" pitchFamily="34" charset="0"/>
              </a:rPr>
              <a:t>Основные задачи на 2018 год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7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512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2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513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3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513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512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5127" name="TextBox 1"/>
          <p:cNvSpPr txBox="1">
            <a:spLocks noChangeArrowheads="1"/>
          </p:cNvSpPr>
          <p:nvPr/>
        </p:nvSpPr>
        <p:spPr bwMode="auto">
          <a:xfrm>
            <a:off x="710166" y="1443473"/>
            <a:ext cx="11012688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ru-RU" altLang="ru-RU" sz="1800" dirty="0" smtClean="0"/>
              <a:t>1. Обеспечение </a:t>
            </a:r>
            <a:r>
              <a:rPr lang="ru-RU" altLang="ru-RU" sz="1800" dirty="0"/>
              <a:t>реализации «дорожной карты» Программы повышения конкурентоспособности ТПУ на 2018 г. с фокусировкой работы на рост позиций университета в предметных рейтингах </a:t>
            </a:r>
            <a:r>
              <a:rPr lang="en-US" altLang="ru-RU" sz="1800" dirty="0"/>
              <a:t>THE </a:t>
            </a:r>
            <a:r>
              <a:rPr lang="ru-RU" altLang="ru-RU" sz="1800" dirty="0" smtClean="0"/>
              <a:t>(«Инжиниринг </a:t>
            </a:r>
            <a:r>
              <a:rPr lang="ru-RU" altLang="ru-RU" sz="1800" dirty="0"/>
              <a:t>и </a:t>
            </a:r>
            <a:r>
              <a:rPr lang="ru-RU" altLang="ru-RU" sz="1800" dirty="0" smtClean="0"/>
              <a:t>технологии», «Физика») </a:t>
            </a:r>
            <a:r>
              <a:rPr lang="ru-RU" altLang="ru-RU" sz="1800" dirty="0"/>
              <a:t>и </a:t>
            </a:r>
            <a:r>
              <a:rPr lang="en-US" altLang="ru-RU" sz="1800" dirty="0"/>
              <a:t>QS </a:t>
            </a:r>
            <a:r>
              <a:rPr lang="ru-RU" altLang="ru-RU" sz="1800" dirty="0" smtClean="0"/>
              <a:t>(«Химические технологии»)</a:t>
            </a:r>
          </a:p>
          <a:p>
            <a:pPr>
              <a:spcAft>
                <a:spcPts val="600"/>
              </a:spcAft>
            </a:pPr>
            <a:endParaRPr lang="ru-RU" altLang="ru-RU" sz="1800" dirty="0"/>
          </a:p>
          <a:p>
            <a:pPr>
              <a:spcAft>
                <a:spcPts val="600"/>
              </a:spcAft>
              <a:defRPr/>
            </a:pPr>
            <a:r>
              <a:rPr lang="ru-RU" altLang="ru-RU" sz="1800" dirty="0"/>
              <a:t>2. Становление, развитие и достижение заданной на 2018 г. результативности:</a:t>
            </a:r>
          </a:p>
          <a:p>
            <a:pPr marL="39150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Исследовательских школ физики высокоэнергетических процессов, химических и биомедицинских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технологий</a:t>
            </a:r>
          </a:p>
          <a:p>
            <a:pPr marL="39150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Инженерных школ ядерных технологий, новых производственных технологий, природных ресурсов, неразрушающего контроля и безопасности, информационных технологий и робототехники, энергетики </a:t>
            </a:r>
          </a:p>
          <a:p>
            <a:pPr marL="39150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Школы инженерного предпринимательства</a:t>
            </a:r>
          </a:p>
          <a:p>
            <a:pPr marL="39150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Школы базовой инженерной подготовки</a:t>
            </a:r>
          </a:p>
          <a:p>
            <a:pPr marL="39150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Центра цифровых образовательных технологий 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5</a:t>
            </a:r>
            <a:r>
              <a:rPr lang="en-US" altLang="ru-RU" sz="1693" dirty="0" smtClean="0"/>
              <a:t>9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39971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                 на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endParaRPr lang="ru-RU" altLang="ru-RU" sz="1693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0165" y="2174287"/>
            <a:ext cx="5845181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для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студентов 3 - 4 курсов  </a:t>
            </a:r>
            <a:r>
              <a:rPr lang="ru-RU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бакалавриата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самостоятельно, но в обязательном порядке, выбирать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 </a:t>
            </a:r>
            <a:r>
              <a:rPr lang="ru-RU" b="1" dirty="0" smtClean="0">
                <a:solidFill>
                  <a:srgbClr val="699F37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дисциплин в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5 - 7 семестрах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 других направлений подготовки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выбор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дальнейшей образовательной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траектории: </a:t>
            </a:r>
            <a:endParaRPr lang="ru-RU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541338" indent="-27146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обучение в технологической, исследовательской, предпринимательской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       или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комбинированной магистратуре</a:t>
            </a:r>
          </a:p>
          <a:p>
            <a:pPr marL="541338" indent="-271463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обучение в магистратуре по направлению, выбранному в </a:t>
            </a:r>
            <a:r>
              <a:rPr lang="ru-RU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бакалавриате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или по другому направлению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10165" y="1532309"/>
            <a:ext cx="11116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BF44"/>
                </a:solidFill>
                <a:cs typeface="Arial" panose="020B0604020202020204" pitchFamily="34" charset="0"/>
              </a:rPr>
              <a:t>ФОКУСИРОВКА НА ПОДГОТОВКЕ ВЫСОКОКВАЛИФИЦИРОВАННЫХ ИНЖЕНЕРОВ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03"/>
          <a:stretch/>
        </p:blipFill>
        <p:spPr>
          <a:xfrm>
            <a:off x="6780046" y="2513911"/>
            <a:ext cx="4742503" cy="268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6152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153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6154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155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6156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6148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6151" name="TextBox 1"/>
          <p:cNvSpPr txBox="1">
            <a:spLocks noChangeArrowheads="1"/>
          </p:cNvSpPr>
          <p:nvPr/>
        </p:nvSpPr>
        <p:spPr bwMode="auto">
          <a:xfrm>
            <a:off x="710165" y="1419883"/>
            <a:ext cx="1101268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3. Организация устойчивого развития университета в условиях повышенных расходных обязательств (рост средней зарплаты ППС до 200 % от средней по экономике Томской области, зарплат </a:t>
            </a:r>
            <a:r>
              <a:rPr lang="ru-RU" altLang="ru-RU" sz="1800" dirty="0" smtClean="0"/>
              <a:t>работников </a:t>
            </a:r>
            <a:r>
              <a:rPr lang="ru-RU" altLang="ru-RU" sz="1800" dirty="0"/>
              <a:t>бюджетной сферы – на 4 %, МРОТ: с 1.01.2018 г. – до 9 489 руб., с 1.05.2018 г. – до </a:t>
            </a:r>
            <a:r>
              <a:rPr lang="en-US" altLang="ru-RU" sz="1800" dirty="0"/>
              <a:t>11 163 </a:t>
            </a:r>
            <a:r>
              <a:rPr lang="ru-RU" altLang="ru-RU" sz="1800" dirty="0"/>
              <a:t>руб</a:t>
            </a:r>
            <a:r>
              <a:rPr lang="ru-RU" altLang="ru-RU" sz="1800" dirty="0" smtClean="0"/>
              <a:t>.)</a:t>
            </a:r>
          </a:p>
          <a:p>
            <a:endParaRPr lang="ru-RU" altLang="ru-RU" sz="1800" dirty="0" smtClean="0"/>
          </a:p>
          <a:p>
            <a:r>
              <a:rPr lang="ru-RU" altLang="ru-RU" sz="1800" dirty="0" smtClean="0"/>
              <a:t>4</a:t>
            </a:r>
            <a:r>
              <a:rPr lang="ru-RU" altLang="ru-RU" sz="1800" dirty="0"/>
              <a:t>. Повышение качества финансового менеджмента, совершенствование системы внутреннего финансового контроля и усиление антикоррупционной </a:t>
            </a:r>
            <a:r>
              <a:rPr lang="ru-RU" altLang="ru-RU" sz="1800" dirty="0" smtClean="0"/>
              <a:t>работы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5. Переход с 2018/19 учебного года на дифференцированную по типам Школ (исследовательские, инженерные, инженерного предпринимательства, базовой инженерной подготовки) и Отделений (обычные отделения, именные НОЦ) учебную нагрузку и систему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эффективного контракта </a:t>
            </a:r>
            <a:r>
              <a:rPr lang="ru-RU" altLang="ru-RU" sz="1800" dirty="0" smtClean="0"/>
              <a:t>ППС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6. Повышение качества приема на </a:t>
            </a:r>
            <a:r>
              <a:rPr lang="ru-RU" altLang="ru-RU" sz="1800" dirty="0" smtClean="0"/>
              <a:t>1–й </a:t>
            </a:r>
            <a:r>
              <a:rPr lang="ru-RU" altLang="ru-RU" sz="1800" dirty="0"/>
              <a:t>курс (средний балл ЕГЭ – 79), </a:t>
            </a:r>
            <a:r>
              <a:rPr lang="ru-RU" altLang="ru-RU" sz="1800" dirty="0" smtClean="0"/>
              <a:t>в </a:t>
            </a:r>
            <a:r>
              <a:rPr lang="ru-RU" altLang="ru-RU" sz="1800" dirty="0"/>
              <a:t>магистратуру (конкурс </a:t>
            </a:r>
            <a:r>
              <a:rPr lang="ru-RU" altLang="ru-RU" sz="1800" dirty="0" smtClean="0"/>
              <a:t>                2,75 чел/место</a:t>
            </a:r>
            <a:r>
              <a:rPr lang="ru-RU" altLang="ru-RU" sz="1800" dirty="0"/>
              <a:t>) и аспирантуру (конкурс 2 </a:t>
            </a:r>
            <a:r>
              <a:rPr lang="ru-RU" altLang="ru-RU" sz="1800" dirty="0" smtClean="0"/>
              <a:t>чел/место) </a:t>
            </a:r>
            <a:r>
              <a:rPr lang="ru-RU" altLang="ru-RU" sz="1800" dirty="0"/>
              <a:t>в условиях роста КЦП и снижения числа выпускников-бакалавров </a:t>
            </a:r>
            <a:r>
              <a:rPr lang="ru-RU" altLang="ru-RU" sz="1800" dirty="0" smtClean="0"/>
              <a:t>ТПУ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11722853" y="6380941"/>
            <a:ext cx="468527" cy="4770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1088467" rtl="0" eaLnBrk="1" latinLnBrk="0" hangingPunct="1">
              <a:spcBef>
                <a:spcPct val="20000"/>
              </a:spcBef>
              <a:buChar char="•"/>
              <a:defRPr sz="380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048154" indent="-403136" algn="l" defTabSz="1088467" rtl="0" eaLnBrk="1" latinLnBrk="0" hangingPunct="1">
              <a:spcBef>
                <a:spcPct val="20000"/>
              </a:spcBef>
              <a:buChar char="–"/>
              <a:defRPr sz="338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12544" indent="-322509" algn="l" defTabSz="1088467" rtl="0" eaLnBrk="1" latinLnBrk="0" hangingPunct="1">
              <a:spcBef>
                <a:spcPct val="20000"/>
              </a:spcBef>
              <a:buChar char="•"/>
              <a:defRPr sz="282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57562" indent="-322509" algn="l" defTabSz="1088467" rtl="0" eaLnBrk="1" latinLnBrk="0" hangingPunct="1">
              <a:spcBef>
                <a:spcPct val="20000"/>
              </a:spcBef>
              <a:buChar char="–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02580" indent="-322509" algn="l" defTabSz="1088467" rtl="0" eaLnBrk="1" latinLnBrk="0" hangingPunct="1">
              <a:spcBef>
                <a:spcPct val="20000"/>
              </a:spcBef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547598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192615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837633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482651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 smtClean="0"/>
              <a:t>60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5625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9224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25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9226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27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9228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9220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9223" name="TextBox 1"/>
          <p:cNvSpPr txBox="1">
            <a:spLocks noChangeArrowheads="1"/>
          </p:cNvSpPr>
          <p:nvPr/>
        </p:nvSpPr>
        <p:spPr bwMode="auto">
          <a:xfrm>
            <a:off x="716692" y="1404585"/>
            <a:ext cx="11006162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7. Активное участие в работе Томского регионального центра развития компетенций в области онлайн-обучения в рамках приоритетного проекта «Современная цифровая образовательная среда в Российской Федерации»: разработка современных и высоко востребованных онлайн-курсов, обеспечение их доступности для школьников, студентов всех форм обучения, иностранцев; лиц, повышающих квалификацию и др., расширение масштабов применения онлайн-обучения в </a:t>
            </a:r>
            <a:r>
              <a:rPr lang="ru-RU" altLang="ru-RU" sz="1800" dirty="0" smtClean="0"/>
              <a:t>ТПУ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8. Позиционирование и продвижение ТПУ как ведущего инженерного </a:t>
            </a:r>
            <a:r>
              <a:rPr lang="ru-RU" altLang="ru-RU" sz="1800" dirty="0" smtClean="0"/>
              <a:t>вуза - участника </a:t>
            </a:r>
            <a:r>
              <a:rPr lang="ru-RU" altLang="ru-RU" sz="1800" dirty="0"/>
              <a:t>консорциума приоритетного проекта «Развитие экспортного потенциала российской системы образования» с целью привлечения в университет талантливых иностранных студентов для обучения на русском языке на бакалаврских программах и на английском языке – на магистерских программах</a:t>
            </a:r>
            <a:r>
              <a:rPr lang="ru-RU" altLang="ru-RU" sz="1800" dirty="0" smtClean="0"/>
              <a:t>, </a:t>
            </a:r>
            <a:r>
              <a:rPr lang="ru-RU" altLang="ru-RU" sz="1800" dirty="0"/>
              <a:t>в том числе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сетевых программах и программах уровня «двойной диплом», </a:t>
            </a:r>
            <a:r>
              <a:rPr lang="ru-RU" altLang="ru-RU" sz="1800" dirty="0" smtClean="0"/>
              <a:t>с </a:t>
            </a:r>
            <a:r>
              <a:rPr lang="ru-RU" altLang="ru-RU" sz="1800" dirty="0"/>
              <a:t>приоритетом внимания на страны БРИКС, прежде всего, Китай и Индию, </a:t>
            </a:r>
            <a:r>
              <a:rPr lang="ru-RU" altLang="ru-RU" sz="1800" dirty="0" smtClean="0"/>
              <a:t>и </a:t>
            </a:r>
            <a:r>
              <a:rPr lang="ru-RU" altLang="ru-RU" sz="1800" dirty="0"/>
              <a:t>страны </a:t>
            </a:r>
            <a:r>
              <a:rPr lang="ru-RU" altLang="ru-RU" sz="1800" dirty="0" smtClean="0"/>
              <a:t>СНГ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9. Наращивание численности </a:t>
            </a:r>
            <a:r>
              <a:rPr lang="ru-RU" altLang="ru-RU" sz="1800" dirty="0" err="1"/>
              <a:t>постдоков</a:t>
            </a:r>
            <a:r>
              <a:rPr lang="ru-RU" altLang="ru-RU" sz="1800" dirty="0"/>
              <a:t> и штатных профессоров ТПУ из числа выпускников </a:t>
            </a:r>
            <a:r>
              <a:rPr lang="ru-RU" altLang="ru-RU" sz="1800" dirty="0" smtClean="0"/>
              <a:t>               </a:t>
            </a:r>
            <a:r>
              <a:rPr lang="en-US" altLang="ru-RU" sz="1800" dirty="0" smtClean="0"/>
              <a:t>PhD</a:t>
            </a:r>
            <a:r>
              <a:rPr lang="ru-RU" altLang="ru-RU" sz="1800" dirty="0" smtClean="0"/>
              <a:t>–докторантур </a:t>
            </a:r>
            <a:r>
              <a:rPr lang="ru-RU" altLang="ru-RU" sz="1800" dirty="0"/>
              <a:t>зарубежных </a:t>
            </a:r>
            <a:r>
              <a:rPr lang="ru-RU" altLang="ru-RU" sz="1800" dirty="0" smtClean="0"/>
              <a:t>вузов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11722853" y="6380941"/>
            <a:ext cx="468527" cy="4770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1088467" rtl="0" eaLnBrk="1" latinLnBrk="0" hangingPunct="1">
              <a:spcBef>
                <a:spcPct val="20000"/>
              </a:spcBef>
              <a:buChar char="•"/>
              <a:defRPr sz="380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048154" indent="-403136" algn="l" defTabSz="1088467" rtl="0" eaLnBrk="1" latinLnBrk="0" hangingPunct="1">
              <a:spcBef>
                <a:spcPct val="20000"/>
              </a:spcBef>
              <a:buChar char="–"/>
              <a:defRPr sz="338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12544" indent="-322509" algn="l" defTabSz="1088467" rtl="0" eaLnBrk="1" latinLnBrk="0" hangingPunct="1">
              <a:spcBef>
                <a:spcPct val="20000"/>
              </a:spcBef>
              <a:buChar char="•"/>
              <a:defRPr sz="282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57562" indent="-322509" algn="l" defTabSz="1088467" rtl="0" eaLnBrk="1" latinLnBrk="0" hangingPunct="1">
              <a:spcBef>
                <a:spcPct val="20000"/>
              </a:spcBef>
              <a:buChar char="–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02580" indent="-322509" algn="l" defTabSz="1088467" rtl="0" eaLnBrk="1" latinLnBrk="0" hangingPunct="1">
              <a:spcBef>
                <a:spcPct val="20000"/>
              </a:spcBef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547598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192615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837633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482651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r>
              <a:rPr lang="en-US" altLang="ru-RU" sz="1693" dirty="0" smtClean="0"/>
              <a:t>1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212100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2296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2297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2298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2299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2300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2292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12295" name="TextBox 1"/>
          <p:cNvSpPr txBox="1">
            <a:spLocks noChangeArrowheads="1"/>
          </p:cNvSpPr>
          <p:nvPr/>
        </p:nvSpPr>
        <p:spPr bwMode="auto">
          <a:xfrm>
            <a:off x="710165" y="1432807"/>
            <a:ext cx="110126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10. Подготовка к практической реализации права ТПУ самостоятельно присуждать ученые степени. Повышение эффективности аспирантуры и </a:t>
            </a:r>
            <a:r>
              <a:rPr lang="ru-RU" altLang="ru-RU" sz="1800" dirty="0" err="1"/>
              <a:t>остепененности</a:t>
            </a:r>
            <a:r>
              <a:rPr lang="ru-RU" altLang="ru-RU" sz="1800" dirty="0"/>
              <a:t> </a:t>
            </a:r>
            <a:r>
              <a:rPr lang="ru-RU" altLang="ru-RU" sz="1800" dirty="0" smtClean="0"/>
              <a:t>ППС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11. Становление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ТПУ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/>
              <a:t>ведущим в стране Центром технологического развития в рамках реализации приоритетного проекта «Вузы как центры пространства создания инноваций» через формирование внутри и вокруг университета предпринимательской экосистемы, функционирующей и развивающейся по  модели </a:t>
            </a:r>
            <a:r>
              <a:rPr lang="ru-RU" altLang="ru-RU" sz="1800" dirty="0" smtClean="0"/>
              <a:t>«открытых </a:t>
            </a:r>
            <a:r>
              <a:rPr lang="ru-RU" altLang="ru-RU" sz="1800" dirty="0"/>
              <a:t>инноваций», и наращивание преимущественно на этой основе доли доходов из внебюджетных источников в структуре доходов вуза до 40 </a:t>
            </a:r>
            <a:r>
              <a:rPr lang="ru-RU" altLang="ru-RU" sz="1800" dirty="0" smtClean="0"/>
              <a:t>%</a:t>
            </a:r>
          </a:p>
          <a:p>
            <a:endParaRPr lang="ru-RU" altLang="ru-RU" sz="1800" dirty="0" smtClean="0"/>
          </a:p>
          <a:p>
            <a:pPr>
              <a:defRPr/>
            </a:pPr>
            <a:r>
              <a:rPr lang="ru-RU" altLang="ru-RU" sz="1800" dirty="0"/>
              <a:t>12.  Обеспечение результативной работы: </a:t>
            </a:r>
          </a:p>
          <a:p>
            <a:pPr marL="403136" indent="-253944">
              <a:buFont typeface="Arial" panose="020B0604020202020204" pitchFamily="34" charset="0"/>
              <a:buChar char="•"/>
              <a:defRPr/>
            </a:pPr>
            <a:r>
              <a:rPr lang="ru-RU" altLang="ru-RU" sz="1800" dirty="0"/>
              <a:t>Инжинирингового центра неорганических материалов </a:t>
            </a:r>
          </a:p>
          <a:p>
            <a:pPr marL="403136" indent="-253944">
              <a:buFont typeface="Arial" panose="020B0604020202020204" pitchFamily="34" charset="0"/>
              <a:buChar char="•"/>
              <a:defRPr/>
            </a:pPr>
            <a:r>
              <a:rPr lang="ru-RU" altLang="ru-RU" sz="1800" dirty="0"/>
              <a:t>Центра развития науки, технологий и образования в области обороны и обеспечения безопасности государства </a:t>
            </a:r>
          </a:p>
          <a:p>
            <a:pPr marL="403136" indent="-253944">
              <a:buFont typeface="Arial" panose="020B0604020202020204" pitchFamily="34" charset="0"/>
              <a:buChar char="•"/>
              <a:defRPr/>
            </a:pPr>
            <a:r>
              <a:rPr lang="ru-RU" altLang="ru-RU" sz="1800" dirty="0"/>
              <a:t>Учебно-научного центра «Организация и технологии высшего профессионального образования</a:t>
            </a:r>
            <a:r>
              <a:rPr lang="ru-RU" altLang="ru-RU" sz="1800" dirty="0" smtClean="0"/>
              <a:t>»</a:t>
            </a:r>
            <a:endParaRPr lang="ru-RU" altLang="ru-RU" sz="1800" dirty="0"/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11722853" y="6380941"/>
            <a:ext cx="468527" cy="4770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1088467" rtl="0" eaLnBrk="1" latinLnBrk="0" hangingPunct="1">
              <a:spcBef>
                <a:spcPct val="20000"/>
              </a:spcBef>
              <a:buChar char="•"/>
              <a:defRPr sz="380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048154" indent="-403136" algn="l" defTabSz="1088467" rtl="0" eaLnBrk="1" latinLnBrk="0" hangingPunct="1">
              <a:spcBef>
                <a:spcPct val="20000"/>
              </a:spcBef>
              <a:buChar char="–"/>
              <a:defRPr sz="338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12544" indent="-322509" algn="l" defTabSz="1088467" rtl="0" eaLnBrk="1" latinLnBrk="0" hangingPunct="1">
              <a:spcBef>
                <a:spcPct val="20000"/>
              </a:spcBef>
              <a:buChar char="•"/>
              <a:defRPr sz="282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57562" indent="-322509" algn="l" defTabSz="1088467" rtl="0" eaLnBrk="1" latinLnBrk="0" hangingPunct="1">
              <a:spcBef>
                <a:spcPct val="20000"/>
              </a:spcBef>
              <a:buChar char="–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02580" indent="-322509" algn="l" defTabSz="1088467" rtl="0" eaLnBrk="1" latinLnBrk="0" hangingPunct="1">
              <a:spcBef>
                <a:spcPct val="20000"/>
              </a:spcBef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547598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192615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837633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482651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r>
              <a:rPr lang="en-US" altLang="ru-RU" sz="1693" dirty="0" smtClean="0"/>
              <a:t>2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9564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5368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69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5370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71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5372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5364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15367" name="TextBox 1"/>
          <p:cNvSpPr txBox="1">
            <a:spLocks noChangeArrowheads="1"/>
          </p:cNvSpPr>
          <p:nvPr/>
        </p:nvSpPr>
        <p:spPr bwMode="auto">
          <a:xfrm>
            <a:off x="710166" y="1448275"/>
            <a:ext cx="1101268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97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13. Повышение качества заявок на проекты, финансируемые </a:t>
            </a:r>
            <a:r>
              <a:rPr lang="ru-RU" altLang="ru-RU" sz="1800" dirty="0" err="1"/>
              <a:t>Минобрнауки</a:t>
            </a:r>
            <a:r>
              <a:rPr lang="ru-RU" altLang="ru-RU" sz="1800" dirty="0"/>
              <a:t> России, РНФ, ФПИ и </a:t>
            </a:r>
            <a:r>
              <a:rPr lang="ru-RU" altLang="ru-RU" sz="1800" dirty="0" smtClean="0"/>
              <a:t>другими </a:t>
            </a:r>
            <a:r>
              <a:rPr lang="ru-RU" altLang="ru-RU" sz="1800" dirty="0"/>
              <a:t>фондами, в том числе путем фокусировки заявок на приоритеты Стратегии научно-технологического развития Российской </a:t>
            </a:r>
            <a:r>
              <a:rPr lang="ru-RU" altLang="ru-RU" sz="1800" dirty="0" smtClean="0"/>
              <a:t>Федерации, и </a:t>
            </a:r>
            <a:r>
              <a:rPr lang="ru-RU" altLang="ru-RU" sz="1800" dirty="0"/>
              <a:t>обеспечение тем самым в совокупности с решением </a:t>
            </a:r>
            <a:r>
              <a:rPr lang="ru-RU" altLang="ru-RU" sz="1800" dirty="0" smtClean="0"/>
              <a:t>задачи № </a:t>
            </a:r>
            <a:r>
              <a:rPr lang="ru-RU" altLang="ru-RU" sz="1800" dirty="0"/>
              <a:t>11 роста объемов НИОКР в расчете на одного НПР до 1,650 млн руб</a:t>
            </a:r>
            <a:r>
              <a:rPr lang="ru-RU" altLang="ru-RU" sz="1800" dirty="0" smtClean="0"/>
              <a:t>.</a:t>
            </a:r>
          </a:p>
          <a:p>
            <a:endParaRPr lang="ru-RU" altLang="ru-RU" sz="1800" dirty="0" smtClean="0"/>
          </a:p>
          <a:p>
            <a:pPr>
              <a:defRPr/>
            </a:pPr>
            <a:r>
              <a:rPr lang="ru-RU" altLang="ru-RU" sz="1800" dirty="0"/>
              <a:t>14. Усиление кооперации с ведущими в регионе, стране и мире:</a:t>
            </a:r>
          </a:p>
          <a:p>
            <a:pPr marL="434942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научно-образовательными центрами через создание в Исследовательских школах Экспертных советов из числа внешних выдающихся ученых</a:t>
            </a:r>
          </a:p>
          <a:p>
            <a:pPr marL="434942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dirty="0" err="1"/>
              <a:t>госкорпорациями</a:t>
            </a:r>
            <a:r>
              <a:rPr lang="ru-RU" altLang="ru-RU" sz="1800" dirty="0"/>
              <a:t> и частными компаниями через создание в Инженерных школах Советов индустриальных партнеров из числа представителей этих структур</a:t>
            </a:r>
          </a:p>
          <a:p>
            <a:pPr marL="434942" indent="-285750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altLang="ru-RU" sz="1800" dirty="0"/>
              <a:t>предпринимательскими бизнес-структурами через создание в Школе инженерного предпринимательства Совета бизнес-партнеров из числа известных российских </a:t>
            </a:r>
            <a:r>
              <a:rPr lang="ru-RU" altLang="ru-RU" sz="1800" dirty="0" smtClean="0"/>
              <a:t>предпринимателей</a:t>
            </a:r>
          </a:p>
          <a:p>
            <a:pPr marL="149192">
              <a:buClr>
                <a:schemeClr val="tx1"/>
              </a:buClr>
              <a:defRPr/>
            </a:pPr>
            <a:endParaRPr lang="ru-RU" altLang="ru-RU" sz="1800" dirty="0" smtClean="0"/>
          </a:p>
          <a:p>
            <a:pPr>
              <a:buClr>
                <a:schemeClr val="tx1"/>
              </a:buClr>
              <a:defRPr/>
            </a:pPr>
            <a:r>
              <a:rPr lang="ru-RU" altLang="ru-RU" sz="1800" dirty="0"/>
              <a:t>15. Создание Многофункционального центра, работающего по принципу «единого окна», для оказания качественных сервисных услуг работникам </a:t>
            </a:r>
            <a:r>
              <a:rPr lang="ru-RU" altLang="ru-RU" sz="1800" dirty="0" smtClean="0"/>
              <a:t>университета</a:t>
            </a:r>
            <a:endParaRPr lang="ru-RU" altLang="ru-RU" sz="1800" dirty="0"/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11722853" y="6380941"/>
            <a:ext cx="468527" cy="4770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1088467" rtl="0" eaLnBrk="1" latinLnBrk="0" hangingPunct="1">
              <a:spcBef>
                <a:spcPct val="20000"/>
              </a:spcBef>
              <a:buChar char="•"/>
              <a:defRPr sz="380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048154" indent="-403136" algn="l" defTabSz="1088467" rtl="0" eaLnBrk="1" latinLnBrk="0" hangingPunct="1">
              <a:spcBef>
                <a:spcPct val="20000"/>
              </a:spcBef>
              <a:buChar char="–"/>
              <a:defRPr sz="338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12544" indent="-322509" algn="l" defTabSz="1088467" rtl="0" eaLnBrk="1" latinLnBrk="0" hangingPunct="1">
              <a:spcBef>
                <a:spcPct val="20000"/>
              </a:spcBef>
              <a:buChar char="•"/>
              <a:defRPr sz="282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57562" indent="-322509" algn="l" defTabSz="1088467" rtl="0" eaLnBrk="1" latinLnBrk="0" hangingPunct="1">
              <a:spcBef>
                <a:spcPct val="20000"/>
              </a:spcBef>
              <a:buChar char="–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02580" indent="-322509" algn="l" defTabSz="1088467" rtl="0" eaLnBrk="1" latinLnBrk="0" hangingPunct="1">
              <a:spcBef>
                <a:spcPct val="20000"/>
              </a:spcBef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547598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192615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837633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482651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r>
              <a:rPr lang="en-US" altLang="ru-RU" sz="1693" dirty="0" smtClean="0"/>
              <a:t>3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16998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18440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8441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8442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8443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8444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1843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674903" y="176938"/>
            <a:ext cx="7211875" cy="83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4" tIns="54422" rIns="108844" bIns="54422" anchor="ctr"/>
          <a:lstStyle>
            <a:lvl1pPr marL="288925" indent="-288925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41300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963613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349375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chemeClr val="tx1"/>
                </a:solidFill>
                <a:latin typeface="+mn-lt"/>
              </a:defRPr>
            </a:lvl4pPr>
            <a:lvl5pPr marL="1735138" indent="-192088" algn="l" defTabSz="7715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5pPr>
            <a:lvl6pPr marL="21923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6pPr>
            <a:lvl7pPr marL="26495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7pPr>
            <a:lvl8pPr marL="31067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8pPr>
            <a:lvl9pPr marL="3563938" indent="-192088" algn="l" defTabSz="771525" rtl="0" fontAlgn="base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buNone/>
              <a:defRPr/>
            </a:pPr>
            <a:r>
              <a:rPr lang="ru-RU" altLang="ru-RU" sz="1834" b="1" kern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ОСНОВНЫЕ ЗАДАЧИ 2018 Г.	</a:t>
            </a:r>
          </a:p>
        </p:txBody>
      </p:sp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710165" y="1662066"/>
            <a:ext cx="1101227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/>
              <a:t>16. Повышение эффективности управления имущественным комплексом университета с ориентацией на превращение его из центра расходов в центр </a:t>
            </a:r>
            <a:r>
              <a:rPr lang="ru-RU" altLang="ru-RU" sz="1800" dirty="0" smtClean="0"/>
              <a:t>доходов</a:t>
            </a:r>
          </a:p>
          <a:p>
            <a:endParaRPr lang="ru-RU" altLang="ru-RU" sz="1800" dirty="0" smtClean="0"/>
          </a:p>
          <a:p>
            <a:r>
              <a:rPr lang="ru-RU" altLang="ru-RU" sz="1800" dirty="0"/>
              <a:t>17. Завершение ремонта помещений исследовательского ядерного реактора, разработка проектно-сметной документации (ПСД) и прохождение процедуры </a:t>
            </a:r>
            <a:r>
              <a:rPr lang="ru-RU" altLang="ru-RU" sz="1800" dirty="0" err="1"/>
              <a:t>госэкспертизы</a:t>
            </a:r>
            <a:r>
              <a:rPr lang="ru-RU" altLang="ru-RU" sz="1800" dirty="0"/>
              <a:t> ПСД на модернизацию НТБ и капитальный ремонт помещений   8-го учебного корпуса</a:t>
            </a:r>
            <a:endParaRPr lang="ru-RU" altLang="ru-RU" sz="1800" dirty="0">
              <a:solidFill>
                <a:srgbClr val="FF0000"/>
              </a:solidFill>
            </a:endParaRPr>
          </a:p>
          <a:p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11722853" y="6380941"/>
            <a:ext cx="468527" cy="47705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1088467" rtl="0" eaLnBrk="1" latinLnBrk="0" hangingPunct="1">
              <a:spcBef>
                <a:spcPct val="20000"/>
              </a:spcBef>
              <a:buChar char="•"/>
              <a:defRPr sz="380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048154" indent="-403136" algn="l" defTabSz="1088467" rtl="0" eaLnBrk="1" latinLnBrk="0" hangingPunct="1">
              <a:spcBef>
                <a:spcPct val="20000"/>
              </a:spcBef>
              <a:buChar char="–"/>
              <a:defRPr sz="3386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612544" indent="-322509" algn="l" defTabSz="1088467" rtl="0" eaLnBrk="1" latinLnBrk="0" hangingPunct="1">
              <a:spcBef>
                <a:spcPct val="20000"/>
              </a:spcBef>
              <a:buChar char="•"/>
              <a:defRPr sz="282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257562" indent="-322509" algn="l" defTabSz="1088467" rtl="0" eaLnBrk="1" latinLnBrk="0" hangingPunct="1">
              <a:spcBef>
                <a:spcPct val="20000"/>
              </a:spcBef>
              <a:buChar char="–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02580" indent="-322509" algn="l" defTabSz="1088467" rtl="0" eaLnBrk="1" latinLnBrk="0" hangingPunct="1">
              <a:spcBef>
                <a:spcPct val="20000"/>
              </a:spcBef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547598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192615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4837633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482651" indent="-322509" algn="l" defTabSz="108846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39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6</a:t>
            </a:r>
            <a:r>
              <a:rPr lang="en-US" altLang="ru-RU" sz="1693" dirty="0" smtClean="0"/>
              <a:t>4</a:t>
            </a:r>
            <a:endParaRPr lang="ru-RU" altLang="ru-RU" sz="1693" dirty="0"/>
          </a:p>
        </p:txBody>
      </p:sp>
    </p:spTree>
    <p:extLst>
      <p:ext uri="{BB962C8B-B14F-4D97-AF65-F5344CB8AC3E}">
        <p14:creationId xmlns:p14="http://schemas.microsoft.com/office/powerpoint/2010/main" val="21039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33550" y="4869587"/>
            <a:ext cx="8724900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ru-RU" sz="6000" b="1" dirty="0">
                <a:solidFill>
                  <a:srgbClr val="6BBD2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</a:p>
        </p:txBody>
      </p:sp>
      <p:pic>
        <p:nvPicPr>
          <p:cNvPr id="7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0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11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2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13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pic>
        <p:nvPicPr>
          <p:cNvPr id="1026" name="Picture 2" descr="C:\Users\chubik\Desktop\6771_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66" y="1235076"/>
            <a:ext cx="5261905" cy="358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6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rgbClr val="80BF44"/>
                </a:solidFill>
                <a:latin typeface="Calibri" panose="020F0502020204030204" pitchFamily="34" charset="0"/>
              </a:rPr>
              <a:t>                на </a:t>
            </a:r>
            <a:r>
              <a:rPr lang="ru-RU" altLang="ru-RU" sz="1834" b="1" dirty="0">
                <a:solidFill>
                  <a:srgbClr val="80BF44"/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7</a:t>
            </a:r>
            <a:endParaRPr lang="ru-RU" altLang="ru-RU" sz="1693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0166" y="1933071"/>
            <a:ext cx="10907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b="1" dirty="0">
                <a:solidFill>
                  <a:srgbClr val="6BBD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 </a:t>
            </a:r>
            <a:r>
              <a:rPr lang="ru-RU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Инженерных школ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b="1" dirty="0" smtClean="0">
                <a:solidFill>
                  <a:srgbClr val="6BBD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отделениями и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именными Научно-образовательными центрами (НОЦ), сформированными путем укрупнения кафедр</a:t>
            </a:r>
            <a:r>
              <a:rPr lang="ru-RU" dirty="0" smtClean="0"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dirty="0"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8649" y="2642576"/>
            <a:ext cx="11263385" cy="3139321"/>
            <a:chOff x="512583" y="2681213"/>
            <a:chExt cx="11418931" cy="3139321"/>
          </a:xfrm>
        </p:grpSpPr>
        <p:pic>
          <p:nvPicPr>
            <p:cNvPr id="27" name="Рисунок 2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852" y="2715415"/>
              <a:ext cx="894473" cy="878677"/>
            </a:xfrm>
            <a:prstGeom prst="rect">
              <a:avLst/>
            </a:prstGeom>
          </p:spPr>
        </p:pic>
        <p:pic>
          <p:nvPicPr>
            <p:cNvPr id="28" name="Рисунок 27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5" b="16757"/>
            <a:stretch/>
          </p:blipFill>
          <p:spPr bwMode="auto">
            <a:xfrm>
              <a:off x="512583" y="2769528"/>
              <a:ext cx="1174750" cy="8001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1539163" y="2681213"/>
              <a:ext cx="4652326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</a:t>
              </a: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ядерных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технологий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ядерно-топливного цикла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экспериментальной физики 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НОЦ 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Б.П. </a:t>
              </a:r>
              <a:r>
                <a:rPr lang="ru-RU" sz="14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Вейнберга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buClr>
                  <a:schemeClr val="tx1"/>
                </a:buClr>
              </a:pPr>
              <a:endParaRPr lang="ru-RU" sz="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неразрушающего контроля и безопасности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электронной инженерии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контроля и диагностики</a:t>
              </a:r>
            </a:p>
            <a:p>
              <a:pPr>
                <a:buClr>
                  <a:schemeClr val="tx1"/>
                </a:buClr>
              </a:pPr>
              <a:endParaRPr lang="ru-RU" sz="12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информационных технологий и робототехники</a:t>
              </a:r>
            </a:p>
            <a:p>
              <a:pPr>
                <a:buClr>
                  <a:schemeClr val="tx1"/>
                </a:buClr>
              </a:pPr>
              <a:r>
                <a:rPr lang="en-US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Отделение информационных технологий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автоматизации и робототехники</a:t>
              </a: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7132650" y="2705078"/>
              <a:ext cx="4798864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энергетики</a:t>
              </a:r>
            </a:p>
            <a:p>
              <a:pPr>
                <a:buClr>
                  <a:schemeClr val="tx1"/>
                </a:buClr>
              </a:pPr>
              <a:r>
                <a:rPr lang="en-US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Отделение электроэнергетики и электротехники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НОЦ И.Н. </a:t>
              </a:r>
              <a:r>
                <a:rPr lang="ru-RU" sz="1400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Бутакова</a:t>
              </a:r>
            </a:p>
            <a:p>
              <a:pPr>
                <a:buClr>
                  <a:schemeClr val="tx1"/>
                </a:buClr>
              </a:pPr>
              <a:endParaRPr lang="ru-RU" sz="14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endParaRPr lang="ru-RU" sz="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природных ресурсов</a:t>
              </a:r>
            </a:p>
            <a:p>
              <a:pPr>
                <a:buClr>
                  <a:schemeClr val="tx1"/>
                </a:buClr>
              </a:pPr>
              <a:r>
                <a:rPr lang="en-US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2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Отделение геологии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нефтегазового дела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химической инженерии</a:t>
              </a:r>
            </a:p>
            <a:p>
              <a:pPr>
                <a:buClr>
                  <a:schemeClr val="tx1"/>
                </a:buClr>
              </a:pPr>
              <a:endParaRPr lang="ru-RU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>
                <a:buClr>
                  <a:schemeClr val="tx1"/>
                </a:buClr>
              </a:pPr>
              <a:r>
                <a:rPr lang="ru-RU" sz="1600" b="1" dirty="0" smtClean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Инженерная </a:t>
              </a:r>
              <a:r>
                <a:rPr lang="ru-RU" sz="1600" b="1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школа новых производственных технологий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Отделение материаловедения</a:t>
              </a:r>
            </a:p>
            <a:p>
              <a:pPr>
                <a:buClr>
                  <a:schemeClr val="tx1"/>
                </a:buClr>
              </a:pPr>
              <a:r>
                <a:rPr lang="en-US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–</a:t>
              </a:r>
              <a:r>
                <a:rPr lang="ru-RU" sz="1400" dirty="0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НОЦ Н.М. </a:t>
              </a:r>
              <a:r>
                <a:rPr lang="ru-RU" sz="1400" dirty="0" err="1"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Кижнера</a:t>
              </a:r>
              <a:endParaRPr lang="ru-RU" sz="1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 cstate="print"/>
            <a:srcRect l="79964" b="72914"/>
            <a:stretch/>
          </p:blipFill>
          <p:spPr>
            <a:xfrm>
              <a:off x="701655" y="4905307"/>
              <a:ext cx="759592" cy="749282"/>
            </a:xfrm>
            <a:prstGeom prst="rect">
              <a:avLst/>
            </a:prstGeom>
          </p:spPr>
        </p:pic>
        <p:pic>
          <p:nvPicPr>
            <p:cNvPr id="32" name="Рисунок 3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462" y="3753876"/>
              <a:ext cx="839975" cy="841095"/>
            </a:xfrm>
            <a:prstGeom prst="rect">
              <a:avLst/>
            </a:prstGeom>
          </p:spPr>
        </p:pic>
        <p:pic>
          <p:nvPicPr>
            <p:cNvPr id="33" name="Рисунок 32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254" y="3784008"/>
              <a:ext cx="860395" cy="862041"/>
            </a:xfrm>
            <a:prstGeom prst="rect">
              <a:avLst/>
            </a:prstGeom>
          </p:spPr>
        </p:pic>
        <p:pic>
          <p:nvPicPr>
            <p:cNvPr id="34" name="Рисунок 33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462" y="4825384"/>
              <a:ext cx="822766" cy="818307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710165" y="1411782"/>
            <a:ext cx="11012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BF44"/>
                </a:solidFill>
                <a:cs typeface="Arial" panose="020B0604020202020204" pitchFamily="34" charset="0"/>
              </a:rPr>
              <a:t>ФОКУСИРОВКА НА ПОДГОТОВКЕ ВЫСОКОКВАЛИФИЦИРОВАННЫХ ИНЖЕНЕРОВ</a:t>
            </a:r>
          </a:p>
        </p:txBody>
      </p:sp>
    </p:spTree>
    <p:extLst>
      <p:ext uri="{BB962C8B-B14F-4D97-AF65-F5344CB8AC3E}">
        <p14:creationId xmlns:p14="http://schemas.microsoft.com/office/powerpoint/2010/main" val="250114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10165" y="4859993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на 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chemeClr val="accent6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на 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93" dirty="0" smtClean="0"/>
              <a:t>8</a:t>
            </a:r>
            <a:endParaRPr lang="ru-RU" altLang="ru-RU" sz="1693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10161" y="1897727"/>
            <a:ext cx="11081245" cy="17927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Исследовательских школ:</a:t>
            </a:r>
          </a:p>
          <a:p>
            <a:pPr marL="533400" indent="-266700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физики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высокоэнергетических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процессов</a:t>
            </a:r>
          </a:p>
          <a:p>
            <a:pPr marL="533400" indent="-2667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химических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биомедицинских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онцентрации ресурсов на </a:t>
            </a:r>
            <a:r>
              <a:rPr lang="ru-RU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топовых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научных направлениях вуза, специализация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подготовке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исследователей, повышение эффективности аспирантуры до 80 %, поддержка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продвижения ТПУ в предметных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рейтингах</a:t>
            </a:r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0161" y="4307841"/>
            <a:ext cx="10880948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Школы инженерного предпринимательства</a:t>
            </a:r>
          </a:p>
          <a:p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Подготовка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технологических предпринимателей, формирование внутри и вокруг университета предпринимательской экосистемы: интеграция всей инновационной инфраструктуры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ТПУ 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единую систему коммерциализации знаний,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переход к модели «открытых инноваций»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научно-исследовательских и научно-производственных проектов совместно с внешними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партнерами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0162" y="1454325"/>
            <a:ext cx="110812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0BF44"/>
                </a:solidFill>
                <a:cs typeface="Arial" panose="020B0604020202020204" pitchFamily="34" charset="0"/>
              </a:rPr>
              <a:t>ПОДГОТОВКА ИССЛЕДОВАТЕЛЕЙ (КАНДИДАТОВ НАУК) </a:t>
            </a:r>
            <a:endParaRPr lang="ru-RU" sz="2400" b="1" dirty="0">
              <a:solidFill>
                <a:srgbClr val="80BF44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0161" y="3808861"/>
            <a:ext cx="11081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BF44"/>
                </a:solidFill>
                <a:ea typeface="Verdana" panose="020B0604030504040204" pitchFamily="34" charset="0"/>
                <a:cs typeface="Arial" panose="020B0604020202020204" pitchFamily="34" charset="0"/>
              </a:rPr>
              <a:t>ПОДГОТОВКА ТЕХНОЛОГИЧЕСКИХ ПРЕДПРИНИМАТЕЛЕЙ</a:t>
            </a:r>
          </a:p>
        </p:txBody>
      </p:sp>
    </p:spTree>
    <p:extLst>
      <p:ext uri="{BB962C8B-B14F-4D97-AF65-F5344CB8AC3E}">
        <p14:creationId xmlns:p14="http://schemas.microsoft.com/office/powerpoint/2010/main" val="13843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10165" y="4859993"/>
            <a:ext cx="4386768" cy="1794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   </a:t>
            </a:r>
            <a:endParaRPr lang="ru-RU" dirty="0"/>
          </a:p>
        </p:txBody>
      </p:sp>
      <p:grpSp>
        <p:nvGrpSpPr>
          <p:cNvPr id="3075" name="Group 27"/>
          <p:cNvGrpSpPr>
            <a:grpSpLocks noChangeAspect="1"/>
          </p:cNvGrpSpPr>
          <p:nvPr/>
        </p:nvGrpSpPr>
        <p:grpSpPr bwMode="auto">
          <a:xfrm>
            <a:off x="399291" y="-13438"/>
            <a:ext cx="3664170" cy="1343828"/>
            <a:chOff x="363" y="562"/>
            <a:chExt cx="1768" cy="648"/>
          </a:xfrm>
        </p:grpSpPr>
        <p:sp>
          <p:nvSpPr>
            <p:cNvPr id="3127" name="AutoShape 26"/>
            <p:cNvSpPr>
              <a:spLocks noChangeAspect="1" noChangeArrowheads="1" noTextEdit="1"/>
            </p:cNvSpPr>
            <p:nvPr/>
          </p:nvSpPr>
          <p:spPr bwMode="auto">
            <a:xfrm>
              <a:off x="363" y="562"/>
              <a:ext cx="1768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28" name="Rectangle 29"/>
            <p:cNvSpPr>
              <a:spLocks noChangeArrowheads="1"/>
            </p:cNvSpPr>
            <p:nvPr/>
          </p:nvSpPr>
          <p:spPr bwMode="auto">
            <a:xfrm>
              <a:off x="363" y="570"/>
              <a:ext cx="1766" cy="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7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116"/>
            </a:p>
          </p:txBody>
        </p:sp>
        <p:sp>
          <p:nvSpPr>
            <p:cNvPr id="3129" name="Freeform 30"/>
            <p:cNvSpPr>
              <a:spLocks noEditPoints="1"/>
            </p:cNvSpPr>
            <p:nvPr/>
          </p:nvSpPr>
          <p:spPr bwMode="auto">
            <a:xfrm>
              <a:off x="913" y="736"/>
              <a:ext cx="1066" cy="324"/>
            </a:xfrm>
            <a:custGeom>
              <a:avLst/>
              <a:gdLst>
                <a:gd name="T0" fmla="*/ 1 w 2132"/>
                <a:gd name="T1" fmla="*/ 0 h 649"/>
                <a:gd name="T2" fmla="*/ 1 w 2132"/>
                <a:gd name="T3" fmla="*/ 0 h 649"/>
                <a:gd name="T4" fmla="*/ 1 w 2132"/>
                <a:gd name="T5" fmla="*/ 0 h 649"/>
                <a:gd name="T6" fmla="*/ 1 w 2132"/>
                <a:gd name="T7" fmla="*/ 0 h 649"/>
                <a:gd name="T8" fmla="*/ 1 w 2132"/>
                <a:gd name="T9" fmla="*/ 0 h 649"/>
                <a:gd name="T10" fmla="*/ 1 w 2132"/>
                <a:gd name="T11" fmla="*/ 0 h 649"/>
                <a:gd name="T12" fmla="*/ 1 w 2132"/>
                <a:gd name="T13" fmla="*/ 0 h 649"/>
                <a:gd name="T14" fmla="*/ 1 w 2132"/>
                <a:gd name="T15" fmla="*/ 0 h 649"/>
                <a:gd name="T16" fmla="*/ 1 w 2132"/>
                <a:gd name="T17" fmla="*/ 0 h 649"/>
                <a:gd name="T18" fmla="*/ 1 w 2132"/>
                <a:gd name="T19" fmla="*/ 0 h 649"/>
                <a:gd name="T20" fmla="*/ 1 w 2132"/>
                <a:gd name="T21" fmla="*/ 0 h 649"/>
                <a:gd name="T22" fmla="*/ 1 w 2132"/>
                <a:gd name="T23" fmla="*/ 0 h 649"/>
                <a:gd name="T24" fmla="*/ 1 w 2132"/>
                <a:gd name="T25" fmla="*/ 0 h 649"/>
                <a:gd name="T26" fmla="*/ 1 w 2132"/>
                <a:gd name="T27" fmla="*/ 0 h 649"/>
                <a:gd name="T28" fmla="*/ 1 w 2132"/>
                <a:gd name="T29" fmla="*/ 0 h 649"/>
                <a:gd name="T30" fmla="*/ 1 w 2132"/>
                <a:gd name="T31" fmla="*/ 0 h 649"/>
                <a:gd name="T32" fmla="*/ 1 w 2132"/>
                <a:gd name="T33" fmla="*/ 0 h 649"/>
                <a:gd name="T34" fmla="*/ 1 w 2132"/>
                <a:gd name="T35" fmla="*/ 0 h 649"/>
                <a:gd name="T36" fmla="*/ 1 w 2132"/>
                <a:gd name="T37" fmla="*/ 0 h 649"/>
                <a:gd name="T38" fmla="*/ 1 w 2132"/>
                <a:gd name="T39" fmla="*/ 0 h 649"/>
                <a:gd name="T40" fmla="*/ 1 w 2132"/>
                <a:gd name="T41" fmla="*/ 0 h 649"/>
                <a:gd name="T42" fmla="*/ 1 w 2132"/>
                <a:gd name="T43" fmla="*/ 0 h 649"/>
                <a:gd name="T44" fmla="*/ 1 w 2132"/>
                <a:gd name="T45" fmla="*/ 0 h 649"/>
                <a:gd name="T46" fmla="*/ 1 w 2132"/>
                <a:gd name="T47" fmla="*/ 0 h 649"/>
                <a:gd name="T48" fmla="*/ 1 w 2132"/>
                <a:gd name="T49" fmla="*/ 0 h 649"/>
                <a:gd name="T50" fmla="*/ 1 w 2132"/>
                <a:gd name="T51" fmla="*/ 0 h 649"/>
                <a:gd name="T52" fmla="*/ 1 w 2132"/>
                <a:gd name="T53" fmla="*/ 0 h 649"/>
                <a:gd name="T54" fmla="*/ 1 w 2132"/>
                <a:gd name="T55" fmla="*/ 0 h 649"/>
                <a:gd name="T56" fmla="*/ 1 w 2132"/>
                <a:gd name="T57" fmla="*/ 0 h 649"/>
                <a:gd name="T58" fmla="*/ 1 w 2132"/>
                <a:gd name="T59" fmla="*/ 0 h 649"/>
                <a:gd name="T60" fmla="*/ 1 w 2132"/>
                <a:gd name="T61" fmla="*/ 0 h 649"/>
                <a:gd name="T62" fmla="*/ 1 w 2132"/>
                <a:gd name="T63" fmla="*/ 0 h 649"/>
                <a:gd name="T64" fmla="*/ 1 w 2132"/>
                <a:gd name="T65" fmla="*/ 0 h 649"/>
                <a:gd name="T66" fmla="*/ 1 w 2132"/>
                <a:gd name="T67" fmla="*/ 0 h 649"/>
                <a:gd name="T68" fmla="*/ 1 w 2132"/>
                <a:gd name="T69" fmla="*/ 0 h 649"/>
                <a:gd name="T70" fmla="*/ 1 w 2132"/>
                <a:gd name="T71" fmla="*/ 0 h 649"/>
                <a:gd name="T72" fmla="*/ 1 w 2132"/>
                <a:gd name="T73" fmla="*/ 0 h 649"/>
                <a:gd name="T74" fmla="*/ 1 w 2132"/>
                <a:gd name="T75" fmla="*/ 0 h 649"/>
                <a:gd name="T76" fmla="*/ 1 w 2132"/>
                <a:gd name="T77" fmla="*/ 0 h 649"/>
                <a:gd name="T78" fmla="*/ 1 w 2132"/>
                <a:gd name="T79" fmla="*/ 0 h 649"/>
                <a:gd name="T80" fmla="*/ 1 w 2132"/>
                <a:gd name="T81" fmla="*/ 0 h 649"/>
                <a:gd name="T82" fmla="*/ 1 w 2132"/>
                <a:gd name="T83" fmla="*/ 0 h 649"/>
                <a:gd name="T84" fmla="*/ 1 w 2132"/>
                <a:gd name="T85" fmla="*/ 0 h 649"/>
                <a:gd name="T86" fmla="*/ 1 w 2132"/>
                <a:gd name="T87" fmla="*/ 0 h 649"/>
                <a:gd name="T88" fmla="*/ 1 w 2132"/>
                <a:gd name="T89" fmla="*/ 0 h 649"/>
                <a:gd name="T90" fmla="*/ 1 w 2132"/>
                <a:gd name="T91" fmla="*/ 0 h 649"/>
                <a:gd name="T92" fmla="*/ 1 w 2132"/>
                <a:gd name="T93" fmla="*/ 0 h 649"/>
                <a:gd name="T94" fmla="*/ 1 w 2132"/>
                <a:gd name="T95" fmla="*/ 0 h 649"/>
                <a:gd name="T96" fmla="*/ 1 w 2132"/>
                <a:gd name="T97" fmla="*/ 0 h 649"/>
                <a:gd name="T98" fmla="*/ 1 w 2132"/>
                <a:gd name="T99" fmla="*/ 0 h 649"/>
                <a:gd name="T100" fmla="*/ 1 w 2132"/>
                <a:gd name="T101" fmla="*/ 0 h 649"/>
                <a:gd name="T102" fmla="*/ 1 w 2132"/>
                <a:gd name="T103" fmla="*/ 0 h 649"/>
                <a:gd name="T104" fmla="*/ 1 w 2132"/>
                <a:gd name="T105" fmla="*/ 0 h 649"/>
                <a:gd name="T106" fmla="*/ 1 w 2132"/>
                <a:gd name="T107" fmla="*/ 0 h 649"/>
                <a:gd name="T108" fmla="*/ 1 w 2132"/>
                <a:gd name="T109" fmla="*/ 0 h 649"/>
                <a:gd name="T110" fmla="*/ 1 w 2132"/>
                <a:gd name="T111" fmla="*/ 0 h 649"/>
                <a:gd name="T112" fmla="*/ 1 w 2132"/>
                <a:gd name="T113" fmla="*/ 0 h 649"/>
                <a:gd name="T114" fmla="*/ 1 w 2132"/>
                <a:gd name="T115" fmla="*/ 0 h 649"/>
                <a:gd name="T116" fmla="*/ 1 w 2132"/>
                <a:gd name="T117" fmla="*/ 0 h 649"/>
                <a:gd name="T118" fmla="*/ 1 w 2132"/>
                <a:gd name="T119" fmla="*/ 0 h 649"/>
                <a:gd name="T120" fmla="*/ 1 w 2132"/>
                <a:gd name="T121" fmla="*/ 0 h 649"/>
                <a:gd name="T122" fmla="*/ 1 w 2132"/>
                <a:gd name="T123" fmla="*/ 0 h 64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32" h="649">
                  <a:moveTo>
                    <a:pt x="490" y="581"/>
                  </a:moveTo>
                  <a:lnTo>
                    <a:pt x="490" y="630"/>
                  </a:lnTo>
                  <a:lnTo>
                    <a:pt x="505" y="630"/>
                  </a:lnTo>
                  <a:lnTo>
                    <a:pt x="516" y="629"/>
                  </a:lnTo>
                  <a:lnTo>
                    <a:pt x="525" y="626"/>
                  </a:lnTo>
                  <a:lnTo>
                    <a:pt x="533" y="622"/>
                  </a:lnTo>
                  <a:lnTo>
                    <a:pt x="538" y="616"/>
                  </a:lnTo>
                  <a:lnTo>
                    <a:pt x="539" y="606"/>
                  </a:lnTo>
                  <a:lnTo>
                    <a:pt x="538" y="596"/>
                  </a:lnTo>
                  <a:lnTo>
                    <a:pt x="534" y="590"/>
                  </a:lnTo>
                  <a:lnTo>
                    <a:pt x="528" y="586"/>
                  </a:lnTo>
                  <a:lnTo>
                    <a:pt x="520" y="582"/>
                  </a:lnTo>
                  <a:lnTo>
                    <a:pt x="512" y="581"/>
                  </a:lnTo>
                  <a:lnTo>
                    <a:pt x="503" y="581"/>
                  </a:lnTo>
                  <a:lnTo>
                    <a:pt x="490" y="581"/>
                  </a:lnTo>
                  <a:close/>
                  <a:moveTo>
                    <a:pt x="744" y="522"/>
                  </a:moveTo>
                  <a:lnTo>
                    <a:pt x="744" y="572"/>
                  </a:lnTo>
                  <a:lnTo>
                    <a:pt x="764" y="572"/>
                  </a:lnTo>
                  <a:lnTo>
                    <a:pt x="772" y="571"/>
                  </a:lnTo>
                  <a:lnTo>
                    <a:pt x="779" y="569"/>
                  </a:lnTo>
                  <a:lnTo>
                    <a:pt x="787" y="563"/>
                  </a:lnTo>
                  <a:lnTo>
                    <a:pt x="791" y="557"/>
                  </a:lnTo>
                  <a:lnTo>
                    <a:pt x="793" y="546"/>
                  </a:lnTo>
                  <a:lnTo>
                    <a:pt x="791" y="537"/>
                  </a:lnTo>
                  <a:lnTo>
                    <a:pt x="786" y="530"/>
                  </a:lnTo>
                  <a:lnTo>
                    <a:pt x="778" y="526"/>
                  </a:lnTo>
                  <a:lnTo>
                    <a:pt x="770" y="522"/>
                  </a:lnTo>
                  <a:lnTo>
                    <a:pt x="761" y="522"/>
                  </a:lnTo>
                  <a:lnTo>
                    <a:pt x="744" y="522"/>
                  </a:lnTo>
                  <a:close/>
                  <a:moveTo>
                    <a:pt x="490" y="521"/>
                  </a:moveTo>
                  <a:lnTo>
                    <a:pt x="490" y="564"/>
                  </a:lnTo>
                  <a:lnTo>
                    <a:pt x="501" y="564"/>
                  </a:lnTo>
                  <a:lnTo>
                    <a:pt x="510" y="564"/>
                  </a:lnTo>
                  <a:lnTo>
                    <a:pt x="519" y="563"/>
                  </a:lnTo>
                  <a:lnTo>
                    <a:pt x="527" y="561"/>
                  </a:lnTo>
                  <a:lnTo>
                    <a:pt x="532" y="557"/>
                  </a:lnTo>
                  <a:lnTo>
                    <a:pt x="536" y="551"/>
                  </a:lnTo>
                  <a:lnTo>
                    <a:pt x="537" y="542"/>
                  </a:lnTo>
                  <a:lnTo>
                    <a:pt x="536" y="533"/>
                  </a:lnTo>
                  <a:lnTo>
                    <a:pt x="532" y="527"/>
                  </a:lnTo>
                  <a:lnTo>
                    <a:pt x="525" y="524"/>
                  </a:lnTo>
                  <a:lnTo>
                    <a:pt x="519" y="521"/>
                  </a:lnTo>
                  <a:lnTo>
                    <a:pt x="512" y="521"/>
                  </a:lnTo>
                  <a:lnTo>
                    <a:pt x="490" y="521"/>
                  </a:lnTo>
                  <a:close/>
                  <a:moveTo>
                    <a:pt x="1362" y="504"/>
                  </a:moveTo>
                  <a:lnTo>
                    <a:pt x="1471" y="504"/>
                  </a:lnTo>
                  <a:lnTo>
                    <a:pt x="1471" y="522"/>
                  </a:lnTo>
                  <a:lnTo>
                    <a:pt x="1427" y="522"/>
                  </a:lnTo>
                  <a:lnTo>
                    <a:pt x="1427" y="646"/>
                  </a:lnTo>
                  <a:lnTo>
                    <a:pt x="1406" y="646"/>
                  </a:lnTo>
                  <a:lnTo>
                    <a:pt x="1406" y="522"/>
                  </a:lnTo>
                  <a:lnTo>
                    <a:pt x="1362" y="522"/>
                  </a:lnTo>
                  <a:lnTo>
                    <a:pt x="1362" y="504"/>
                  </a:lnTo>
                  <a:close/>
                  <a:moveTo>
                    <a:pt x="1257" y="504"/>
                  </a:moveTo>
                  <a:lnTo>
                    <a:pt x="1337" y="504"/>
                  </a:lnTo>
                  <a:lnTo>
                    <a:pt x="1337" y="522"/>
                  </a:lnTo>
                  <a:lnTo>
                    <a:pt x="1278" y="522"/>
                  </a:lnTo>
                  <a:lnTo>
                    <a:pt x="1278" y="563"/>
                  </a:lnTo>
                  <a:lnTo>
                    <a:pt x="1331" y="563"/>
                  </a:lnTo>
                  <a:lnTo>
                    <a:pt x="1331" y="581"/>
                  </a:lnTo>
                  <a:lnTo>
                    <a:pt x="1278" y="581"/>
                  </a:lnTo>
                  <a:lnTo>
                    <a:pt x="1278" y="629"/>
                  </a:lnTo>
                  <a:lnTo>
                    <a:pt x="1337" y="629"/>
                  </a:lnTo>
                  <a:lnTo>
                    <a:pt x="1337" y="646"/>
                  </a:lnTo>
                  <a:lnTo>
                    <a:pt x="1257" y="646"/>
                  </a:lnTo>
                  <a:lnTo>
                    <a:pt x="1257" y="504"/>
                  </a:lnTo>
                  <a:close/>
                  <a:moveTo>
                    <a:pt x="1119" y="504"/>
                  </a:moveTo>
                  <a:lnTo>
                    <a:pt x="1227" y="504"/>
                  </a:lnTo>
                  <a:lnTo>
                    <a:pt x="1227" y="522"/>
                  </a:lnTo>
                  <a:lnTo>
                    <a:pt x="1183" y="522"/>
                  </a:lnTo>
                  <a:lnTo>
                    <a:pt x="1183" y="646"/>
                  </a:lnTo>
                  <a:lnTo>
                    <a:pt x="1163" y="646"/>
                  </a:lnTo>
                  <a:lnTo>
                    <a:pt x="1163" y="522"/>
                  </a:lnTo>
                  <a:lnTo>
                    <a:pt x="1119" y="522"/>
                  </a:lnTo>
                  <a:lnTo>
                    <a:pt x="1119" y="504"/>
                  </a:lnTo>
                  <a:close/>
                  <a:moveTo>
                    <a:pt x="981" y="504"/>
                  </a:moveTo>
                  <a:lnTo>
                    <a:pt x="1001" y="504"/>
                  </a:lnTo>
                  <a:lnTo>
                    <a:pt x="1001" y="615"/>
                  </a:lnTo>
                  <a:lnTo>
                    <a:pt x="1068" y="504"/>
                  </a:lnTo>
                  <a:lnTo>
                    <a:pt x="1089" y="504"/>
                  </a:lnTo>
                  <a:lnTo>
                    <a:pt x="1089" y="646"/>
                  </a:lnTo>
                  <a:lnTo>
                    <a:pt x="1069" y="646"/>
                  </a:lnTo>
                  <a:lnTo>
                    <a:pt x="1069" y="536"/>
                  </a:lnTo>
                  <a:lnTo>
                    <a:pt x="1001" y="646"/>
                  </a:lnTo>
                  <a:lnTo>
                    <a:pt x="981" y="646"/>
                  </a:lnTo>
                  <a:lnTo>
                    <a:pt x="981" y="504"/>
                  </a:lnTo>
                  <a:close/>
                  <a:moveTo>
                    <a:pt x="724" y="504"/>
                  </a:moveTo>
                  <a:lnTo>
                    <a:pt x="761" y="504"/>
                  </a:lnTo>
                  <a:lnTo>
                    <a:pt x="775" y="505"/>
                  </a:lnTo>
                  <a:lnTo>
                    <a:pt x="788" y="508"/>
                  </a:lnTo>
                  <a:lnTo>
                    <a:pt x="799" y="513"/>
                  </a:lnTo>
                  <a:lnTo>
                    <a:pt x="807" y="521"/>
                  </a:lnTo>
                  <a:lnTo>
                    <a:pt x="813" y="532"/>
                  </a:lnTo>
                  <a:lnTo>
                    <a:pt x="815" y="547"/>
                  </a:lnTo>
                  <a:lnTo>
                    <a:pt x="813" y="561"/>
                  </a:lnTo>
                  <a:lnTo>
                    <a:pt x="807" y="572"/>
                  </a:lnTo>
                  <a:lnTo>
                    <a:pt x="799" y="579"/>
                  </a:lnTo>
                  <a:lnTo>
                    <a:pt x="788" y="586"/>
                  </a:lnTo>
                  <a:lnTo>
                    <a:pt x="777" y="588"/>
                  </a:lnTo>
                  <a:lnTo>
                    <a:pt x="764" y="589"/>
                  </a:lnTo>
                  <a:lnTo>
                    <a:pt x="744" y="589"/>
                  </a:lnTo>
                  <a:lnTo>
                    <a:pt x="744" y="646"/>
                  </a:lnTo>
                  <a:lnTo>
                    <a:pt x="724" y="646"/>
                  </a:lnTo>
                  <a:lnTo>
                    <a:pt x="724" y="504"/>
                  </a:lnTo>
                  <a:close/>
                  <a:moveTo>
                    <a:pt x="605" y="504"/>
                  </a:moveTo>
                  <a:lnTo>
                    <a:pt x="684" y="504"/>
                  </a:lnTo>
                  <a:lnTo>
                    <a:pt x="684" y="522"/>
                  </a:lnTo>
                  <a:lnTo>
                    <a:pt x="625" y="522"/>
                  </a:lnTo>
                  <a:lnTo>
                    <a:pt x="625" y="563"/>
                  </a:lnTo>
                  <a:lnTo>
                    <a:pt x="679" y="563"/>
                  </a:lnTo>
                  <a:lnTo>
                    <a:pt x="679" y="581"/>
                  </a:lnTo>
                  <a:lnTo>
                    <a:pt x="625" y="581"/>
                  </a:lnTo>
                  <a:lnTo>
                    <a:pt x="625" y="629"/>
                  </a:lnTo>
                  <a:lnTo>
                    <a:pt x="684" y="629"/>
                  </a:lnTo>
                  <a:lnTo>
                    <a:pt x="684" y="646"/>
                  </a:lnTo>
                  <a:lnTo>
                    <a:pt x="605" y="646"/>
                  </a:lnTo>
                  <a:lnTo>
                    <a:pt x="605" y="504"/>
                  </a:lnTo>
                  <a:close/>
                  <a:moveTo>
                    <a:pt x="470" y="504"/>
                  </a:moveTo>
                  <a:lnTo>
                    <a:pt x="508" y="504"/>
                  </a:lnTo>
                  <a:lnTo>
                    <a:pt x="522" y="505"/>
                  </a:lnTo>
                  <a:lnTo>
                    <a:pt x="534" y="507"/>
                  </a:lnTo>
                  <a:lnTo>
                    <a:pt x="544" y="513"/>
                  </a:lnTo>
                  <a:lnTo>
                    <a:pt x="551" y="519"/>
                  </a:lnTo>
                  <a:lnTo>
                    <a:pt x="557" y="528"/>
                  </a:lnTo>
                  <a:lnTo>
                    <a:pt x="558" y="540"/>
                  </a:lnTo>
                  <a:lnTo>
                    <a:pt x="555" y="552"/>
                  </a:lnTo>
                  <a:lnTo>
                    <a:pt x="550" y="562"/>
                  </a:lnTo>
                  <a:lnTo>
                    <a:pt x="540" y="570"/>
                  </a:lnTo>
                  <a:lnTo>
                    <a:pt x="529" y="574"/>
                  </a:lnTo>
                  <a:lnTo>
                    <a:pt x="542" y="577"/>
                  </a:lnTo>
                  <a:lnTo>
                    <a:pt x="552" y="585"/>
                  </a:lnTo>
                  <a:lnTo>
                    <a:pt x="559" y="594"/>
                  </a:lnTo>
                  <a:lnTo>
                    <a:pt x="562" y="608"/>
                  </a:lnTo>
                  <a:lnTo>
                    <a:pt x="560" y="621"/>
                  </a:lnTo>
                  <a:lnTo>
                    <a:pt x="553" y="632"/>
                  </a:lnTo>
                  <a:lnTo>
                    <a:pt x="545" y="638"/>
                  </a:lnTo>
                  <a:lnTo>
                    <a:pt x="534" y="642"/>
                  </a:lnTo>
                  <a:lnTo>
                    <a:pt x="521" y="646"/>
                  </a:lnTo>
                  <a:lnTo>
                    <a:pt x="507" y="646"/>
                  </a:lnTo>
                  <a:lnTo>
                    <a:pt x="470" y="646"/>
                  </a:lnTo>
                  <a:lnTo>
                    <a:pt x="470" y="504"/>
                  </a:lnTo>
                  <a:close/>
                  <a:moveTo>
                    <a:pt x="317" y="504"/>
                  </a:moveTo>
                  <a:lnTo>
                    <a:pt x="337" y="504"/>
                  </a:lnTo>
                  <a:lnTo>
                    <a:pt x="337" y="615"/>
                  </a:lnTo>
                  <a:lnTo>
                    <a:pt x="404" y="504"/>
                  </a:lnTo>
                  <a:lnTo>
                    <a:pt x="425" y="504"/>
                  </a:lnTo>
                  <a:lnTo>
                    <a:pt x="425" y="646"/>
                  </a:lnTo>
                  <a:lnTo>
                    <a:pt x="404" y="646"/>
                  </a:lnTo>
                  <a:lnTo>
                    <a:pt x="404" y="536"/>
                  </a:lnTo>
                  <a:lnTo>
                    <a:pt x="338" y="646"/>
                  </a:lnTo>
                  <a:lnTo>
                    <a:pt x="317" y="646"/>
                  </a:lnTo>
                  <a:lnTo>
                    <a:pt x="317" y="504"/>
                  </a:lnTo>
                  <a:close/>
                  <a:moveTo>
                    <a:pt x="161" y="504"/>
                  </a:moveTo>
                  <a:lnTo>
                    <a:pt x="182" y="504"/>
                  </a:lnTo>
                  <a:lnTo>
                    <a:pt x="182" y="563"/>
                  </a:lnTo>
                  <a:lnTo>
                    <a:pt x="249" y="563"/>
                  </a:lnTo>
                  <a:lnTo>
                    <a:pt x="249" y="504"/>
                  </a:lnTo>
                  <a:lnTo>
                    <a:pt x="269" y="504"/>
                  </a:lnTo>
                  <a:lnTo>
                    <a:pt x="269" y="646"/>
                  </a:lnTo>
                  <a:lnTo>
                    <a:pt x="249" y="646"/>
                  </a:lnTo>
                  <a:lnTo>
                    <a:pt x="249" y="581"/>
                  </a:lnTo>
                  <a:lnTo>
                    <a:pt x="182" y="581"/>
                  </a:lnTo>
                  <a:lnTo>
                    <a:pt x="182" y="646"/>
                  </a:lnTo>
                  <a:lnTo>
                    <a:pt x="161" y="646"/>
                  </a:lnTo>
                  <a:lnTo>
                    <a:pt x="161" y="504"/>
                  </a:lnTo>
                  <a:close/>
                  <a:moveTo>
                    <a:pt x="0" y="504"/>
                  </a:moveTo>
                  <a:lnTo>
                    <a:pt x="24" y="504"/>
                  </a:lnTo>
                  <a:lnTo>
                    <a:pt x="65" y="588"/>
                  </a:lnTo>
                  <a:lnTo>
                    <a:pt x="66" y="588"/>
                  </a:lnTo>
                  <a:lnTo>
                    <a:pt x="109" y="504"/>
                  </a:lnTo>
                  <a:lnTo>
                    <a:pt x="131" y="504"/>
                  </a:lnTo>
                  <a:lnTo>
                    <a:pt x="72" y="617"/>
                  </a:lnTo>
                  <a:lnTo>
                    <a:pt x="68" y="624"/>
                  </a:lnTo>
                  <a:lnTo>
                    <a:pt x="64" y="633"/>
                  </a:lnTo>
                  <a:lnTo>
                    <a:pt x="56" y="640"/>
                  </a:lnTo>
                  <a:lnTo>
                    <a:pt x="48" y="646"/>
                  </a:lnTo>
                  <a:lnTo>
                    <a:pt x="36" y="647"/>
                  </a:lnTo>
                  <a:lnTo>
                    <a:pt x="32" y="647"/>
                  </a:lnTo>
                  <a:lnTo>
                    <a:pt x="28" y="647"/>
                  </a:lnTo>
                  <a:lnTo>
                    <a:pt x="25" y="647"/>
                  </a:lnTo>
                  <a:lnTo>
                    <a:pt x="22" y="646"/>
                  </a:lnTo>
                  <a:lnTo>
                    <a:pt x="23" y="627"/>
                  </a:lnTo>
                  <a:lnTo>
                    <a:pt x="26" y="627"/>
                  </a:lnTo>
                  <a:lnTo>
                    <a:pt x="29" y="629"/>
                  </a:lnTo>
                  <a:lnTo>
                    <a:pt x="33" y="629"/>
                  </a:lnTo>
                  <a:lnTo>
                    <a:pt x="40" y="627"/>
                  </a:lnTo>
                  <a:lnTo>
                    <a:pt x="45" y="623"/>
                  </a:lnTo>
                  <a:lnTo>
                    <a:pt x="50" y="619"/>
                  </a:lnTo>
                  <a:lnTo>
                    <a:pt x="53" y="614"/>
                  </a:lnTo>
                  <a:lnTo>
                    <a:pt x="54" y="609"/>
                  </a:lnTo>
                  <a:lnTo>
                    <a:pt x="0" y="504"/>
                  </a:lnTo>
                  <a:close/>
                  <a:moveTo>
                    <a:pt x="914" y="502"/>
                  </a:moveTo>
                  <a:lnTo>
                    <a:pt x="931" y="503"/>
                  </a:lnTo>
                  <a:lnTo>
                    <a:pt x="947" y="507"/>
                  </a:lnTo>
                  <a:lnTo>
                    <a:pt x="944" y="528"/>
                  </a:lnTo>
                  <a:lnTo>
                    <a:pt x="931" y="521"/>
                  </a:lnTo>
                  <a:lnTo>
                    <a:pt x="916" y="519"/>
                  </a:lnTo>
                  <a:lnTo>
                    <a:pt x="897" y="522"/>
                  </a:lnTo>
                  <a:lnTo>
                    <a:pt x="882" y="530"/>
                  </a:lnTo>
                  <a:lnTo>
                    <a:pt x="871" y="542"/>
                  </a:lnTo>
                  <a:lnTo>
                    <a:pt x="864" y="557"/>
                  </a:lnTo>
                  <a:lnTo>
                    <a:pt x="861" y="575"/>
                  </a:lnTo>
                  <a:lnTo>
                    <a:pt x="864" y="593"/>
                  </a:lnTo>
                  <a:lnTo>
                    <a:pt x="872" y="609"/>
                  </a:lnTo>
                  <a:lnTo>
                    <a:pt x="883" y="621"/>
                  </a:lnTo>
                  <a:lnTo>
                    <a:pt x="897" y="627"/>
                  </a:lnTo>
                  <a:lnTo>
                    <a:pt x="914" y="631"/>
                  </a:lnTo>
                  <a:lnTo>
                    <a:pt x="925" y="630"/>
                  </a:lnTo>
                  <a:lnTo>
                    <a:pt x="937" y="627"/>
                  </a:lnTo>
                  <a:lnTo>
                    <a:pt x="946" y="623"/>
                  </a:lnTo>
                  <a:lnTo>
                    <a:pt x="947" y="644"/>
                  </a:lnTo>
                  <a:lnTo>
                    <a:pt x="935" y="647"/>
                  </a:lnTo>
                  <a:lnTo>
                    <a:pt x="924" y="648"/>
                  </a:lnTo>
                  <a:lnTo>
                    <a:pt x="914" y="649"/>
                  </a:lnTo>
                  <a:lnTo>
                    <a:pt x="893" y="646"/>
                  </a:lnTo>
                  <a:lnTo>
                    <a:pt x="875" y="639"/>
                  </a:lnTo>
                  <a:lnTo>
                    <a:pt x="860" y="629"/>
                  </a:lnTo>
                  <a:lnTo>
                    <a:pt x="849" y="614"/>
                  </a:lnTo>
                  <a:lnTo>
                    <a:pt x="842" y="595"/>
                  </a:lnTo>
                  <a:lnTo>
                    <a:pt x="839" y="575"/>
                  </a:lnTo>
                  <a:lnTo>
                    <a:pt x="842" y="554"/>
                  </a:lnTo>
                  <a:lnTo>
                    <a:pt x="849" y="536"/>
                  </a:lnTo>
                  <a:lnTo>
                    <a:pt x="861" y="521"/>
                  </a:lnTo>
                  <a:lnTo>
                    <a:pt x="876" y="511"/>
                  </a:lnTo>
                  <a:lnTo>
                    <a:pt x="894" y="504"/>
                  </a:lnTo>
                  <a:lnTo>
                    <a:pt x="914" y="502"/>
                  </a:lnTo>
                  <a:close/>
                  <a:moveTo>
                    <a:pt x="232" y="284"/>
                  </a:moveTo>
                  <a:lnTo>
                    <a:pt x="218" y="287"/>
                  </a:lnTo>
                  <a:lnTo>
                    <a:pt x="206" y="293"/>
                  </a:lnTo>
                  <a:lnTo>
                    <a:pt x="198" y="302"/>
                  </a:lnTo>
                  <a:lnTo>
                    <a:pt x="191" y="313"/>
                  </a:lnTo>
                  <a:lnTo>
                    <a:pt x="187" y="326"/>
                  </a:lnTo>
                  <a:lnTo>
                    <a:pt x="186" y="340"/>
                  </a:lnTo>
                  <a:lnTo>
                    <a:pt x="187" y="354"/>
                  </a:lnTo>
                  <a:lnTo>
                    <a:pt x="190" y="367"/>
                  </a:lnTo>
                  <a:lnTo>
                    <a:pt x="197" y="379"/>
                  </a:lnTo>
                  <a:lnTo>
                    <a:pt x="206" y="387"/>
                  </a:lnTo>
                  <a:lnTo>
                    <a:pt x="218" y="394"/>
                  </a:lnTo>
                  <a:lnTo>
                    <a:pt x="232" y="396"/>
                  </a:lnTo>
                  <a:lnTo>
                    <a:pt x="247" y="394"/>
                  </a:lnTo>
                  <a:lnTo>
                    <a:pt x="259" y="387"/>
                  </a:lnTo>
                  <a:lnTo>
                    <a:pt x="268" y="379"/>
                  </a:lnTo>
                  <a:lnTo>
                    <a:pt x="274" y="367"/>
                  </a:lnTo>
                  <a:lnTo>
                    <a:pt x="278" y="354"/>
                  </a:lnTo>
                  <a:lnTo>
                    <a:pt x="279" y="340"/>
                  </a:lnTo>
                  <a:lnTo>
                    <a:pt x="278" y="326"/>
                  </a:lnTo>
                  <a:lnTo>
                    <a:pt x="274" y="313"/>
                  </a:lnTo>
                  <a:lnTo>
                    <a:pt x="267" y="302"/>
                  </a:lnTo>
                  <a:lnTo>
                    <a:pt x="259" y="293"/>
                  </a:lnTo>
                  <a:lnTo>
                    <a:pt x="247" y="287"/>
                  </a:lnTo>
                  <a:lnTo>
                    <a:pt x="232" y="284"/>
                  </a:lnTo>
                  <a:close/>
                  <a:moveTo>
                    <a:pt x="2023" y="269"/>
                  </a:moveTo>
                  <a:lnTo>
                    <a:pt x="2044" y="269"/>
                  </a:lnTo>
                  <a:lnTo>
                    <a:pt x="2044" y="380"/>
                  </a:lnTo>
                  <a:lnTo>
                    <a:pt x="2110" y="269"/>
                  </a:lnTo>
                  <a:lnTo>
                    <a:pt x="2132" y="269"/>
                  </a:lnTo>
                  <a:lnTo>
                    <a:pt x="2132" y="411"/>
                  </a:lnTo>
                  <a:lnTo>
                    <a:pt x="2111" y="411"/>
                  </a:lnTo>
                  <a:lnTo>
                    <a:pt x="2111" y="302"/>
                  </a:lnTo>
                  <a:lnTo>
                    <a:pt x="2044" y="411"/>
                  </a:lnTo>
                  <a:lnTo>
                    <a:pt x="2023" y="411"/>
                  </a:lnTo>
                  <a:lnTo>
                    <a:pt x="2023" y="269"/>
                  </a:lnTo>
                  <a:close/>
                  <a:moveTo>
                    <a:pt x="1868" y="269"/>
                  </a:moveTo>
                  <a:lnTo>
                    <a:pt x="1888" y="269"/>
                  </a:lnTo>
                  <a:lnTo>
                    <a:pt x="1888" y="380"/>
                  </a:lnTo>
                  <a:lnTo>
                    <a:pt x="1955" y="269"/>
                  </a:lnTo>
                  <a:lnTo>
                    <a:pt x="1976" y="269"/>
                  </a:lnTo>
                  <a:lnTo>
                    <a:pt x="1976" y="411"/>
                  </a:lnTo>
                  <a:lnTo>
                    <a:pt x="1956" y="411"/>
                  </a:lnTo>
                  <a:lnTo>
                    <a:pt x="1956" y="302"/>
                  </a:lnTo>
                  <a:lnTo>
                    <a:pt x="1888" y="411"/>
                  </a:lnTo>
                  <a:lnTo>
                    <a:pt x="1868" y="411"/>
                  </a:lnTo>
                  <a:lnTo>
                    <a:pt x="1868" y="269"/>
                  </a:lnTo>
                  <a:close/>
                  <a:moveTo>
                    <a:pt x="1723" y="269"/>
                  </a:moveTo>
                  <a:lnTo>
                    <a:pt x="1744" y="269"/>
                  </a:lnTo>
                  <a:lnTo>
                    <a:pt x="1744" y="332"/>
                  </a:lnTo>
                  <a:lnTo>
                    <a:pt x="1805" y="269"/>
                  </a:lnTo>
                  <a:lnTo>
                    <a:pt x="1832" y="269"/>
                  </a:lnTo>
                  <a:lnTo>
                    <a:pt x="1765" y="336"/>
                  </a:lnTo>
                  <a:lnTo>
                    <a:pt x="1837" y="411"/>
                  </a:lnTo>
                  <a:lnTo>
                    <a:pt x="1807" y="411"/>
                  </a:lnTo>
                  <a:lnTo>
                    <a:pt x="1744" y="341"/>
                  </a:lnTo>
                  <a:lnTo>
                    <a:pt x="1744" y="411"/>
                  </a:lnTo>
                  <a:lnTo>
                    <a:pt x="1723" y="411"/>
                  </a:lnTo>
                  <a:lnTo>
                    <a:pt x="1723" y="269"/>
                  </a:lnTo>
                  <a:close/>
                  <a:moveTo>
                    <a:pt x="1469" y="269"/>
                  </a:moveTo>
                  <a:lnTo>
                    <a:pt x="1549" y="269"/>
                  </a:lnTo>
                  <a:lnTo>
                    <a:pt x="1549" y="287"/>
                  </a:lnTo>
                  <a:lnTo>
                    <a:pt x="1490" y="287"/>
                  </a:lnTo>
                  <a:lnTo>
                    <a:pt x="1490" y="328"/>
                  </a:lnTo>
                  <a:lnTo>
                    <a:pt x="1543" y="328"/>
                  </a:lnTo>
                  <a:lnTo>
                    <a:pt x="1543" y="347"/>
                  </a:lnTo>
                  <a:lnTo>
                    <a:pt x="1490" y="347"/>
                  </a:lnTo>
                  <a:lnTo>
                    <a:pt x="1490" y="393"/>
                  </a:lnTo>
                  <a:lnTo>
                    <a:pt x="1549" y="393"/>
                  </a:lnTo>
                  <a:lnTo>
                    <a:pt x="1549" y="411"/>
                  </a:lnTo>
                  <a:lnTo>
                    <a:pt x="1469" y="411"/>
                  </a:lnTo>
                  <a:lnTo>
                    <a:pt x="1469" y="269"/>
                  </a:lnTo>
                  <a:close/>
                  <a:moveTo>
                    <a:pt x="1337" y="269"/>
                  </a:moveTo>
                  <a:lnTo>
                    <a:pt x="1357" y="269"/>
                  </a:lnTo>
                  <a:lnTo>
                    <a:pt x="1357" y="292"/>
                  </a:lnTo>
                  <a:lnTo>
                    <a:pt x="1358" y="307"/>
                  </a:lnTo>
                  <a:lnTo>
                    <a:pt x="1362" y="319"/>
                  </a:lnTo>
                  <a:lnTo>
                    <a:pt x="1369" y="328"/>
                  </a:lnTo>
                  <a:lnTo>
                    <a:pt x="1378" y="334"/>
                  </a:lnTo>
                  <a:lnTo>
                    <a:pt x="1392" y="336"/>
                  </a:lnTo>
                  <a:lnTo>
                    <a:pt x="1398" y="336"/>
                  </a:lnTo>
                  <a:lnTo>
                    <a:pt x="1403" y="335"/>
                  </a:lnTo>
                  <a:lnTo>
                    <a:pt x="1403" y="269"/>
                  </a:lnTo>
                  <a:lnTo>
                    <a:pt x="1423" y="269"/>
                  </a:lnTo>
                  <a:lnTo>
                    <a:pt x="1423" y="411"/>
                  </a:lnTo>
                  <a:lnTo>
                    <a:pt x="1403" y="411"/>
                  </a:lnTo>
                  <a:lnTo>
                    <a:pt x="1403" y="353"/>
                  </a:lnTo>
                  <a:lnTo>
                    <a:pt x="1398" y="353"/>
                  </a:lnTo>
                  <a:lnTo>
                    <a:pt x="1392" y="354"/>
                  </a:lnTo>
                  <a:lnTo>
                    <a:pt x="1376" y="352"/>
                  </a:lnTo>
                  <a:lnTo>
                    <a:pt x="1362" y="348"/>
                  </a:lnTo>
                  <a:lnTo>
                    <a:pt x="1352" y="339"/>
                  </a:lnTo>
                  <a:lnTo>
                    <a:pt x="1343" y="327"/>
                  </a:lnTo>
                  <a:lnTo>
                    <a:pt x="1339" y="312"/>
                  </a:lnTo>
                  <a:lnTo>
                    <a:pt x="1337" y="294"/>
                  </a:lnTo>
                  <a:lnTo>
                    <a:pt x="1337" y="269"/>
                  </a:lnTo>
                  <a:close/>
                  <a:moveTo>
                    <a:pt x="1192" y="269"/>
                  </a:moveTo>
                  <a:lnTo>
                    <a:pt x="1212" y="269"/>
                  </a:lnTo>
                  <a:lnTo>
                    <a:pt x="1212" y="380"/>
                  </a:lnTo>
                  <a:lnTo>
                    <a:pt x="1213" y="380"/>
                  </a:lnTo>
                  <a:lnTo>
                    <a:pt x="1280" y="269"/>
                  </a:lnTo>
                  <a:lnTo>
                    <a:pt x="1301" y="269"/>
                  </a:lnTo>
                  <a:lnTo>
                    <a:pt x="1301" y="411"/>
                  </a:lnTo>
                  <a:lnTo>
                    <a:pt x="1281" y="411"/>
                  </a:lnTo>
                  <a:lnTo>
                    <a:pt x="1281" y="302"/>
                  </a:lnTo>
                  <a:lnTo>
                    <a:pt x="1280" y="302"/>
                  </a:lnTo>
                  <a:lnTo>
                    <a:pt x="1213" y="411"/>
                  </a:lnTo>
                  <a:lnTo>
                    <a:pt x="1192" y="411"/>
                  </a:lnTo>
                  <a:lnTo>
                    <a:pt x="1192" y="269"/>
                  </a:lnTo>
                  <a:close/>
                  <a:moveTo>
                    <a:pt x="1037" y="269"/>
                  </a:moveTo>
                  <a:lnTo>
                    <a:pt x="1057" y="269"/>
                  </a:lnTo>
                  <a:lnTo>
                    <a:pt x="1057" y="328"/>
                  </a:lnTo>
                  <a:lnTo>
                    <a:pt x="1126" y="328"/>
                  </a:lnTo>
                  <a:lnTo>
                    <a:pt x="1126" y="269"/>
                  </a:lnTo>
                  <a:lnTo>
                    <a:pt x="1146" y="269"/>
                  </a:lnTo>
                  <a:lnTo>
                    <a:pt x="1146" y="411"/>
                  </a:lnTo>
                  <a:lnTo>
                    <a:pt x="1126" y="411"/>
                  </a:lnTo>
                  <a:lnTo>
                    <a:pt x="1126" y="347"/>
                  </a:lnTo>
                  <a:lnTo>
                    <a:pt x="1057" y="347"/>
                  </a:lnTo>
                  <a:lnTo>
                    <a:pt x="1057" y="411"/>
                  </a:lnTo>
                  <a:lnTo>
                    <a:pt x="1037" y="411"/>
                  </a:lnTo>
                  <a:lnTo>
                    <a:pt x="1037" y="269"/>
                  </a:lnTo>
                  <a:close/>
                  <a:moveTo>
                    <a:pt x="880" y="269"/>
                  </a:moveTo>
                  <a:lnTo>
                    <a:pt x="905" y="269"/>
                  </a:lnTo>
                  <a:lnTo>
                    <a:pt x="942" y="324"/>
                  </a:lnTo>
                  <a:lnTo>
                    <a:pt x="980" y="269"/>
                  </a:lnTo>
                  <a:lnTo>
                    <a:pt x="1003" y="269"/>
                  </a:lnTo>
                  <a:lnTo>
                    <a:pt x="955" y="337"/>
                  </a:lnTo>
                  <a:lnTo>
                    <a:pt x="1008" y="411"/>
                  </a:lnTo>
                  <a:lnTo>
                    <a:pt x="982" y="411"/>
                  </a:lnTo>
                  <a:lnTo>
                    <a:pt x="940" y="351"/>
                  </a:lnTo>
                  <a:lnTo>
                    <a:pt x="899" y="411"/>
                  </a:lnTo>
                  <a:lnTo>
                    <a:pt x="876" y="411"/>
                  </a:lnTo>
                  <a:lnTo>
                    <a:pt x="927" y="337"/>
                  </a:lnTo>
                  <a:lnTo>
                    <a:pt x="880" y="269"/>
                  </a:lnTo>
                  <a:close/>
                  <a:moveTo>
                    <a:pt x="771" y="269"/>
                  </a:moveTo>
                  <a:lnTo>
                    <a:pt x="851" y="269"/>
                  </a:lnTo>
                  <a:lnTo>
                    <a:pt x="851" y="287"/>
                  </a:lnTo>
                  <a:lnTo>
                    <a:pt x="791" y="287"/>
                  </a:lnTo>
                  <a:lnTo>
                    <a:pt x="791" y="328"/>
                  </a:lnTo>
                  <a:lnTo>
                    <a:pt x="846" y="328"/>
                  </a:lnTo>
                  <a:lnTo>
                    <a:pt x="846" y="347"/>
                  </a:lnTo>
                  <a:lnTo>
                    <a:pt x="791" y="347"/>
                  </a:lnTo>
                  <a:lnTo>
                    <a:pt x="791" y="393"/>
                  </a:lnTo>
                  <a:lnTo>
                    <a:pt x="851" y="393"/>
                  </a:lnTo>
                  <a:lnTo>
                    <a:pt x="851" y="411"/>
                  </a:lnTo>
                  <a:lnTo>
                    <a:pt x="771" y="411"/>
                  </a:lnTo>
                  <a:lnTo>
                    <a:pt x="771" y="269"/>
                  </a:lnTo>
                  <a:close/>
                  <a:moveTo>
                    <a:pt x="633" y="269"/>
                  </a:moveTo>
                  <a:lnTo>
                    <a:pt x="741" y="269"/>
                  </a:lnTo>
                  <a:lnTo>
                    <a:pt x="741" y="287"/>
                  </a:lnTo>
                  <a:lnTo>
                    <a:pt x="697" y="287"/>
                  </a:lnTo>
                  <a:lnTo>
                    <a:pt x="697" y="411"/>
                  </a:lnTo>
                  <a:lnTo>
                    <a:pt x="677" y="411"/>
                  </a:lnTo>
                  <a:lnTo>
                    <a:pt x="677" y="287"/>
                  </a:lnTo>
                  <a:lnTo>
                    <a:pt x="633" y="287"/>
                  </a:lnTo>
                  <a:lnTo>
                    <a:pt x="633" y="269"/>
                  </a:lnTo>
                  <a:close/>
                  <a:moveTo>
                    <a:pt x="494" y="269"/>
                  </a:moveTo>
                  <a:lnTo>
                    <a:pt x="515" y="269"/>
                  </a:lnTo>
                  <a:lnTo>
                    <a:pt x="515" y="380"/>
                  </a:lnTo>
                  <a:lnTo>
                    <a:pt x="582" y="269"/>
                  </a:lnTo>
                  <a:lnTo>
                    <a:pt x="603" y="269"/>
                  </a:lnTo>
                  <a:lnTo>
                    <a:pt x="603" y="411"/>
                  </a:lnTo>
                  <a:lnTo>
                    <a:pt x="582" y="411"/>
                  </a:lnTo>
                  <a:lnTo>
                    <a:pt x="582" y="302"/>
                  </a:lnTo>
                  <a:lnTo>
                    <a:pt x="516" y="411"/>
                  </a:lnTo>
                  <a:lnTo>
                    <a:pt x="494" y="411"/>
                  </a:lnTo>
                  <a:lnTo>
                    <a:pt x="494" y="269"/>
                  </a:lnTo>
                  <a:close/>
                  <a:moveTo>
                    <a:pt x="359" y="269"/>
                  </a:moveTo>
                  <a:lnTo>
                    <a:pt x="447" y="269"/>
                  </a:lnTo>
                  <a:lnTo>
                    <a:pt x="447" y="411"/>
                  </a:lnTo>
                  <a:lnTo>
                    <a:pt x="427" y="411"/>
                  </a:lnTo>
                  <a:lnTo>
                    <a:pt x="427" y="287"/>
                  </a:lnTo>
                  <a:lnTo>
                    <a:pt x="380" y="287"/>
                  </a:lnTo>
                  <a:lnTo>
                    <a:pt x="380" y="328"/>
                  </a:lnTo>
                  <a:lnTo>
                    <a:pt x="380" y="342"/>
                  </a:lnTo>
                  <a:lnTo>
                    <a:pt x="379" y="357"/>
                  </a:lnTo>
                  <a:lnTo>
                    <a:pt x="378" y="371"/>
                  </a:lnTo>
                  <a:lnTo>
                    <a:pt x="374" y="384"/>
                  </a:lnTo>
                  <a:lnTo>
                    <a:pt x="370" y="396"/>
                  </a:lnTo>
                  <a:lnTo>
                    <a:pt x="363" y="406"/>
                  </a:lnTo>
                  <a:lnTo>
                    <a:pt x="354" y="411"/>
                  </a:lnTo>
                  <a:lnTo>
                    <a:pt x="341" y="413"/>
                  </a:lnTo>
                  <a:lnTo>
                    <a:pt x="335" y="413"/>
                  </a:lnTo>
                  <a:lnTo>
                    <a:pt x="329" y="412"/>
                  </a:lnTo>
                  <a:lnTo>
                    <a:pt x="325" y="411"/>
                  </a:lnTo>
                  <a:lnTo>
                    <a:pt x="325" y="394"/>
                  </a:lnTo>
                  <a:lnTo>
                    <a:pt x="329" y="395"/>
                  </a:lnTo>
                  <a:lnTo>
                    <a:pt x="334" y="395"/>
                  </a:lnTo>
                  <a:lnTo>
                    <a:pt x="338" y="396"/>
                  </a:lnTo>
                  <a:lnTo>
                    <a:pt x="345" y="393"/>
                  </a:lnTo>
                  <a:lnTo>
                    <a:pt x="351" y="386"/>
                  </a:lnTo>
                  <a:lnTo>
                    <a:pt x="355" y="376"/>
                  </a:lnTo>
                  <a:lnTo>
                    <a:pt x="357" y="363"/>
                  </a:lnTo>
                  <a:lnTo>
                    <a:pt x="359" y="349"/>
                  </a:lnTo>
                  <a:lnTo>
                    <a:pt x="359" y="334"/>
                  </a:lnTo>
                  <a:lnTo>
                    <a:pt x="359" y="321"/>
                  </a:lnTo>
                  <a:lnTo>
                    <a:pt x="359" y="269"/>
                  </a:lnTo>
                  <a:close/>
                  <a:moveTo>
                    <a:pt x="18" y="269"/>
                  </a:moveTo>
                  <a:lnTo>
                    <a:pt x="126" y="269"/>
                  </a:lnTo>
                  <a:lnTo>
                    <a:pt x="126" y="411"/>
                  </a:lnTo>
                  <a:lnTo>
                    <a:pt x="105" y="411"/>
                  </a:lnTo>
                  <a:lnTo>
                    <a:pt x="105" y="287"/>
                  </a:lnTo>
                  <a:lnTo>
                    <a:pt x="37" y="287"/>
                  </a:lnTo>
                  <a:lnTo>
                    <a:pt x="37" y="411"/>
                  </a:lnTo>
                  <a:lnTo>
                    <a:pt x="18" y="411"/>
                  </a:lnTo>
                  <a:lnTo>
                    <a:pt x="18" y="269"/>
                  </a:lnTo>
                  <a:close/>
                  <a:moveTo>
                    <a:pt x="1658" y="267"/>
                  </a:moveTo>
                  <a:lnTo>
                    <a:pt x="1674" y="268"/>
                  </a:lnTo>
                  <a:lnTo>
                    <a:pt x="1689" y="273"/>
                  </a:lnTo>
                  <a:lnTo>
                    <a:pt x="1688" y="293"/>
                  </a:lnTo>
                  <a:lnTo>
                    <a:pt x="1674" y="287"/>
                  </a:lnTo>
                  <a:lnTo>
                    <a:pt x="1658" y="284"/>
                  </a:lnTo>
                  <a:lnTo>
                    <a:pt x="1640" y="288"/>
                  </a:lnTo>
                  <a:lnTo>
                    <a:pt x="1625" y="295"/>
                  </a:lnTo>
                  <a:lnTo>
                    <a:pt x="1614" y="307"/>
                  </a:lnTo>
                  <a:lnTo>
                    <a:pt x="1607" y="322"/>
                  </a:lnTo>
                  <a:lnTo>
                    <a:pt x="1605" y="340"/>
                  </a:lnTo>
                  <a:lnTo>
                    <a:pt x="1607" y="358"/>
                  </a:lnTo>
                  <a:lnTo>
                    <a:pt x="1614" y="375"/>
                  </a:lnTo>
                  <a:lnTo>
                    <a:pt x="1626" y="385"/>
                  </a:lnTo>
                  <a:lnTo>
                    <a:pt x="1641" y="393"/>
                  </a:lnTo>
                  <a:lnTo>
                    <a:pt x="1658" y="396"/>
                  </a:lnTo>
                  <a:lnTo>
                    <a:pt x="1669" y="395"/>
                  </a:lnTo>
                  <a:lnTo>
                    <a:pt x="1680" y="393"/>
                  </a:lnTo>
                  <a:lnTo>
                    <a:pt x="1688" y="388"/>
                  </a:lnTo>
                  <a:lnTo>
                    <a:pt x="1689" y="409"/>
                  </a:lnTo>
                  <a:lnTo>
                    <a:pt x="1678" y="412"/>
                  </a:lnTo>
                  <a:lnTo>
                    <a:pt x="1667" y="413"/>
                  </a:lnTo>
                  <a:lnTo>
                    <a:pt x="1657" y="413"/>
                  </a:lnTo>
                  <a:lnTo>
                    <a:pt x="1637" y="411"/>
                  </a:lnTo>
                  <a:lnTo>
                    <a:pt x="1618" y="405"/>
                  </a:lnTo>
                  <a:lnTo>
                    <a:pt x="1603" y="394"/>
                  </a:lnTo>
                  <a:lnTo>
                    <a:pt x="1592" y="379"/>
                  </a:lnTo>
                  <a:lnTo>
                    <a:pt x="1585" y="361"/>
                  </a:lnTo>
                  <a:lnTo>
                    <a:pt x="1583" y="339"/>
                  </a:lnTo>
                  <a:lnTo>
                    <a:pt x="1585" y="319"/>
                  </a:lnTo>
                  <a:lnTo>
                    <a:pt x="1593" y="302"/>
                  </a:lnTo>
                  <a:lnTo>
                    <a:pt x="1603" y="287"/>
                  </a:lnTo>
                  <a:lnTo>
                    <a:pt x="1618" y="276"/>
                  </a:lnTo>
                  <a:lnTo>
                    <a:pt x="1637" y="269"/>
                  </a:lnTo>
                  <a:lnTo>
                    <a:pt x="1658" y="267"/>
                  </a:lnTo>
                  <a:close/>
                  <a:moveTo>
                    <a:pt x="232" y="267"/>
                  </a:moveTo>
                  <a:lnTo>
                    <a:pt x="252" y="269"/>
                  </a:lnTo>
                  <a:lnTo>
                    <a:pt x="269" y="277"/>
                  </a:lnTo>
                  <a:lnTo>
                    <a:pt x="282" y="288"/>
                  </a:lnTo>
                  <a:lnTo>
                    <a:pt x="292" y="303"/>
                  </a:lnTo>
                  <a:lnTo>
                    <a:pt x="298" y="320"/>
                  </a:lnTo>
                  <a:lnTo>
                    <a:pt x="300" y="340"/>
                  </a:lnTo>
                  <a:lnTo>
                    <a:pt x="298" y="361"/>
                  </a:lnTo>
                  <a:lnTo>
                    <a:pt x="292" y="378"/>
                  </a:lnTo>
                  <a:lnTo>
                    <a:pt x="282" y="393"/>
                  </a:lnTo>
                  <a:lnTo>
                    <a:pt x="269" y="405"/>
                  </a:lnTo>
                  <a:lnTo>
                    <a:pt x="252" y="411"/>
                  </a:lnTo>
                  <a:lnTo>
                    <a:pt x="232" y="413"/>
                  </a:lnTo>
                  <a:lnTo>
                    <a:pt x="213" y="411"/>
                  </a:lnTo>
                  <a:lnTo>
                    <a:pt x="195" y="405"/>
                  </a:lnTo>
                  <a:lnTo>
                    <a:pt x="182" y="393"/>
                  </a:lnTo>
                  <a:lnTo>
                    <a:pt x="172" y="378"/>
                  </a:lnTo>
                  <a:lnTo>
                    <a:pt x="167" y="361"/>
                  </a:lnTo>
                  <a:lnTo>
                    <a:pt x="164" y="340"/>
                  </a:lnTo>
                  <a:lnTo>
                    <a:pt x="167" y="320"/>
                  </a:lnTo>
                  <a:lnTo>
                    <a:pt x="172" y="303"/>
                  </a:lnTo>
                  <a:lnTo>
                    <a:pt x="182" y="288"/>
                  </a:lnTo>
                  <a:lnTo>
                    <a:pt x="195" y="277"/>
                  </a:lnTo>
                  <a:lnTo>
                    <a:pt x="213" y="269"/>
                  </a:lnTo>
                  <a:lnTo>
                    <a:pt x="232" y="267"/>
                  </a:lnTo>
                  <a:close/>
                  <a:moveTo>
                    <a:pt x="2052" y="236"/>
                  </a:moveTo>
                  <a:lnTo>
                    <a:pt x="2059" y="241"/>
                  </a:lnTo>
                  <a:lnTo>
                    <a:pt x="2068" y="243"/>
                  </a:lnTo>
                  <a:lnTo>
                    <a:pt x="2077" y="244"/>
                  </a:lnTo>
                  <a:lnTo>
                    <a:pt x="2087" y="243"/>
                  </a:lnTo>
                  <a:lnTo>
                    <a:pt x="2096" y="241"/>
                  </a:lnTo>
                  <a:lnTo>
                    <a:pt x="2103" y="236"/>
                  </a:lnTo>
                  <a:lnTo>
                    <a:pt x="2106" y="254"/>
                  </a:lnTo>
                  <a:lnTo>
                    <a:pt x="2097" y="257"/>
                  </a:lnTo>
                  <a:lnTo>
                    <a:pt x="2087" y="259"/>
                  </a:lnTo>
                  <a:lnTo>
                    <a:pt x="2077" y="260"/>
                  </a:lnTo>
                  <a:lnTo>
                    <a:pt x="2068" y="259"/>
                  </a:lnTo>
                  <a:lnTo>
                    <a:pt x="2058" y="257"/>
                  </a:lnTo>
                  <a:lnTo>
                    <a:pt x="2049" y="254"/>
                  </a:lnTo>
                  <a:lnTo>
                    <a:pt x="2052" y="236"/>
                  </a:lnTo>
                  <a:close/>
                  <a:moveTo>
                    <a:pt x="199" y="50"/>
                  </a:moveTo>
                  <a:lnTo>
                    <a:pt x="185" y="52"/>
                  </a:lnTo>
                  <a:lnTo>
                    <a:pt x="173" y="57"/>
                  </a:lnTo>
                  <a:lnTo>
                    <a:pt x="163" y="67"/>
                  </a:lnTo>
                  <a:lnTo>
                    <a:pt x="157" y="78"/>
                  </a:lnTo>
                  <a:lnTo>
                    <a:pt x="154" y="92"/>
                  </a:lnTo>
                  <a:lnTo>
                    <a:pt x="152" y="105"/>
                  </a:lnTo>
                  <a:lnTo>
                    <a:pt x="153" y="119"/>
                  </a:lnTo>
                  <a:lnTo>
                    <a:pt x="157" y="132"/>
                  </a:lnTo>
                  <a:lnTo>
                    <a:pt x="163" y="143"/>
                  </a:lnTo>
                  <a:lnTo>
                    <a:pt x="172" y="153"/>
                  </a:lnTo>
                  <a:lnTo>
                    <a:pt x="184" y="158"/>
                  </a:lnTo>
                  <a:lnTo>
                    <a:pt x="199" y="160"/>
                  </a:lnTo>
                  <a:lnTo>
                    <a:pt x="214" y="158"/>
                  </a:lnTo>
                  <a:lnTo>
                    <a:pt x="225" y="153"/>
                  </a:lnTo>
                  <a:lnTo>
                    <a:pt x="234" y="143"/>
                  </a:lnTo>
                  <a:lnTo>
                    <a:pt x="240" y="132"/>
                  </a:lnTo>
                  <a:lnTo>
                    <a:pt x="244" y="119"/>
                  </a:lnTo>
                  <a:lnTo>
                    <a:pt x="245" y="105"/>
                  </a:lnTo>
                  <a:lnTo>
                    <a:pt x="244" y="92"/>
                  </a:lnTo>
                  <a:lnTo>
                    <a:pt x="240" y="78"/>
                  </a:lnTo>
                  <a:lnTo>
                    <a:pt x="234" y="67"/>
                  </a:lnTo>
                  <a:lnTo>
                    <a:pt x="224" y="57"/>
                  </a:lnTo>
                  <a:lnTo>
                    <a:pt x="213" y="52"/>
                  </a:lnTo>
                  <a:lnTo>
                    <a:pt x="199" y="50"/>
                  </a:lnTo>
                  <a:close/>
                  <a:moveTo>
                    <a:pt x="938" y="35"/>
                  </a:moveTo>
                  <a:lnTo>
                    <a:pt x="958" y="35"/>
                  </a:lnTo>
                  <a:lnTo>
                    <a:pt x="958" y="145"/>
                  </a:lnTo>
                  <a:lnTo>
                    <a:pt x="1026" y="35"/>
                  </a:lnTo>
                  <a:lnTo>
                    <a:pt x="1046" y="35"/>
                  </a:lnTo>
                  <a:lnTo>
                    <a:pt x="1046" y="176"/>
                  </a:lnTo>
                  <a:lnTo>
                    <a:pt x="1026" y="176"/>
                  </a:lnTo>
                  <a:lnTo>
                    <a:pt x="1026" y="66"/>
                  </a:lnTo>
                  <a:lnTo>
                    <a:pt x="959" y="176"/>
                  </a:lnTo>
                  <a:lnTo>
                    <a:pt x="938" y="176"/>
                  </a:lnTo>
                  <a:lnTo>
                    <a:pt x="938" y="35"/>
                  </a:lnTo>
                  <a:close/>
                  <a:moveTo>
                    <a:pt x="783" y="35"/>
                  </a:moveTo>
                  <a:lnTo>
                    <a:pt x="803" y="35"/>
                  </a:lnTo>
                  <a:lnTo>
                    <a:pt x="803" y="145"/>
                  </a:lnTo>
                  <a:lnTo>
                    <a:pt x="871" y="35"/>
                  </a:lnTo>
                  <a:lnTo>
                    <a:pt x="891" y="35"/>
                  </a:lnTo>
                  <a:lnTo>
                    <a:pt x="891" y="176"/>
                  </a:lnTo>
                  <a:lnTo>
                    <a:pt x="871" y="176"/>
                  </a:lnTo>
                  <a:lnTo>
                    <a:pt x="871" y="66"/>
                  </a:lnTo>
                  <a:lnTo>
                    <a:pt x="804" y="176"/>
                  </a:lnTo>
                  <a:lnTo>
                    <a:pt x="783" y="176"/>
                  </a:lnTo>
                  <a:lnTo>
                    <a:pt x="783" y="35"/>
                  </a:lnTo>
                  <a:close/>
                  <a:moveTo>
                    <a:pt x="639" y="35"/>
                  </a:moveTo>
                  <a:lnTo>
                    <a:pt x="658" y="35"/>
                  </a:lnTo>
                  <a:lnTo>
                    <a:pt x="658" y="97"/>
                  </a:lnTo>
                  <a:lnTo>
                    <a:pt x="719" y="35"/>
                  </a:lnTo>
                  <a:lnTo>
                    <a:pt x="746" y="35"/>
                  </a:lnTo>
                  <a:lnTo>
                    <a:pt x="680" y="101"/>
                  </a:lnTo>
                  <a:lnTo>
                    <a:pt x="752" y="176"/>
                  </a:lnTo>
                  <a:lnTo>
                    <a:pt x="722" y="176"/>
                  </a:lnTo>
                  <a:lnTo>
                    <a:pt x="658" y="107"/>
                  </a:lnTo>
                  <a:lnTo>
                    <a:pt x="658" y="176"/>
                  </a:lnTo>
                  <a:lnTo>
                    <a:pt x="639" y="176"/>
                  </a:lnTo>
                  <a:lnTo>
                    <a:pt x="639" y="35"/>
                  </a:lnTo>
                  <a:close/>
                  <a:moveTo>
                    <a:pt x="305" y="35"/>
                  </a:moveTo>
                  <a:lnTo>
                    <a:pt x="338" y="35"/>
                  </a:lnTo>
                  <a:lnTo>
                    <a:pt x="383" y="152"/>
                  </a:lnTo>
                  <a:lnTo>
                    <a:pt x="426" y="35"/>
                  </a:lnTo>
                  <a:lnTo>
                    <a:pt x="460" y="35"/>
                  </a:lnTo>
                  <a:lnTo>
                    <a:pt x="460" y="176"/>
                  </a:lnTo>
                  <a:lnTo>
                    <a:pt x="440" y="176"/>
                  </a:lnTo>
                  <a:lnTo>
                    <a:pt x="440" y="53"/>
                  </a:lnTo>
                  <a:lnTo>
                    <a:pt x="439" y="53"/>
                  </a:lnTo>
                  <a:lnTo>
                    <a:pt x="392" y="176"/>
                  </a:lnTo>
                  <a:lnTo>
                    <a:pt x="372" y="176"/>
                  </a:lnTo>
                  <a:lnTo>
                    <a:pt x="325" y="53"/>
                  </a:lnTo>
                  <a:lnTo>
                    <a:pt x="325" y="176"/>
                  </a:lnTo>
                  <a:lnTo>
                    <a:pt x="305" y="176"/>
                  </a:lnTo>
                  <a:lnTo>
                    <a:pt x="305" y="35"/>
                  </a:lnTo>
                  <a:close/>
                  <a:moveTo>
                    <a:pt x="0" y="35"/>
                  </a:moveTo>
                  <a:lnTo>
                    <a:pt x="109" y="35"/>
                  </a:lnTo>
                  <a:lnTo>
                    <a:pt x="109" y="52"/>
                  </a:lnTo>
                  <a:lnTo>
                    <a:pt x="65" y="52"/>
                  </a:lnTo>
                  <a:lnTo>
                    <a:pt x="65" y="176"/>
                  </a:lnTo>
                  <a:lnTo>
                    <a:pt x="44" y="176"/>
                  </a:lnTo>
                  <a:lnTo>
                    <a:pt x="44" y="52"/>
                  </a:lnTo>
                  <a:lnTo>
                    <a:pt x="0" y="52"/>
                  </a:lnTo>
                  <a:lnTo>
                    <a:pt x="0" y="35"/>
                  </a:lnTo>
                  <a:close/>
                  <a:moveTo>
                    <a:pt x="573" y="31"/>
                  </a:moveTo>
                  <a:lnTo>
                    <a:pt x="589" y="33"/>
                  </a:lnTo>
                  <a:lnTo>
                    <a:pt x="604" y="38"/>
                  </a:lnTo>
                  <a:lnTo>
                    <a:pt x="603" y="57"/>
                  </a:lnTo>
                  <a:lnTo>
                    <a:pt x="589" y="52"/>
                  </a:lnTo>
                  <a:lnTo>
                    <a:pt x="574" y="50"/>
                  </a:lnTo>
                  <a:lnTo>
                    <a:pt x="555" y="52"/>
                  </a:lnTo>
                  <a:lnTo>
                    <a:pt x="540" y="60"/>
                  </a:lnTo>
                  <a:lnTo>
                    <a:pt x="529" y="72"/>
                  </a:lnTo>
                  <a:lnTo>
                    <a:pt x="521" y="87"/>
                  </a:lnTo>
                  <a:lnTo>
                    <a:pt x="519" y="105"/>
                  </a:lnTo>
                  <a:lnTo>
                    <a:pt x="521" y="124"/>
                  </a:lnTo>
                  <a:lnTo>
                    <a:pt x="530" y="139"/>
                  </a:lnTo>
                  <a:lnTo>
                    <a:pt x="540" y="150"/>
                  </a:lnTo>
                  <a:lnTo>
                    <a:pt x="555" y="158"/>
                  </a:lnTo>
                  <a:lnTo>
                    <a:pt x="573" y="160"/>
                  </a:lnTo>
                  <a:lnTo>
                    <a:pt x="583" y="160"/>
                  </a:lnTo>
                  <a:lnTo>
                    <a:pt x="594" y="157"/>
                  </a:lnTo>
                  <a:lnTo>
                    <a:pt x="604" y="154"/>
                  </a:lnTo>
                  <a:lnTo>
                    <a:pt x="605" y="173"/>
                  </a:lnTo>
                  <a:lnTo>
                    <a:pt x="593" y="177"/>
                  </a:lnTo>
                  <a:lnTo>
                    <a:pt x="582" y="178"/>
                  </a:lnTo>
                  <a:lnTo>
                    <a:pt x="573" y="178"/>
                  </a:lnTo>
                  <a:lnTo>
                    <a:pt x="551" y="176"/>
                  </a:lnTo>
                  <a:lnTo>
                    <a:pt x="533" y="170"/>
                  </a:lnTo>
                  <a:lnTo>
                    <a:pt x="518" y="158"/>
                  </a:lnTo>
                  <a:lnTo>
                    <a:pt x="507" y="144"/>
                  </a:lnTo>
                  <a:lnTo>
                    <a:pt x="500" y="126"/>
                  </a:lnTo>
                  <a:lnTo>
                    <a:pt x="498" y="104"/>
                  </a:lnTo>
                  <a:lnTo>
                    <a:pt x="500" y="84"/>
                  </a:lnTo>
                  <a:lnTo>
                    <a:pt x="507" y="66"/>
                  </a:lnTo>
                  <a:lnTo>
                    <a:pt x="519" y="52"/>
                  </a:lnTo>
                  <a:lnTo>
                    <a:pt x="534" y="41"/>
                  </a:lnTo>
                  <a:lnTo>
                    <a:pt x="552" y="34"/>
                  </a:lnTo>
                  <a:lnTo>
                    <a:pt x="573" y="31"/>
                  </a:lnTo>
                  <a:close/>
                  <a:moveTo>
                    <a:pt x="199" y="31"/>
                  </a:moveTo>
                  <a:lnTo>
                    <a:pt x="219" y="35"/>
                  </a:lnTo>
                  <a:lnTo>
                    <a:pt x="235" y="41"/>
                  </a:lnTo>
                  <a:lnTo>
                    <a:pt x="249" y="53"/>
                  </a:lnTo>
                  <a:lnTo>
                    <a:pt x="259" y="68"/>
                  </a:lnTo>
                  <a:lnTo>
                    <a:pt x="265" y="85"/>
                  </a:lnTo>
                  <a:lnTo>
                    <a:pt x="267" y="105"/>
                  </a:lnTo>
                  <a:lnTo>
                    <a:pt x="265" y="126"/>
                  </a:lnTo>
                  <a:lnTo>
                    <a:pt x="259" y="143"/>
                  </a:lnTo>
                  <a:lnTo>
                    <a:pt x="249" y="158"/>
                  </a:lnTo>
                  <a:lnTo>
                    <a:pt x="235" y="169"/>
                  </a:lnTo>
                  <a:lnTo>
                    <a:pt x="219" y="176"/>
                  </a:lnTo>
                  <a:lnTo>
                    <a:pt x="199" y="178"/>
                  </a:lnTo>
                  <a:lnTo>
                    <a:pt x="178" y="176"/>
                  </a:lnTo>
                  <a:lnTo>
                    <a:pt x="161" y="169"/>
                  </a:lnTo>
                  <a:lnTo>
                    <a:pt x="148" y="158"/>
                  </a:lnTo>
                  <a:lnTo>
                    <a:pt x="139" y="143"/>
                  </a:lnTo>
                  <a:lnTo>
                    <a:pt x="132" y="126"/>
                  </a:lnTo>
                  <a:lnTo>
                    <a:pt x="130" y="105"/>
                  </a:lnTo>
                  <a:lnTo>
                    <a:pt x="132" y="85"/>
                  </a:lnTo>
                  <a:lnTo>
                    <a:pt x="139" y="68"/>
                  </a:lnTo>
                  <a:lnTo>
                    <a:pt x="148" y="53"/>
                  </a:lnTo>
                  <a:lnTo>
                    <a:pt x="162" y="41"/>
                  </a:lnTo>
                  <a:lnTo>
                    <a:pt x="178" y="35"/>
                  </a:lnTo>
                  <a:lnTo>
                    <a:pt x="199" y="31"/>
                  </a:lnTo>
                  <a:close/>
                  <a:moveTo>
                    <a:pt x="967" y="0"/>
                  </a:moveTo>
                  <a:lnTo>
                    <a:pt x="973" y="5"/>
                  </a:lnTo>
                  <a:lnTo>
                    <a:pt x="983" y="8"/>
                  </a:lnTo>
                  <a:lnTo>
                    <a:pt x="992" y="9"/>
                  </a:lnTo>
                  <a:lnTo>
                    <a:pt x="1001" y="8"/>
                  </a:lnTo>
                  <a:lnTo>
                    <a:pt x="1011" y="5"/>
                  </a:lnTo>
                  <a:lnTo>
                    <a:pt x="1017" y="0"/>
                  </a:lnTo>
                  <a:lnTo>
                    <a:pt x="1021" y="19"/>
                  </a:lnTo>
                  <a:lnTo>
                    <a:pt x="1013" y="22"/>
                  </a:lnTo>
                  <a:lnTo>
                    <a:pt x="1001" y="24"/>
                  </a:lnTo>
                  <a:lnTo>
                    <a:pt x="992" y="24"/>
                  </a:lnTo>
                  <a:lnTo>
                    <a:pt x="983" y="24"/>
                  </a:lnTo>
                  <a:lnTo>
                    <a:pt x="972" y="22"/>
                  </a:lnTo>
                  <a:lnTo>
                    <a:pt x="965" y="19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0" name="Freeform 31"/>
            <p:cNvSpPr>
              <a:spLocks noEditPoints="1"/>
            </p:cNvSpPr>
            <p:nvPr/>
          </p:nvSpPr>
          <p:spPr bwMode="auto">
            <a:xfrm>
              <a:off x="513" y="83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240" y="240"/>
                  </a:moveTo>
                  <a:lnTo>
                    <a:pt x="440" y="24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240"/>
                  </a:lnTo>
                  <a:close/>
                  <a:moveTo>
                    <a:pt x="480" y="0"/>
                  </a:moveTo>
                  <a:lnTo>
                    <a:pt x="680" y="0"/>
                  </a:lnTo>
                  <a:lnTo>
                    <a:pt x="680" y="441"/>
                  </a:lnTo>
                  <a:lnTo>
                    <a:pt x="480" y="441"/>
                  </a:lnTo>
                  <a:lnTo>
                    <a:pt x="48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441"/>
                  </a:lnTo>
                  <a:lnTo>
                    <a:pt x="0" y="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539"/>
            </a:p>
          </p:txBody>
        </p:sp>
        <p:sp>
          <p:nvSpPr>
            <p:cNvPr id="3131" name="Freeform 32"/>
            <p:cNvSpPr>
              <a:spLocks noEditPoints="1"/>
            </p:cNvSpPr>
            <p:nvPr/>
          </p:nvSpPr>
          <p:spPr bwMode="auto">
            <a:xfrm>
              <a:off x="513" y="719"/>
              <a:ext cx="340" cy="220"/>
            </a:xfrm>
            <a:custGeom>
              <a:avLst/>
              <a:gdLst>
                <a:gd name="T0" fmla="*/ 1 w 680"/>
                <a:gd name="T1" fmla="*/ 0 h 441"/>
                <a:gd name="T2" fmla="*/ 1 w 680"/>
                <a:gd name="T3" fmla="*/ 0 h 441"/>
                <a:gd name="T4" fmla="*/ 1 w 680"/>
                <a:gd name="T5" fmla="*/ 0 h 441"/>
                <a:gd name="T6" fmla="*/ 1 w 680"/>
                <a:gd name="T7" fmla="*/ 0 h 441"/>
                <a:gd name="T8" fmla="*/ 1 w 680"/>
                <a:gd name="T9" fmla="*/ 0 h 441"/>
                <a:gd name="T10" fmla="*/ 1 w 680"/>
                <a:gd name="T11" fmla="*/ 0 h 441"/>
                <a:gd name="T12" fmla="*/ 1 w 680"/>
                <a:gd name="T13" fmla="*/ 0 h 441"/>
                <a:gd name="T14" fmla="*/ 1 w 680"/>
                <a:gd name="T15" fmla="*/ 0 h 441"/>
                <a:gd name="T16" fmla="*/ 1 w 680"/>
                <a:gd name="T17" fmla="*/ 0 h 441"/>
                <a:gd name="T18" fmla="*/ 1 w 680"/>
                <a:gd name="T19" fmla="*/ 0 h 441"/>
                <a:gd name="T20" fmla="*/ 0 w 680"/>
                <a:gd name="T21" fmla="*/ 0 h 441"/>
                <a:gd name="T22" fmla="*/ 1 w 680"/>
                <a:gd name="T23" fmla="*/ 0 h 441"/>
                <a:gd name="T24" fmla="*/ 1 w 680"/>
                <a:gd name="T25" fmla="*/ 0 h 441"/>
                <a:gd name="T26" fmla="*/ 0 w 680"/>
                <a:gd name="T27" fmla="*/ 0 h 441"/>
                <a:gd name="T28" fmla="*/ 0 w 680"/>
                <a:gd name="T29" fmla="*/ 0 h 4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0" h="441">
                  <a:moveTo>
                    <a:pt x="480" y="0"/>
                  </a:moveTo>
                  <a:lnTo>
                    <a:pt x="680" y="0"/>
                  </a:lnTo>
                  <a:lnTo>
                    <a:pt x="680" y="201"/>
                  </a:lnTo>
                  <a:lnTo>
                    <a:pt x="480" y="201"/>
                  </a:lnTo>
                  <a:lnTo>
                    <a:pt x="480" y="0"/>
                  </a:lnTo>
                  <a:close/>
                  <a:moveTo>
                    <a:pt x="240" y="0"/>
                  </a:moveTo>
                  <a:lnTo>
                    <a:pt x="440" y="0"/>
                  </a:lnTo>
                  <a:lnTo>
                    <a:pt x="440" y="441"/>
                  </a:lnTo>
                  <a:lnTo>
                    <a:pt x="240" y="441"/>
                  </a:lnTo>
                  <a:lnTo>
                    <a:pt x="240" y="0"/>
                  </a:lnTo>
                  <a:close/>
                  <a:moveTo>
                    <a:pt x="0" y="0"/>
                  </a:moveTo>
                  <a:lnTo>
                    <a:pt x="200" y="0"/>
                  </a:lnTo>
                  <a:lnTo>
                    <a:pt x="200" y="201"/>
                  </a:lnTo>
                  <a:lnTo>
                    <a:pt x="0" y="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BF44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 sz="2539"/>
            </a:p>
          </p:txBody>
        </p:sp>
      </p:grpSp>
      <p:cxnSp>
        <p:nvCxnSpPr>
          <p:cNvPr id="3076" name="AutoShape 12"/>
          <p:cNvCxnSpPr>
            <a:cxnSpLocks noChangeShapeType="1"/>
          </p:cNvCxnSpPr>
          <p:nvPr/>
        </p:nvCxnSpPr>
        <p:spPr bwMode="auto">
          <a:xfrm>
            <a:off x="4674903" y="1081783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1877" y="39728"/>
            <a:ext cx="7619502" cy="1089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ЗАДАЧА 1. Актуализация, защита (март 2017 г.) и обеспечение реализации «дорожной карты» Программы повышения конкурентоспособности ТПУ </a:t>
            </a:r>
            <a:r>
              <a:rPr lang="ru-RU" altLang="ru-RU" sz="1834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            на </a:t>
            </a:r>
            <a:r>
              <a:rPr lang="ru-RU" altLang="ru-RU" sz="1834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2017 г. с усилением фокусировки её на предметные рейтинги, а также </a:t>
            </a:r>
            <a:r>
              <a:rPr lang="ru-RU" altLang="ru-RU" sz="1834" b="1" dirty="0">
                <a:solidFill>
                  <a:schemeClr val="accent6"/>
                </a:solidFill>
                <a:latin typeface="Calibri" panose="020F0502020204030204" pitchFamily="34" charset="0"/>
              </a:rPr>
              <a:t>актуализация и защита (октябрь 2017 г.) «дорожной карты» Программы </a:t>
            </a:r>
            <a:r>
              <a:rPr lang="ru-RU" altLang="ru-RU" sz="1834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                на </a:t>
            </a:r>
            <a:r>
              <a:rPr lang="ru-RU" altLang="ru-RU" sz="1834" b="1" dirty="0">
                <a:solidFill>
                  <a:schemeClr val="accent6"/>
                </a:solidFill>
                <a:latin typeface="Calibri" panose="020F0502020204030204" pitchFamily="34" charset="0"/>
              </a:rPr>
              <a:t>2018–2020 гг.</a:t>
            </a:r>
          </a:p>
        </p:txBody>
      </p:sp>
      <p:sp>
        <p:nvSpPr>
          <p:cNvPr id="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22853" y="6380941"/>
            <a:ext cx="468527" cy="477059"/>
          </a:xfrm>
          <a:solidFill>
            <a:schemeClr val="bg1">
              <a:lumMod val="65000"/>
            </a:schemeClr>
          </a:solidFill>
        </p:spPr>
        <p:txBody>
          <a:bodyPr/>
          <a:lstStyle>
            <a:lvl1pPr defTabSz="1088467">
              <a:spcBef>
                <a:spcPct val="20000"/>
              </a:spcBef>
              <a:buChar char="•"/>
              <a:defRPr sz="3809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>
              <a:spcBef>
                <a:spcPct val="20000"/>
              </a:spcBef>
              <a:buChar char="–"/>
              <a:defRPr sz="338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>
              <a:spcBef>
                <a:spcPct val="20000"/>
              </a:spcBef>
              <a:buChar char="•"/>
              <a:defRPr sz="2822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>
              <a:spcBef>
                <a:spcPct val="20000"/>
              </a:spcBef>
              <a:buChar char="–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>
              <a:spcBef>
                <a:spcPct val="20000"/>
              </a:spcBef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98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693" dirty="0"/>
              <a:t>9</a:t>
            </a:r>
            <a:endParaRPr lang="ru-RU" altLang="ru-RU" sz="1693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10161" y="1217348"/>
            <a:ext cx="109331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Создание </a:t>
            </a:r>
            <a:r>
              <a:rPr lang="ru-RU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Центра цифровых образовательных технологий</a:t>
            </a:r>
            <a:r>
              <a:rPr lang="ru-RU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базе Института электронного обучения, Научно-технической библиотеки и отдела дополнительных образовательных </a:t>
            </a:r>
            <a:r>
              <a:rPr lang="ru-RU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услуг:</a:t>
            </a:r>
          </a:p>
          <a:p>
            <a:pPr marL="742950" lvl="1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переход на современные цифровые образовательные технологии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всех формах, направлениях и уровнях подготовки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(замещение онлайн-обучением части аудиторной лекционной нагрузки у студентов очной формы обучения и б</a:t>
            </a:r>
            <a:r>
              <a:rPr lang="ru-RU" sz="1500" i="1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льшей части лекционной нагрузки – у студентов-заочников, формирование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содержания и участие в реализации практики по развитию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 студентов цифровых компетенций)</a:t>
            </a:r>
            <a:endParaRPr lang="ru-RU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разработка и размещение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массовых открытых онлайн-курсов (МООК)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Федеральном Ресурсе одного окна (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https://online.edu.ru/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), обучение и сертификация слушателей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МООК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ТПУ, внедрение лучших онлайн-курсов России и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зарубежных стран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процесс обучения студентов ТПУ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качества и доступности электронной образовательной среды университета, библиотечных ресурсов и пространств, адаптивность и персонализация обучения </a:t>
            </a:r>
            <a:endParaRPr lang="ru-RU" sz="1500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дополнительных образовательных программ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повышения квалификации без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отрыва от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производства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новейших образовательных 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технологий (виртуальная 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дополненная реальность, </a:t>
            </a:r>
            <a:r>
              <a:rPr lang="ru-RU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гипер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-видео, </a:t>
            </a:r>
            <a:r>
              <a:rPr lang="ru-RU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Motion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Capture</a:t>
            </a:r>
            <a:r>
              <a:rPr lang="ru-RU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ru-RU" sz="150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WebGL</a:t>
            </a:r>
            <a:r>
              <a:rPr lang="ru-RU" sz="150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  <a:endParaRPr lang="ru-RU" dirty="0" smtClean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0632" y="5275751"/>
            <a:ext cx="11012728" cy="1097622"/>
          </a:xfrm>
          <a:prstGeom prst="rect">
            <a:avLst/>
          </a:prstGeom>
          <a:noFill/>
          <a:ln w="57150">
            <a:solidFill>
              <a:srgbClr val="80BF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3222170" y="5361210"/>
            <a:ext cx="8090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ru-RU" sz="1800" dirty="0" smtClean="0">
                <a:cs typeface="Arial" panose="020B0604020202020204" pitchFamily="34" charset="0"/>
              </a:rPr>
              <a:t>ТПУ сохранил и упрочил свою позицию во второй группе вузов - участников Проекта 5-100 </a:t>
            </a:r>
            <a:r>
              <a:rPr lang="ru-RU" sz="1800" dirty="0">
                <a:cs typeface="Arial" panose="020B0604020202020204" pitchFamily="34" charset="0"/>
              </a:rPr>
              <a:t>и получил </a:t>
            </a:r>
            <a:r>
              <a:rPr lang="ru-RU" sz="1800" dirty="0" smtClean="0">
                <a:cs typeface="Arial" panose="020B0604020202020204" pitchFamily="34" charset="0"/>
              </a:rPr>
              <a:t>на 2018 г. субсидию в </a:t>
            </a:r>
            <a:r>
              <a:rPr lang="ru-RU" sz="1800" dirty="0">
                <a:cs typeface="Arial" panose="020B0604020202020204" pitchFamily="34" charset="0"/>
              </a:rPr>
              <a:t>размере </a:t>
            </a:r>
            <a:r>
              <a:rPr lang="ru-RU" sz="1800" b="1" dirty="0" smtClean="0">
                <a:solidFill>
                  <a:srgbClr val="6BBD21"/>
                </a:solidFill>
                <a:cs typeface="Arial" panose="020B0604020202020204" pitchFamily="34" charset="0"/>
              </a:rPr>
              <a:t>471</a:t>
            </a:r>
            <a:r>
              <a:rPr lang="ru-RU" sz="1800" b="1" dirty="0" smtClean="0">
                <a:cs typeface="Arial" panose="020B0604020202020204" pitchFamily="34" charset="0"/>
              </a:rPr>
              <a:t> </a:t>
            </a:r>
            <a:r>
              <a:rPr lang="ru-RU" sz="1800" dirty="0">
                <a:cs typeface="Arial" panose="020B0604020202020204" pitchFamily="34" charset="0"/>
              </a:rPr>
              <a:t>млн</a:t>
            </a:r>
            <a:r>
              <a:rPr lang="ru-RU" sz="1800" b="1" dirty="0">
                <a:cs typeface="Arial" panose="020B0604020202020204" pitchFamily="34" charset="0"/>
              </a:rPr>
              <a:t> </a:t>
            </a:r>
            <a:r>
              <a:rPr lang="ru-RU" sz="1800" dirty="0" smtClean="0">
                <a:cs typeface="Arial" panose="020B0604020202020204" pitchFamily="34" charset="0"/>
              </a:rPr>
              <a:t>руб.</a:t>
            </a:r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730553" y="5409556"/>
            <a:ext cx="18784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266700" algn="l"/>
              </a:tabLst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2450" indent="-285750">
              <a:spcBef>
                <a:spcPct val="20000"/>
              </a:spcBef>
              <a:buChar char="–"/>
              <a:tabLst>
                <a:tab pos="266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  <a:tabLst>
                <a:tab pos="0" algn="l"/>
              </a:tabLst>
            </a:pPr>
            <a:r>
              <a:rPr lang="ru-RU" sz="2400" b="1" dirty="0" smtClean="0">
                <a:solidFill>
                  <a:srgbClr val="6BBD21"/>
                </a:solidFill>
                <a:latin typeface="+mn-lt"/>
              </a:rPr>
              <a:t>РЕЗУЛЬТАТЫ ЗАЩИТЫ</a:t>
            </a:r>
            <a:endParaRPr lang="ru-RU" sz="2400" b="1" dirty="0" smtClean="0">
              <a:latin typeface="+mn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743200" y="5316366"/>
            <a:ext cx="0" cy="10089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22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5747</TotalTime>
  <Words>8004</Words>
  <Application>Microsoft Office PowerPoint</Application>
  <PresentationFormat>Произвольный</PresentationFormat>
  <Paragraphs>899</Paragraphs>
  <Slides>65</Slides>
  <Notes>63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8. Формирование долгосрочных баз практик и повышение доли обучающихся, проходящих практику на реальном производстве, не менее чем на 10 % в год </vt:lpstr>
      <vt:lpstr>ЗАДАЧА 9. Развитие сетевого взаимодействия в рамках: сетевых университетов (Ростехнадзора, БРИКС, ), консорциумов, технологических платформ; сетевых образовательных программ, в том числе на английском языке; соорганизации олимпиад НТИ, Газпрома, АИРР; договоров о сотрудничестве с СО РАН, ДВО РАН и др.; проектов НТИ, ФПИ, АСИ и др. </vt:lpstr>
      <vt:lpstr>ЗАДАЧА 9. Развитие сетевого взаимодействия в рамках сетевых университетов (Ростехнадзора, БРИКС), консорциумов, технологических платформ</vt:lpstr>
      <vt:lpstr>ЗАДАЧА 9. Развитие сетевого взаимодействия в рамках сетевых университетов (Ростехнадзора, БРИКС), консорциумов, технологических платформ</vt:lpstr>
      <vt:lpstr>ЗАДАЧА 9. Развитие сетевого взаимодействия в рамках сетевых образовательных программ, в том числе на английском языке</vt:lpstr>
      <vt:lpstr>ЗАДАЧА 9. Развитие сетевого взаимодействия в рамках сетевых образовательных программ, в том числе на английском языке</vt:lpstr>
      <vt:lpstr>ЗАДАЧА 9. Развитие сетевого взаимодействия в рамках сетевых образовательных программ, в том числе на английском языке</vt:lpstr>
      <vt:lpstr>ЗАДАЧА 9. Развитие сетевого взаимодействия в рамках соорганизации олимпиад НТИ, Газпрома, АИРР  </vt:lpstr>
      <vt:lpstr> ЗАДАЧА 9. Развитие сетевого взаимодействия в рамках: договоров о сотрудничестве с СО РАН, ДВО РАН и др.; проектов НТИ, ФПИ, АСИ и др.  </vt:lpstr>
      <vt:lpstr> ЗАДАЧА 9. Развитие сетевого взаимодействия в рамках: договоров о сотрудничестве с СО РАН, ДВО РАН и др.; проектов НТИ, ФПИ, АСИ и др.  </vt:lpstr>
      <vt:lpstr>Презентация PowerPoint</vt:lpstr>
      <vt:lpstr>ЗАДАЧА 11. Создание системы для повышения качества заявок (проектов) и рост на этой основе объёмов госбюджетных НИР, выполняемых по ПП – 218, ПП – 220; проектам ФЦП, РНФ, РФФН, РГНФ, НТИ, ФПИ, Минпромторга, Минобороны, Минэнерго, Минэкономразвития, МЧС и др. </vt:lpstr>
      <vt:lpstr>ЗАДАЧА 12. Расширение числа госкорпораций и частных компаний, реализующих программы своего инновационного развития (ПИРы) с участием ТПУ, организация системной работы с ними, в том числе путем создания института кураторов из числа руководителей университета, и рост на этой основе объёмов хоздоговорных НИОКР</vt:lpstr>
      <vt:lpstr>ЗАДАЧА 13. Разработка стратегии коммерциализации знаний (становления ТПУ университетом третьего поколения)</vt:lpstr>
      <vt:lpstr>ЗАДАЧА 14. Организация конкурсного набора в магистратуру и аспирантуру</vt:lpstr>
      <vt:lpstr>ЗАДАЧА 15. Капитальный ремонт общежития по ул. Пирогова, 18 а и сдача его в эксплуатацию к 1.09.2017 г. </vt:lpstr>
      <vt:lpstr>ЗАДАЧА 16. Разработка проектно-сметной документации (ПСД) на реконструкцию НТБ</vt:lpstr>
      <vt:lpstr>ЗАДАЧА 17. Снос азотно-кислородной станции, 17-го и 13-го корпусов и подготовка площадки под строительство 2-й  и 3-й очереди Научного парка</vt:lpstr>
      <vt:lpstr>ЗАДАЧА 18. Организация привлечения средств на разработку ПСД  и реализацию необходимых мероприятий по перемещению Лицея  при ТПУ в 8-й учебный корпус (крыло вдоль ул. Советской) </vt:lpstr>
      <vt:lpstr>ЗАДАЧА 19. Подготовка 200 волонтеров к организации и проведению  XIX Всемирного фестиваля молодежи и студентов  (г. Сочи, октябрь 2017 г.) </vt:lpstr>
      <vt:lpstr>ЗАДАЧА 20. Интенсификация процесса развития основного персонала ТПУ в части знания (изучения) английского языка</vt:lpstr>
      <vt:lpstr>ЗАДАЧА 20. Интенсификация процесса развития основного персонала ТПУ в части знания (изучения) английского языка</vt:lpstr>
      <vt:lpstr>ЗАДАЧА 21. Рост численности штатных профессоров и штатных НПР – выпускников PhD–докторантур зарубежных вузов</vt:lpstr>
      <vt:lpstr>ЗАДАЧА 22. Модернизация IT-инфраструктуры ТПУ, в том числе создание общеуниверситетской службы IT-поддержки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Коробов</dc:creator>
  <cp:lastModifiedBy>Petr S. Chubik</cp:lastModifiedBy>
  <cp:revision>211</cp:revision>
  <dcterms:created xsi:type="dcterms:W3CDTF">2018-02-05T10:02:36Z</dcterms:created>
  <dcterms:modified xsi:type="dcterms:W3CDTF">2018-02-14T08:06:22Z</dcterms:modified>
</cp:coreProperties>
</file>