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22"/>
  </p:notesMasterIdLst>
  <p:sldIdLst>
    <p:sldId id="685" r:id="rId2"/>
    <p:sldId id="540" r:id="rId3"/>
    <p:sldId id="683" r:id="rId4"/>
    <p:sldId id="507" r:id="rId5"/>
    <p:sldId id="687" r:id="rId6"/>
    <p:sldId id="469" r:id="rId7"/>
    <p:sldId id="679" r:id="rId8"/>
    <p:sldId id="473" r:id="rId9"/>
    <p:sldId id="474" r:id="rId10"/>
    <p:sldId id="501" r:id="rId11"/>
    <p:sldId id="499" r:id="rId12"/>
    <p:sldId id="681" r:id="rId13"/>
    <p:sldId id="503" r:id="rId14"/>
    <p:sldId id="504" r:id="rId15"/>
    <p:sldId id="505" r:id="rId16"/>
    <p:sldId id="686" r:id="rId17"/>
    <p:sldId id="632" r:id="rId18"/>
    <p:sldId id="682" r:id="rId19"/>
    <p:sldId id="615" r:id="rId20"/>
    <p:sldId id="53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47D45A"/>
    <a:srgbClr val="D86ECC"/>
    <a:srgbClr val="40C652"/>
    <a:srgbClr val="84E291"/>
    <a:srgbClr val="F2F2F2"/>
    <a:srgbClr val="07A97F"/>
    <a:srgbClr val="00B050"/>
    <a:srgbClr val="FF3300"/>
    <a:srgbClr val="AF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00" autoAdjust="0"/>
    <p:restoredTop sz="96395" autoAdjust="0"/>
  </p:normalViewPr>
  <p:slideViewPr>
    <p:cSldViewPr snapToGrid="0">
      <p:cViewPr>
        <p:scale>
          <a:sx n="75" d="100"/>
          <a:sy n="75" d="100"/>
        </p:scale>
        <p:origin x="1098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4042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69-4649-B56B-7888D1EB2178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69-4649-B56B-7888D1EB2178}"/>
              </c:ext>
            </c:extLst>
          </c:dPt>
          <c:dPt>
            <c:idx val="2"/>
            <c:bubble3D val="0"/>
            <c:spPr>
              <a:solidFill>
                <a:srgbClr val="46B1E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69-4649-B56B-7888D1EB2178}"/>
              </c:ext>
            </c:extLst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69-4649-B56B-7888D1EB2178}"/>
              </c:ext>
            </c:extLst>
          </c:dPt>
          <c:cat>
            <c:strRef>
              <c:f>Лист1!$A$2:$A$5</c:f>
              <c:strCache>
                <c:ptCount val="4"/>
                <c:pt idx="0">
                  <c:v>Магистратура</c:v>
                </c:pt>
                <c:pt idx="1">
                  <c:v>Аспирантура</c:v>
                </c:pt>
                <c:pt idx="2">
                  <c:v>Специалитет</c:v>
                </c:pt>
                <c:pt idx="3">
                  <c:v>Бакалавриат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0.27</c:v>
                </c:pt>
                <c:pt idx="1">
                  <c:v>0.03</c:v>
                </c:pt>
                <c:pt idx="2">
                  <c:v>0.09</c:v>
                </c:pt>
                <c:pt idx="3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569-4649-B56B-7888D1EB2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64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500574746373302"/>
          <c:y val="0"/>
          <c:w val="0.84650926154716866"/>
          <c:h val="0.918639589818266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Бакалвр</c:v>
                </c:pt>
              </c:strCache>
            </c:strRef>
          </c:tx>
          <c:spPr>
            <a:solidFill>
              <a:srgbClr val="7F7F7F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A7E-4174-8AF2-823B564769F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A7E-4174-8AF2-823B564769F6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A7E-4174-8AF2-823B564769F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A7E-4174-8AF2-823B564769F6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A7E-4174-8AF2-823B564769F6}"/>
              </c:ext>
            </c:extLst>
          </c:dPt>
          <c:dLbls>
            <c:dLbl>
              <c:idx val="0"/>
              <c:layout>
                <c:manualLayout>
                  <c:x val="-3.1113092571216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A7E-4174-8AF2-823B564769F6}"/>
                </c:ext>
              </c:extLst>
            </c:dLbl>
            <c:dLbl>
              <c:idx val="1"/>
              <c:layout>
                <c:manualLayout>
                  <c:x val="2.382534115813891E-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A7E-4174-8AF2-823B564769F6}"/>
                </c:ext>
              </c:extLst>
            </c:dLbl>
            <c:dLbl>
              <c:idx val="2"/>
              <c:layout>
                <c:manualLayout>
                  <c:x val="2.382534115813891E-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A7E-4174-8AF2-823B564769F6}"/>
                </c:ext>
              </c:extLst>
            </c:dLbl>
            <c:dLbl>
              <c:idx val="3"/>
              <c:layout>
                <c:manualLayout>
                  <c:x val="-3.111309257121669E-3"/>
                  <c:y val="-1.0605634761582028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7E-4174-8AF2-823B564769F6}"/>
                </c:ext>
              </c:extLst>
            </c:dLbl>
            <c:dLbl>
              <c:idx val="4"/>
              <c:layout>
                <c:manualLayout>
                  <c:x val="-3.1113092571217207E-3"/>
                  <c:y val="-5.302817380791014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A7E-4174-8AF2-823B564769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4536</c:v>
                </c:pt>
                <c:pt idx="1">
                  <c:v>4747</c:v>
                </c:pt>
                <c:pt idx="2">
                  <c:v>5371</c:v>
                </c:pt>
                <c:pt idx="3">
                  <c:v>5755</c:v>
                </c:pt>
                <c:pt idx="4">
                  <c:v>6401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A7E-4174-8AF2-823B564769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Специалист</c:v>
                </c:pt>
              </c:strCache>
            </c:strRef>
          </c:tx>
          <c:spPr>
            <a:solidFill>
              <a:srgbClr val="47D45A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3.8142170916993646E-17"/>
                  <c:y val="3.55444608696610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A7E-4174-8AF2-823B564769F6}"/>
                </c:ext>
              </c:extLst>
            </c:dLbl>
            <c:dLbl>
              <c:idx val="1"/>
              <c:layout>
                <c:manualLayout>
                  <c:x val="0"/>
                  <c:y val="-7.611509510333522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A7E-4174-8AF2-823B564769F6}"/>
                </c:ext>
              </c:extLst>
            </c:dLbl>
            <c:dLbl>
              <c:idx val="2"/>
              <c:layout>
                <c:manualLayout>
                  <c:x val="0"/>
                  <c:y val="2.897658633796763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A7E-4174-8AF2-823B564769F6}"/>
                </c:ext>
              </c:extLst>
            </c:dLbl>
            <c:dLbl>
              <c:idx val="3"/>
              <c:layout>
                <c:manualLayout>
                  <c:x val="0"/>
                  <c:y val="2.449939512407138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A7E-4174-8AF2-823B564769F6}"/>
                </c:ext>
              </c:extLst>
            </c:dLbl>
            <c:dLbl>
              <c:idx val="4"/>
              <c:layout>
                <c:manualLayout>
                  <c:x val="2.0805060839240116E-3"/>
                  <c:y val="6.062412728193817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A7E-4174-8AF2-823B564769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919</c:v>
                </c:pt>
                <c:pt idx="1">
                  <c:v>930</c:v>
                </c:pt>
                <c:pt idx="2">
                  <c:v>941</c:v>
                </c:pt>
                <c:pt idx="3">
                  <c:v>956</c:v>
                </c:pt>
                <c:pt idx="4">
                  <c:v>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A7E-4174-8AF2-823B564769F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Магистр</c:v>
                </c:pt>
              </c:strCache>
            </c:strRef>
          </c:tx>
          <c:spPr>
            <a:solidFill>
              <a:srgbClr val="46B1E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8.1351759032669761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A7E-4174-8AF2-823B564769F6}"/>
                </c:ext>
              </c:extLst>
            </c:dLbl>
            <c:dLbl>
              <c:idx val="1"/>
              <c:layout>
                <c:manualLayout>
                  <c:x val="-3.8142170916993646E-17"/>
                  <c:y val="-1.524748143771889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A7E-4174-8AF2-823B564769F6}"/>
                </c:ext>
              </c:extLst>
            </c:dLbl>
            <c:dLbl>
              <c:idx val="2"/>
              <c:layout>
                <c:manualLayout>
                  <c:x val="0"/>
                  <c:y val="-2.351663174135153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A7E-4174-8AF2-823B564769F6}"/>
                </c:ext>
              </c:extLst>
            </c:dLbl>
            <c:dLbl>
              <c:idx val="3"/>
              <c:layout>
                <c:manualLayout>
                  <c:x val="-7.6284341833987293E-17"/>
                  <c:y val="-2.936770056408627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A7E-4174-8AF2-823B564769F6}"/>
                </c:ext>
              </c:extLst>
            </c:dLbl>
            <c:dLbl>
              <c:idx val="4"/>
              <c:layout>
                <c:manualLayout>
                  <c:x val="0"/>
                  <c:y val="-3.611306984276070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A7E-4174-8AF2-823B564769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2487</c:v>
                </c:pt>
                <c:pt idx="1">
                  <c:v>2662</c:v>
                </c:pt>
                <c:pt idx="2">
                  <c:v>2818</c:v>
                </c:pt>
                <c:pt idx="3">
                  <c:v>2893</c:v>
                </c:pt>
                <c:pt idx="4">
                  <c:v>3240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BA7E-4174-8AF2-823B564769F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Аспирант </c:v>
                </c:pt>
              </c:strCache>
            </c:strRef>
          </c:tx>
          <c:spPr>
            <a:solidFill>
              <a:srgbClr val="D86ECC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2.0805060839240493E-3"/>
                  <c:y val="2.419503714447361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A7E-4174-8AF2-823B564769F6}"/>
                </c:ext>
              </c:extLst>
            </c:dLbl>
            <c:dLbl>
              <c:idx val="1"/>
              <c:layout>
                <c:manualLayout>
                  <c:x val="-2.0805060839240116E-3"/>
                  <c:y val="-3.790536856186938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A7E-4174-8AF2-823B564769F6}"/>
                </c:ext>
              </c:extLst>
            </c:dLbl>
            <c:dLbl>
              <c:idx val="2"/>
              <c:layout>
                <c:manualLayout>
                  <c:x val="0"/>
                  <c:y val="-3.700936142566966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A7E-4174-8AF2-823B564769F6}"/>
                </c:ext>
              </c:extLst>
            </c:dLbl>
            <c:dLbl>
              <c:idx val="3"/>
              <c:layout>
                <c:manualLayout>
                  <c:x val="0"/>
                  <c:y val="3.891230991493052E-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A7E-4174-8AF2-823B564769F6}"/>
                </c:ext>
              </c:extLst>
            </c:dLbl>
            <c:dLbl>
              <c:idx val="4"/>
              <c:layout>
                <c:manualLayout>
                  <c:x val="-1.5256868366797459E-16"/>
                  <c:y val="2.538971332607235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A7E-4174-8AF2-823B564769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836</c:v>
                </c:pt>
                <c:pt idx="1">
                  <c:v>802</c:v>
                </c:pt>
                <c:pt idx="2">
                  <c:v>799</c:v>
                </c:pt>
                <c:pt idx="3">
                  <c:v>783</c:v>
                </c:pt>
                <c:pt idx="4">
                  <c:v>832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BA7E-4174-8AF2-823B564769F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100"/>
        <c:axId val="192921048"/>
        <c:axId val="192921376"/>
      </c:barChart>
      <c:catAx>
        <c:axId val="19292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2921376"/>
        <c:crosses val="autoZero"/>
        <c:auto val="1"/>
        <c:lblAlgn val="ctr"/>
        <c:lblOffset val="100"/>
        <c:noMultiLvlLbl val="0"/>
      </c:catAx>
      <c:valAx>
        <c:axId val="192921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2921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196B24">
                    <a:lumMod val="20000"/>
                    <a:lumOff val="80000"/>
                  </a:srgbClr>
                </a:gs>
                <a:gs pos="100000">
                  <a:srgbClr val="196B24">
                    <a:lumMod val="60000"/>
                    <a:lumOff val="40000"/>
                  </a:srgb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Лист1!$A$6:$A$7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Лист1!$B$6:$B$7</c:f>
              <c:numCache>
                <c:formatCode>General</c:formatCode>
                <c:ptCount val="2"/>
                <c:pt idx="0">
                  <c:v>24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ED-415B-84DA-72955C43C1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556736"/>
        <c:axId val="51558272"/>
      </c:barChart>
      <c:catAx>
        <c:axId val="5155673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" lastClr="FFFFFF">
                <a:lumMod val="50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51558272"/>
        <c:crosses val="autoZero"/>
        <c:auto val="1"/>
        <c:lblAlgn val="ctr"/>
        <c:lblOffset val="100"/>
        <c:noMultiLvlLbl val="0"/>
      </c:catAx>
      <c:valAx>
        <c:axId val="515582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556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gradFill>
              <a:gsLst>
                <a:gs pos="0">
                  <a:srgbClr val="E8E8E8">
                    <a:lumMod val="50000"/>
                  </a:srgbClr>
                </a:gs>
                <a:gs pos="100000">
                  <a:srgbClr val="E8E8E8">
                    <a:lumMod val="25000"/>
                  </a:srgb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</c:f>
              <c:strCache>
                <c:ptCount val="1"/>
                <c:pt idx="0">
                  <c:v>Контингент</c:v>
                </c:pt>
              </c:strCache>
            </c:strRef>
          </c:cat>
          <c:val>
            <c:numRef>
              <c:f>Лист1!$B$3</c:f>
              <c:numCache>
                <c:formatCode>General</c:formatCode>
                <c:ptCount val="1"/>
                <c:pt idx="0">
                  <c:v>2778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31-47EB-8882-5EA0BE435D6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gradFill>
              <a:gsLst>
                <a:gs pos="0">
                  <a:srgbClr val="0F9ED5">
                    <a:lumMod val="60000"/>
                    <a:lumOff val="40000"/>
                  </a:srgbClr>
                </a:gs>
                <a:gs pos="100000">
                  <a:srgbClr val="0F9ED5">
                    <a:lumMod val="50000"/>
                  </a:srgb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</c:f>
              <c:strCache>
                <c:ptCount val="1"/>
                <c:pt idx="0">
                  <c:v>Контингент</c:v>
                </c:pt>
              </c:strCache>
            </c:strRef>
          </c:cat>
          <c:val>
            <c:numRef>
              <c:f>Лист1!$C$3</c:f>
              <c:numCache>
                <c:formatCode>General</c:formatCode>
                <c:ptCount val="1"/>
                <c:pt idx="0">
                  <c:v>2778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31-47EB-8882-5EA0BE435D6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0">
                  <a:srgbClr val="196B24">
                    <a:lumMod val="20000"/>
                    <a:lumOff val="80000"/>
                  </a:srgbClr>
                </a:gs>
                <a:gs pos="100000">
                  <a:srgbClr val="196B24">
                    <a:lumMod val="60000"/>
                    <a:lumOff val="40000"/>
                  </a:srgb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</c:f>
              <c:strCache>
                <c:ptCount val="1"/>
                <c:pt idx="0">
                  <c:v>Контингент</c:v>
                </c:pt>
              </c:strCache>
            </c:strRef>
          </c:cat>
          <c:val>
            <c:numRef>
              <c:f>Лист1!$D$3</c:f>
              <c:numCache>
                <c:formatCode>General</c:formatCode>
                <c:ptCount val="1"/>
                <c:pt idx="0">
                  <c:v>2632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631-47EB-8882-5EA0BE435D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712128"/>
        <c:axId val="47713664"/>
      </c:barChart>
      <c:catAx>
        <c:axId val="4771212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" lastClr="FFFFFF">
                <a:lumMod val="50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47713664"/>
        <c:crosses val="autoZero"/>
        <c:auto val="1"/>
        <c:lblAlgn val="ctr"/>
        <c:lblOffset val="100"/>
        <c:noMultiLvlLbl val="0"/>
      </c:catAx>
      <c:valAx>
        <c:axId val="477136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771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gradFill>
              <a:gsLst>
                <a:gs pos="0">
                  <a:srgbClr val="E8E8E8">
                    <a:lumMod val="50000"/>
                  </a:srgbClr>
                </a:gs>
                <a:gs pos="100000">
                  <a:srgbClr val="E8E8E8">
                    <a:lumMod val="25000"/>
                  </a:srgb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Лист1!$A$4</c:f>
              <c:strCache>
                <c:ptCount val="1"/>
                <c:pt idx="0">
                  <c:v>Кол-во стран</c:v>
                </c:pt>
              </c:strCache>
            </c:strRef>
          </c:cat>
          <c:val>
            <c:numRef>
              <c:f>Лист1!$B$4</c:f>
              <c:numCache>
                <c:formatCode>General</c:formatCode>
                <c:ptCount val="1"/>
                <c:pt idx="0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31-47EB-8882-5EA0BE435D6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gradFill>
              <a:gsLst>
                <a:gs pos="0">
                  <a:srgbClr val="0F9ED5">
                    <a:lumMod val="60000"/>
                    <a:lumOff val="40000"/>
                  </a:srgbClr>
                </a:gs>
                <a:gs pos="100000">
                  <a:srgbClr val="0F9ED5">
                    <a:lumMod val="50000"/>
                  </a:srgb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Лист1!$A$4</c:f>
              <c:strCache>
                <c:ptCount val="1"/>
                <c:pt idx="0">
                  <c:v>Кол-во стран</c:v>
                </c:pt>
              </c:strCache>
            </c:strRef>
          </c:cat>
          <c:val>
            <c:numRef>
              <c:f>Лист1!$C$4</c:f>
              <c:numCache>
                <c:formatCode>General</c:formatCode>
                <c:ptCount val="1"/>
                <c:pt idx="0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31-47EB-8882-5EA0BE435D6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0">
                  <a:srgbClr val="196B24">
                    <a:lumMod val="20000"/>
                    <a:lumOff val="80000"/>
                  </a:srgbClr>
                </a:gs>
                <a:gs pos="100000">
                  <a:srgbClr val="196B24">
                    <a:lumMod val="60000"/>
                    <a:lumOff val="40000"/>
                  </a:srgb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Лист1!$A$4</c:f>
              <c:strCache>
                <c:ptCount val="1"/>
                <c:pt idx="0">
                  <c:v>Кол-во стран</c:v>
                </c:pt>
              </c:strCache>
            </c:strRef>
          </c:cat>
          <c:val>
            <c:numRef>
              <c:f>Лист1!$D$4</c:f>
              <c:numCache>
                <c:formatCode>General</c:formatCode>
                <c:ptCount val="1"/>
                <c:pt idx="0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631-47EB-8882-5EA0BE435D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712128"/>
        <c:axId val="47713664"/>
      </c:barChart>
      <c:catAx>
        <c:axId val="4771212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" lastClr="FFFFFF">
                <a:lumMod val="50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47713664"/>
        <c:crosses val="autoZero"/>
        <c:auto val="1"/>
        <c:lblAlgn val="ctr"/>
        <c:lblOffset val="100"/>
        <c:noMultiLvlLbl val="0"/>
      </c:catAx>
      <c:valAx>
        <c:axId val="477136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771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gradFill>
              <a:gsLst>
                <a:gs pos="0">
                  <a:srgbClr val="E8E8E8">
                    <a:lumMod val="50000"/>
                  </a:srgbClr>
                </a:gs>
                <a:gs pos="100000">
                  <a:srgbClr val="E8E8E8">
                    <a:lumMod val="25000"/>
                  </a:srgb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Прием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31-47EB-8882-5EA0BE435D6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gradFill>
              <a:gsLst>
                <a:gs pos="0">
                  <a:srgbClr val="0F9ED5">
                    <a:lumMod val="60000"/>
                    <a:lumOff val="40000"/>
                  </a:srgbClr>
                </a:gs>
                <a:gs pos="100000">
                  <a:srgbClr val="0F9ED5">
                    <a:lumMod val="50000"/>
                  </a:srgb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Прием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31-47EB-8882-5EA0BE435D6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0">
                  <a:srgbClr val="196B24">
                    <a:lumMod val="20000"/>
                    <a:lumOff val="80000"/>
                  </a:srgbClr>
                </a:gs>
                <a:gs pos="100000">
                  <a:srgbClr val="196B24">
                    <a:lumMod val="60000"/>
                    <a:lumOff val="40000"/>
                  </a:srgb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Прием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631-47EB-8882-5EA0BE435D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712128"/>
        <c:axId val="47713664"/>
      </c:barChart>
      <c:catAx>
        <c:axId val="4771212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ysClr val="window" lastClr="FFFFFF">
                <a:lumMod val="50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47713664"/>
        <c:crosses val="autoZero"/>
        <c:auto val="1"/>
        <c:lblAlgn val="ctr"/>
        <c:lblOffset val="100"/>
        <c:noMultiLvlLbl val="0"/>
      </c:catAx>
      <c:valAx>
        <c:axId val="477136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771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916682775572041"/>
          <c:y val="0.26132423743040534"/>
          <c:w val="0.84650926154716866"/>
          <c:h val="0.471867559780348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WoS</c:v>
                </c:pt>
              </c:strCache>
            </c:strRef>
          </c:tx>
          <c:spPr>
            <a:gradFill rotWithShape="1">
              <a:gsLst>
                <a:gs pos="0">
                  <a:srgbClr val="196B24">
                    <a:lumMod val="20000"/>
                    <a:lumOff val="80000"/>
                  </a:srgbClr>
                </a:gs>
                <a:gs pos="100000">
                  <a:srgbClr val="196B24">
                    <a:lumMod val="60000"/>
                    <a:lumOff val="40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2CC-48AD-9616-0A11584242F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2"/>
                <c:pt idx="0">
                  <c:v>0.68</c:v>
                </c:pt>
                <c:pt idx="1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2CC-48AD-9616-0A11584242F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Scopus</c:v>
                </c:pt>
              </c:strCache>
            </c:strRef>
          </c:tx>
          <c:spPr>
            <a:gradFill rotWithShape="1">
              <a:gsLst>
                <a:gs pos="0">
                  <a:srgbClr val="E8E8E8">
                    <a:lumMod val="50000"/>
                  </a:srgbClr>
                </a:gs>
                <a:gs pos="100000">
                  <a:srgbClr val="E8E8E8">
                    <a:lumMod val="25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0402530419620058E-2"/>
                  <c:y val="1.162516442284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CC-48AD-9616-0A11584242F6}"/>
                </c:ext>
              </c:extLst>
            </c:dLbl>
            <c:dLbl>
              <c:idx val="1"/>
              <c:layout>
                <c:manualLayout>
                  <c:x val="1.2483036503544069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CC-48AD-9616-0A11584242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2"/>
                <c:pt idx="0">
                  <c:v>0.79</c:v>
                </c:pt>
                <c:pt idx="1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2CC-48AD-9616-0A11584242F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axId val="192921048"/>
        <c:axId val="192921376"/>
      </c:barChart>
      <c:catAx>
        <c:axId val="19292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>
                <a:lumMod val="50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192921376"/>
        <c:crosses val="autoZero"/>
        <c:auto val="1"/>
        <c:lblAlgn val="ctr"/>
        <c:lblOffset val="100"/>
        <c:noMultiLvlLbl val="0"/>
      </c:catAx>
      <c:valAx>
        <c:axId val="192921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2921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5622716164747928"/>
          <c:y val="5.5041679226538659E-2"/>
          <c:w val="0.51944887198198042"/>
          <c:h val="0.895630337456881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Стажировки</c:v>
                </c:pt>
              </c:strCache>
            </c:strRef>
          </c:tx>
          <c:spPr>
            <a:gradFill rotWithShape="1">
              <a:gsLst>
                <a:gs pos="0">
                  <a:srgbClr val="196B24">
                    <a:lumMod val="20000"/>
                    <a:lumOff val="80000"/>
                  </a:srgbClr>
                </a:gs>
                <a:gs pos="100000">
                  <a:srgbClr val="196B24">
                    <a:lumMod val="60000"/>
                    <a:lumOff val="40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641-456D-A910-B41FE546B2A9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641-456D-A910-B41FE546B2A9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641-456D-A910-B41FE546B2A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641-456D-A910-B41FE546B2A9}"/>
              </c:ext>
            </c:extLst>
          </c:dPt>
          <c:dLbls>
            <c:dLbl>
              <c:idx val="0"/>
              <c:layout>
                <c:manualLayout>
                  <c:x val="-3.11130925712166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641-456D-A910-B41FE546B2A9}"/>
                </c:ext>
              </c:extLst>
            </c:dLbl>
            <c:dLbl>
              <c:idx val="1"/>
              <c:layout>
                <c:manualLayout>
                  <c:x val="2.38253411581389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41-456D-A910-B41FE546B2A9}"/>
                </c:ext>
              </c:extLst>
            </c:dLbl>
            <c:dLbl>
              <c:idx val="2"/>
              <c:layout>
                <c:manualLayout>
                  <c:x val="2.38253411581389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41-456D-A910-B41FE546B2A9}"/>
                </c:ext>
              </c:extLst>
            </c:dLbl>
            <c:dLbl>
              <c:idx val="3"/>
              <c:layout>
                <c:manualLayout>
                  <c:x val="-3.111370320811854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41-456D-A910-B41FE546B2A9}"/>
                </c:ext>
              </c:extLst>
            </c:dLbl>
            <c:dLbl>
              <c:idx val="4"/>
              <c:layout>
                <c:manualLayout>
                  <c:x val="1.1832941814727873E-2"/>
                  <c:y val="2.1313752287227777E-3"/>
                </c:manualLayout>
              </c:layout>
              <c:tx>
                <c:rich>
                  <a:bodyPr/>
                  <a:lstStyle/>
                  <a:p>
                    <a:fld id="{4162B99E-A892-4BE8-9249-74F8C0399C10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641-456D-A910-B41FE546B2A9}"/>
                </c:ext>
              </c:extLst>
            </c:dLbl>
            <c:dLbl>
              <c:idx val="5"/>
              <c:layout>
                <c:manualLayout>
                  <c:x val="-2.395365193924881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641-456D-A910-B41FE546B2A9}"/>
                </c:ext>
              </c:extLst>
            </c:dLbl>
            <c:dLbl>
              <c:idx val="6"/>
              <c:layout>
                <c:manualLayout>
                  <c:x val="4.5641590974492795E-3"/>
                  <c:y val="-5.886009564362921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641-456D-A910-B41FE546B2A9}"/>
                </c:ext>
              </c:extLst>
            </c:dLbl>
            <c:dLbl>
              <c:idx val="7"/>
              <c:layout>
                <c:manualLayout>
                  <c:x val="-6.5791065405951801E-3"/>
                  <c:y val="-3.210587760026067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641-456D-A910-B41FE546B2A9}"/>
                </c:ext>
              </c:extLst>
            </c:dLbl>
            <c:dLbl>
              <c:idx val="8"/>
              <c:layout>
                <c:manualLayout>
                  <c:x val="7.8804682738996424E-3"/>
                  <c:y val="-5.886009564362921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641-456D-A910-B41FE546B2A9}"/>
                </c:ext>
              </c:extLst>
            </c:dLbl>
            <c:dLbl>
              <c:idx val="9"/>
              <c:layout>
                <c:manualLayout>
                  <c:x val="-5.720925082608859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641-456D-A910-B41FE546B2A9}"/>
                </c:ext>
              </c:extLst>
            </c:dLbl>
            <c:dLbl>
              <c:idx val="10"/>
              <c:layout>
                <c:manualLayout>
                  <c:x val="6.0730214220877975E-3"/>
                  <c:y val="6.4211755200519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641-456D-A910-B41FE546B2A9}"/>
                </c:ext>
              </c:extLst>
            </c:dLbl>
            <c:dLbl>
              <c:idx val="11"/>
              <c:layout>
                <c:manualLayout>
                  <c:x val="-6.1364955398758355E-3"/>
                  <c:y val="3.21058776002600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641-456D-A910-B41FE546B2A9}"/>
                </c:ext>
              </c:extLst>
            </c:dLbl>
            <c:dLbl>
              <c:idx val="12"/>
              <c:layout>
                <c:manualLayout>
                  <c:x val="-6.1141088162703368E-2"/>
                  <c:y val="5.77905796804681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641-456D-A910-B41FE546B2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Лист1!$A$2:$A$14</c:f>
              <c:strCache>
                <c:ptCount val="13"/>
                <c:pt idx="0">
                  <c:v>Автоматика и вычислительная техника</c:v>
                </c:pt>
                <c:pt idx="1">
                  <c:v>Прочие отрасли экономики</c:v>
                </c:pt>
                <c:pt idx="2">
                  <c:v>Охрана окружающей среды</c:v>
                </c:pt>
                <c:pt idx="3">
                  <c:v>Биомедицина и Фармацевтика</c:v>
                </c:pt>
                <c:pt idx="4">
                  <c:v>Химические технологии</c:v>
                </c:pt>
                <c:pt idx="5">
                  <c:v>Общие и комплексные проблемы …</c:v>
                </c:pt>
                <c:pt idx="6">
                  <c:v>Физика</c:v>
                </c:pt>
                <c:pt idx="7">
                  <c:v>Ядерная техника</c:v>
                </c:pt>
                <c:pt idx="8">
                  <c:v>Космическая промышленность</c:v>
                </c:pt>
                <c:pt idx="9">
                  <c:v>Энергоэффективность, энергосбережение</c:v>
                </c:pt>
                <c:pt idx="10">
                  <c:v>Машиностроение и металлургия</c:v>
                </c:pt>
                <c:pt idx="11">
                  <c:v>Приборы и методы неразрушащего …</c:v>
                </c:pt>
                <c:pt idx="12">
                  <c:v>Геология и Нефтегазовая отрасль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14.7</c:v>
                </c:pt>
                <c:pt idx="1">
                  <c:v>16.899999999999999</c:v>
                </c:pt>
                <c:pt idx="2">
                  <c:v>22.2</c:v>
                </c:pt>
                <c:pt idx="3">
                  <c:v>28.9</c:v>
                </c:pt>
                <c:pt idx="4">
                  <c:v>32</c:v>
                </c:pt>
                <c:pt idx="5">
                  <c:v>45.8</c:v>
                </c:pt>
                <c:pt idx="6">
                  <c:v>47.8</c:v>
                </c:pt>
                <c:pt idx="7">
                  <c:v>50</c:v>
                </c:pt>
                <c:pt idx="8">
                  <c:v>55</c:v>
                </c:pt>
                <c:pt idx="9">
                  <c:v>57.7</c:v>
                </c:pt>
                <c:pt idx="10">
                  <c:v>58</c:v>
                </c:pt>
                <c:pt idx="11">
                  <c:v>58.1</c:v>
                </c:pt>
                <c:pt idx="12">
                  <c:v>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641-456D-A910-B41FE546B2A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axId val="326311576"/>
        <c:axId val="326315496"/>
      </c:barChart>
      <c:catAx>
        <c:axId val="326311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" lastClr="FFFFFF">
                <a:lumMod val="50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326315496"/>
        <c:crosses val="autoZero"/>
        <c:auto val="1"/>
        <c:lblAlgn val="ctr"/>
        <c:lblOffset val="100"/>
        <c:noMultiLvlLbl val="0"/>
      </c:catAx>
      <c:valAx>
        <c:axId val="326315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6311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8BCE8-62CA-42A2-AC57-55898CC06A42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66E1F-32B3-4C4D-81B3-EDB06EA49F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783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7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46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048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684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07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769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364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66E1F-32B3-4C4D-81B3-EDB06EA49F8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599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66E1F-32B3-4C4D-81B3-EDB06EA49F8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179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66E1F-32B3-4C4D-81B3-EDB06EA49F8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403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456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66E1F-32B3-4C4D-81B3-EDB06EA49F8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04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ED469-5C5A-C332-7A45-B5513488A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80FD8A-BCEB-0594-5E58-6B896A845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71C63-C45E-9655-1C0B-C23A169A1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A4C8F5-CBA3-2BCE-E5D9-E80278C92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D83CD8-4E41-7FED-9DBF-BCC28F686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15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5F4B3-D45C-544F-A441-9118BDD5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BB993E-34D3-F1F9-FB58-1572B1837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52F401-A822-B459-8AAB-C14DD0CF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FA83A1-1A3B-C15A-50B2-030F6E41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E45E1-71F7-E0A8-5666-D564B70DC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57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1B00A86-4076-A0EE-725A-574C0360A1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3BA6EA-57E8-19A9-7C66-A2B590299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A0982-5CA7-5F2D-CA27-23AA43532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1F932C-DE10-8877-83C3-5BAFB25FB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C6030E-F6D2-4FF7-D56D-32DD77A6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58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3EB1-D683-2339-28EC-AFF00B4E0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C5E1C-B321-4BD3-4F7F-3F278B5F5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7622F1-3197-6D17-D02A-6752E5CA3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AF1B27-54C4-BC6D-BB01-5953360F0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83D3F9-1C61-9505-C8C1-707511E6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63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3BC08-F130-9D99-FAE2-EF34C7F0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A9132A-7385-A041-3BE2-F354365F6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D8CA31-7307-C3B5-E7E8-01288467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F0FE40-23D4-269A-A189-EF6F9C55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4D6F52-BE34-359F-EFF4-003D4CA9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7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87A95-D692-91C8-0AAE-0F8D82E0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9CDB3F-4CB2-09C7-48C4-5964A9A6E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8D8EED-4EF5-D1A8-9639-636B5A074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EEBB5F-6D2D-FF02-B117-C4E9251B9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FC9FBD-4A77-F978-0141-B3EDD5E1B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22E2EA-0904-ACC7-806B-7DCBA3D5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618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21275-A67D-CE98-AC98-AEA40A4E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9E11B7-A969-1DCD-4FED-F02D93EF9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DF128A-6A0A-198A-4590-B8405DFCF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1FEB6C-C998-51EA-C915-CC45EB1B2F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EA64DA-4FF0-3B53-47A4-DABFFA2675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EE4B491-B2D4-BD00-5FA6-933175FAA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7C0E97-B506-56C8-F45D-C61CCBD3B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C06373E-5CAE-1E36-FD5F-CB9D6BD3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3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BF1F60-C1C8-7D06-0390-5EE02A5F0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A6C03B-0AEF-1F0B-A14F-F5C942DC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714321-3A16-C12C-B30E-978F34D64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0A264D-42CB-F5C4-8CA1-9ADFF4587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19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D36F180-C64C-6EAF-69A8-D1E0F0F73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D102422-0A09-D3CA-84DF-02AEDBDB5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9BF319-02B9-5806-E897-93C734FC2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6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5610B6-267D-051F-6829-A5A652F0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732ADB-B52C-E51B-CC08-07BD9F47E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F7D119-2024-3BC2-9FB8-17EC8EF7C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135EEF-3238-1462-152A-3186A88A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C25BE8-52E7-D8CF-F816-0E1470425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231F6E-81F4-C8AF-5E53-9D194CA8B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392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EC47E-F9AA-16AE-7576-72FDFEBF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6AE845E-96EC-A399-D883-13BE26E4CF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90BB49-EE0B-8BF6-0675-DAD032725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82DA87-2460-672F-8B36-ED814C2D3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08815-47E3-0642-9BF7-03FED39E1A67}" type="datetimeFigureOut">
              <a:rPr lang="ru-RU" smtClean="0"/>
              <a:t>04.06.2024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255138-90AC-B2DF-E0FA-6F435D4AC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F81B52-13D5-2440-297B-E01A8DA6F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E14E2-2CE5-1442-97FC-4BADEFEE90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34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FA7BAD-1039-BC17-0475-B6B0391E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4800E1-B9AB-6EA7-06E3-6A46DAC1F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B83DA1-922A-2096-318A-0FF70965DC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0DA08815-47E3-0642-9BF7-03FED39E1A67}" type="datetimeFigureOut">
              <a:rPr lang="ru-RU" smtClean="0"/>
              <a:pPr/>
              <a:t>04.06.2024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05E42C-8181-8134-DEF5-5D9C0D55A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A607B9-F0B8-EE51-C271-D65CB17A3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A09E14E2-2CE5-1442-97FC-4BADEFEE9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42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microsoft.com/office/2007/relationships/hdphoto" Target="../media/hdphoto3.wdp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.wdp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E5491AA-7EB3-444F-BE7B-12AA343E3A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54" r="40143" b="6803"/>
          <a:stretch/>
        </p:blipFill>
        <p:spPr>
          <a:xfrm>
            <a:off x="4891314" y="-2"/>
            <a:ext cx="7300687" cy="6858001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4891314" y="-1"/>
            <a:ext cx="7282024" cy="6858001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22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Текст 4"/>
          <p:cNvSpPr txBox="1">
            <a:spLocks/>
          </p:cNvSpPr>
          <p:nvPr/>
        </p:nvSpPr>
        <p:spPr>
          <a:xfrm>
            <a:off x="744377" y="5306669"/>
            <a:ext cx="6760090" cy="3259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800" spc="200" dirty="0">
                <a:solidFill>
                  <a:prstClr val="white"/>
                </a:solidFill>
                <a:cs typeface="Calibri" panose="020F0502020204030204" pitchFamily="34" charset="0"/>
              </a:rPr>
              <a:t>ФИО</a:t>
            </a:r>
          </a:p>
        </p:txBody>
      </p:sp>
      <p:sp>
        <p:nvSpPr>
          <p:cNvPr id="39" name="Текст 4"/>
          <p:cNvSpPr txBox="1">
            <a:spLocks/>
          </p:cNvSpPr>
          <p:nvPr/>
        </p:nvSpPr>
        <p:spPr>
          <a:xfrm>
            <a:off x="744377" y="5731018"/>
            <a:ext cx="4931722" cy="517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spc="300" dirty="0">
                <a:solidFill>
                  <a:schemeClr val="bg1">
                    <a:lumMod val="65000"/>
                  </a:schemeClr>
                </a:solidFill>
              </a:rPr>
              <a:t>Должность</a:t>
            </a:r>
          </a:p>
        </p:txBody>
      </p:sp>
      <p:sp>
        <p:nvSpPr>
          <p:cNvPr id="40" name="Текст 3"/>
          <p:cNvSpPr txBox="1">
            <a:spLocks/>
          </p:cNvSpPr>
          <p:nvPr/>
        </p:nvSpPr>
        <p:spPr>
          <a:xfrm>
            <a:off x="4858957" y="5731018"/>
            <a:ext cx="1949450" cy="289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spc="3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дата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17" y="1094210"/>
            <a:ext cx="2532223" cy="54566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44377" y="2734088"/>
            <a:ext cx="72820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Томский политехнический университет</a:t>
            </a:r>
          </a:p>
        </p:txBody>
      </p:sp>
    </p:spTree>
    <p:extLst>
      <p:ext uri="{BB962C8B-B14F-4D97-AF65-F5344CB8AC3E}">
        <p14:creationId xmlns:p14="http://schemas.microsoft.com/office/powerpoint/2010/main" val="3453624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ОБРАЗОВАНИЕ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53558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МЕЖДУНАРОДНАЯ ДЕЯТЕЛЬНОСТЬ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345802" y="1474076"/>
            <a:ext cx="5609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Международные образовательные проекты</a:t>
            </a:r>
          </a:p>
        </p:txBody>
      </p:sp>
      <p:sp>
        <p:nvSpPr>
          <p:cNvPr id="39" name="Прямоугольник 19">
            <a:extLst>
              <a:ext uri="{FF2B5EF4-FFF2-40B4-BE49-F238E27FC236}">
                <a16:creationId xmlns:a16="http://schemas.microsoft.com/office/drawing/2014/main" id="{2A4DB49D-77A6-432B-BE78-F305C85B7CE5}"/>
              </a:ext>
            </a:extLst>
          </p:cNvPr>
          <p:cNvSpPr>
            <a:spLocks noChangeAspect="1"/>
          </p:cNvSpPr>
          <p:nvPr/>
        </p:nvSpPr>
        <p:spPr bwMode="auto">
          <a:xfrm>
            <a:off x="7148968" y="2065687"/>
            <a:ext cx="5012819" cy="8137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 сетевого взаимодействия «Международный инженерный институт Шеньянского политехнического университета и Томского политехнического университета»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FFDD7DB-3595-41A0-B044-2A0C35B63BD0}"/>
              </a:ext>
            </a:extLst>
          </p:cNvPr>
          <p:cNvSpPr/>
          <p:nvPr/>
        </p:nvSpPr>
        <p:spPr>
          <a:xfrm>
            <a:off x="7148968" y="2653372"/>
            <a:ext cx="2584594" cy="323165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Контингент обучающихся –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534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направления подготовки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724B41C-9629-4EFF-A974-C8CD2DCBCD9B}"/>
              </a:ext>
            </a:extLst>
          </p:cNvPr>
          <p:cNvSpPr>
            <a:spLocks noChangeAspect="1"/>
          </p:cNvSpPr>
          <p:nvPr/>
        </p:nvSpPr>
        <p:spPr bwMode="auto">
          <a:xfrm>
            <a:off x="7072002" y="4627965"/>
            <a:ext cx="4570982" cy="39349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 «Международный центр ядерного образования ТПУ»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16F7C603-7245-4B05-A2BE-D52863BCACBC}"/>
              </a:ext>
            </a:extLst>
          </p:cNvPr>
          <p:cNvSpPr/>
          <p:nvPr/>
        </p:nvSpPr>
        <p:spPr>
          <a:xfrm>
            <a:off x="7072002" y="5081866"/>
            <a:ext cx="5012819" cy="484748"/>
          </a:xfrm>
          <a:prstGeom prst="rect">
            <a:avLst/>
          </a:prstGeom>
        </p:spPr>
        <p:txBody>
          <a:bodyPr wrap="square" lIns="0" tIns="0" rIns="0" bIns="0" numCol="1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программ ПК и ПП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Контингент обучающихся (маг. и асп.) –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91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Слушатели, прошедшие обучение по ДОП -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100</a:t>
            </a: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37A8E77A-AC35-4003-BBFE-1A9802C1CC72}"/>
              </a:ext>
            </a:extLst>
          </p:cNvPr>
          <p:cNvSpPr>
            <a:spLocks noChangeAspect="1"/>
          </p:cNvSpPr>
          <p:nvPr/>
        </p:nvSpPr>
        <p:spPr bwMode="auto">
          <a:xfrm>
            <a:off x="6993072" y="3211718"/>
            <a:ext cx="4963822" cy="630914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 подготовки специалистов в области </a:t>
            </a:r>
            <a:b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физики конденсированного состояния вещества </a:t>
            </a:r>
            <a:b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 </a:t>
            </a:r>
            <a:r>
              <a:rPr kumimoji="0" lang="ru-RU" sz="11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Цзилиньским</a:t>
            </a: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университетом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3C66668-73AC-47F7-B15D-FC5B4A2CDC14}"/>
              </a:ext>
            </a:extLst>
          </p:cNvPr>
          <p:cNvSpPr/>
          <p:nvPr/>
        </p:nvSpPr>
        <p:spPr>
          <a:xfrm>
            <a:off x="6993071" y="3828670"/>
            <a:ext cx="3631673" cy="577081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Ежегодный набор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60 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студентов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Контингент обучающихся –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144</a:t>
            </a: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Выпуск студентов и аспирантов –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200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345802" y="2071526"/>
            <a:ext cx="570741" cy="558902"/>
            <a:chOff x="632997" y="1655262"/>
            <a:chExt cx="570741" cy="558902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632997" y="1655262"/>
              <a:ext cx="570741" cy="558902"/>
            </a:xfrm>
            <a:prstGeom prst="roundRect">
              <a:avLst>
                <a:gd name="adj" fmla="val 13344"/>
              </a:avLst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64" name="Прямоугольник 63"/>
            <p:cNvSpPr/>
            <p:nvPr/>
          </p:nvSpPr>
          <p:spPr>
            <a:xfrm>
              <a:off x="709525" y="1735686"/>
              <a:ext cx="4570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grpSp>
        <p:nvGrpSpPr>
          <p:cNvPr id="65" name="Группа 64"/>
          <p:cNvGrpSpPr/>
          <p:nvPr/>
        </p:nvGrpSpPr>
        <p:grpSpPr>
          <a:xfrm>
            <a:off x="6345802" y="3247724"/>
            <a:ext cx="570741" cy="558902"/>
            <a:chOff x="632997" y="1655262"/>
            <a:chExt cx="570741" cy="558902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632997" y="1655262"/>
              <a:ext cx="570741" cy="558902"/>
            </a:xfrm>
            <a:prstGeom prst="roundRect">
              <a:avLst>
                <a:gd name="adj" fmla="val 13344"/>
              </a:avLst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709525" y="1735686"/>
              <a:ext cx="4570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6345802" y="4612809"/>
            <a:ext cx="570741" cy="558902"/>
            <a:chOff x="632997" y="1655262"/>
            <a:chExt cx="570741" cy="558902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632997" y="1655262"/>
              <a:ext cx="570741" cy="558902"/>
            </a:xfrm>
            <a:prstGeom prst="roundRect">
              <a:avLst>
                <a:gd name="adj" fmla="val 13344"/>
              </a:avLst>
            </a:prstGeom>
            <a:gradFill>
              <a:gsLst>
                <a:gs pos="0">
                  <a:schemeClr val="accent3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709525" y="1735686"/>
              <a:ext cx="45703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.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75" name="Прямоугольник 74"/>
          <p:cNvSpPr/>
          <p:nvPr/>
        </p:nvSpPr>
        <p:spPr>
          <a:xfrm>
            <a:off x="744377" y="1474076"/>
            <a:ext cx="49039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КОНТИНГЕНТ ИНОСТРАННЫХ ГРАЖДАН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EA2B6D3-24FC-4A17-A4EC-6D5AC8154C47}"/>
              </a:ext>
            </a:extLst>
          </p:cNvPr>
          <p:cNvSpPr txBox="1"/>
          <p:nvPr/>
        </p:nvSpPr>
        <p:spPr>
          <a:xfrm>
            <a:off x="307558" y="4531418"/>
            <a:ext cx="113516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Австрия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Германия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Дания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Корея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Франция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Испания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Италия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Финляндия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Чехия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Казахстан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Кыргызстан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744377" y="3683665"/>
            <a:ext cx="34656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СТУДЕНТЫ ТПУ, ПРОШЕДШИЕ ОБУЧЕНИЕ В ВУЗАХ, ЧЕЛ.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aphicFrame>
        <p:nvGraphicFramePr>
          <p:cNvPr id="78" name="Диаграмма 77">
            <a:extLst>
              <a:ext uri="{FF2B5EF4-FFF2-40B4-BE49-F238E27FC236}">
                <a16:creationId xmlns:a16="http://schemas.microsoft.com/office/drawing/2014/main" id="{4EEEB161-8B99-4954-9256-7A7B3F9B5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3136746"/>
              </p:ext>
            </p:extLst>
          </p:nvPr>
        </p:nvGraphicFramePr>
        <p:xfrm>
          <a:off x="1382803" y="4383449"/>
          <a:ext cx="4717409" cy="197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9" name="Прямоугольник 48"/>
          <p:cNvSpPr/>
          <p:nvPr/>
        </p:nvSpPr>
        <p:spPr>
          <a:xfrm>
            <a:off x="3352090" y="4151753"/>
            <a:ext cx="283825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345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студентов прошли обучение в зарубежных вузах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/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 совместным ОП</a:t>
            </a:r>
          </a:p>
        </p:txBody>
      </p:sp>
      <p:sp>
        <p:nvSpPr>
          <p:cNvPr id="32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2381322738"/>
              </p:ext>
            </p:extLst>
          </p:nvPr>
        </p:nvGraphicFramePr>
        <p:xfrm>
          <a:off x="2387922" y="1842969"/>
          <a:ext cx="2068743" cy="1354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921807677"/>
              </p:ext>
            </p:extLst>
          </p:nvPr>
        </p:nvGraphicFramePr>
        <p:xfrm>
          <a:off x="4278019" y="1842969"/>
          <a:ext cx="1822193" cy="1354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5" name="Группа 34"/>
          <p:cNvGrpSpPr/>
          <p:nvPr/>
        </p:nvGrpSpPr>
        <p:grpSpPr>
          <a:xfrm>
            <a:off x="875138" y="3181574"/>
            <a:ext cx="3308401" cy="230832"/>
            <a:chOff x="704620" y="2468110"/>
            <a:chExt cx="3308401" cy="230832"/>
          </a:xfrm>
        </p:grpSpPr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30D5135D-CBCE-0A62-2ECA-7D2C919D9464}"/>
                </a:ext>
              </a:extLst>
            </p:cNvPr>
            <p:cNvSpPr/>
            <p:nvPr/>
          </p:nvSpPr>
          <p:spPr>
            <a:xfrm>
              <a:off x="848999" y="2468110"/>
              <a:ext cx="316402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2021           2022           2023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704620" y="2513165"/>
              <a:ext cx="144379" cy="144000"/>
            </a:xfrm>
            <a:prstGeom prst="rect">
              <a:avLst/>
            </a:prstGeom>
            <a:gradFill>
              <a:gsLst>
                <a:gs pos="0">
                  <a:srgbClr val="E8E8E8">
                    <a:lumMod val="50000"/>
                  </a:srgbClr>
                </a:gs>
                <a:gs pos="100000">
                  <a:srgbClr val="E8E8E8">
                    <a:lumMod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1455683" y="2513165"/>
              <a:ext cx="144379" cy="144000"/>
            </a:xfrm>
            <a:prstGeom prst="rect">
              <a:avLst/>
            </a:prstGeom>
            <a:gradFill>
              <a:gsLst>
                <a:gs pos="0">
                  <a:srgbClr val="0F9ED5">
                    <a:lumMod val="60000"/>
                    <a:lumOff val="40000"/>
                  </a:srgbClr>
                </a:gs>
                <a:gs pos="100000">
                  <a:srgbClr val="0F9ED5">
                    <a:lumMod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193947" y="2513165"/>
              <a:ext cx="144379" cy="144000"/>
            </a:xfrm>
            <a:prstGeom prst="rect">
              <a:avLst/>
            </a:prstGeom>
            <a:gradFill>
              <a:gsLst>
                <a:gs pos="0">
                  <a:srgbClr val="196B24">
                    <a:lumMod val="20000"/>
                    <a:lumOff val="80000"/>
                  </a:srgbClr>
                </a:gs>
                <a:gs pos="100000">
                  <a:srgbClr val="196B24">
                    <a:lumMod val="60000"/>
                    <a:lumOff val="4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2567289842"/>
              </p:ext>
            </p:extLst>
          </p:nvPr>
        </p:nvGraphicFramePr>
        <p:xfrm>
          <a:off x="731890" y="1842969"/>
          <a:ext cx="1836475" cy="1354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19240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341" y="1181017"/>
            <a:ext cx="12192000" cy="4377619"/>
          </a:xfrm>
          <a:prstGeom prst="rect">
            <a:avLst/>
          </a:prstGeom>
          <a:gradFill>
            <a:gsLst>
              <a:gs pos="50000">
                <a:schemeClr val="accent1">
                  <a:lumMod val="75000"/>
                </a:schemeClr>
              </a:gs>
              <a:gs pos="0">
                <a:srgbClr val="111111"/>
              </a:gs>
              <a:gs pos="100000">
                <a:srgbClr val="11111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-19728" y="0"/>
            <a:ext cx="4856434" cy="6858000"/>
          </a:xfrm>
          <a:prstGeom prst="rect">
            <a:avLst/>
          </a:prstGeom>
          <a:gradFill flip="none" rotWithShape="1">
            <a:gsLst>
              <a:gs pos="600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4" name="Прямоугольник 73"/>
          <p:cNvSpPr/>
          <p:nvPr/>
        </p:nvSpPr>
        <p:spPr>
          <a:xfrm rot="10800000">
            <a:off x="7838766" y="0"/>
            <a:ext cx="4382575" cy="6858000"/>
          </a:xfrm>
          <a:prstGeom prst="rect">
            <a:avLst/>
          </a:prstGeom>
          <a:gradFill flip="none" rotWithShape="1">
            <a:gsLst>
              <a:gs pos="600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4377" y="1310927"/>
            <a:ext cx="19988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16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студенческих объединений (1500 студентов)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2703253" y="1310927"/>
            <a:ext cx="44118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700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мероприятий (8 000+ чел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.)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7002663" y="1310927"/>
            <a:ext cx="170643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сборных команд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 </a:t>
            </a:r>
            <a:r>
              <a:rPr lang="ru-RU" b="1" dirty="0">
                <a:solidFill>
                  <a:srgbClr val="196B24">
                    <a:lumMod val="60000"/>
                    <a:lumOff val="4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видам спорта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788032" y="2794162"/>
            <a:ext cx="10145486" cy="1769480"/>
            <a:chOff x="57741" y="2353573"/>
            <a:chExt cx="12178156" cy="212400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DFBE117-A217-4CE7-B5C1-D881A02C2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0" t="6005" r="11931" b="7598"/>
            <a:stretch/>
          </p:blipFill>
          <p:spPr>
            <a:xfrm>
              <a:off x="332996" y="2721166"/>
              <a:ext cx="1861564" cy="13160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1" t="18565" r="9379"/>
            <a:stretch/>
          </p:blipFill>
          <p:spPr>
            <a:xfrm>
              <a:off x="2276857" y="2712096"/>
              <a:ext cx="1856231" cy="1346918"/>
            </a:xfrm>
            <a:prstGeom prst="rect">
              <a:avLst/>
            </a:prstGeom>
          </p:spPr>
        </p:pic>
        <p:pic>
          <p:nvPicPr>
            <p:cNvPr id="27" name="Picture 2" descr="ТПУ вошел в число лучших вузов России за организацию деятельности студотрядов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5590" t="23712" r="16190" b="7722"/>
            <a:stretch/>
          </p:blipFill>
          <p:spPr bwMode="auto">
            <a:xfrm>
              <a:off x="4133088" y="2712096"/>
              <a:ext cx="1988706" cy="1320501"/>
            </a:xfrm>
            <a:prstGeom prst="rect">
              <a:avLst/>
            </a:prstGeom>
            <a:noFill/>
          </p:spPr>
        </p:pic>
        <p:pic>
          <p:nvPicPr>
            <p:cNvPr id="28" name="Picture 16" descr="https://sun92-2.userapi.com/impg/Wnf11VUEWodURBsuJR-G7LYlSmRNOJn4B3PYEw/iR18kokYJYQ.jpg?size=1280x853&amp;quality=95&amp;sign=e5d37e94cf381ef4fe4a244454e3f531&amp;type=album">
              <a:extLst>
                <a:ext uri="{FF2B5EF4-FFF2-40B4-BE49-F238E27FC236}">
                  <a16:creationId xmlns:a16="http://schemas.microsoft.com/office/drawing/2014/main" id="{2A352C9B-D75A-4CE4-A814-D220341EB8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8" t="4302" r="6904" b="7543"/>
            <a:stretch/>
          </p:blipFill>
          <p:spPr bwMode="auto">
            <a:xfrm>
              <a:off x="6180694" y="2690878"/>
              <a:ext cx="1840823" cy="1288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5" t="35490" r="14266" b="7242"/>
            <a:stretch/>
          </p:blipFill>
          <p:spPr>
            <a:xfrm>
              <a:off x="8110729" y="2712096"/>
              <a:ext cx="1865453" cy="12673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Picture 14" descr="https://downloader.disk.yandex.ru/preview/81946f0fdb0290b216c6e87de101e88c5300d01c9876d5f71a92d5ac764b4afb/65563c93/tsQdhSxcJO_NLDoiaL1OZ-JaJlkp9SuQvPHRtBT-8NPNKVZ2qELDSn5Wl1L4Bynb5Kjr9IaElu-7ljhmONSSRQ%3D%3D?uid=0&amp;filename=%D0%A3%D1%87%D1%80%D0%B5%D0%B6%D0%B4%D0%B5%D0%BD%D0%B8%D0%B5%20%D1%81%D0%BE%D0%B2%D0%B5%D1%82%D0%B0%20%D0%B2%D0%B5%D1%82%D0%B5%D1%80%D0%B0%D0%BD%D0%BE%D0%B2.jpg&amp;disposition=inline&amp;hash=&amp;limit=0&amp;content_type=image%2Fjpeg&amp;owner_uid=0&amp;tknv=v2&amp;size=1053x598">
              <a:extLst>
                <a:ext uri="{FF2B5EF4-FFF2-40B4-BE49-F238E27FC236}">
                  <a16:creationId xmlns:a16="http://schemas.microsoft.com/office/drawing/2014/main" id="{C3C3223F-E372-4FBB-A1CB-849A2EA058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2" t="15472" r="12213" b="6650"/>
            <a:stretch/>
          </p:blipFill>
          <p:spPr bwMode="auto">
            <a:xfrm>
              <a:off x="10085911" y="2702878"/>
              <a:ext cx="2027717" cy="1247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Picture background"/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41" y="2353573"/>
              <a:ext cx="12178156" cy="21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Прямоугольник 38"/>
          <p:cNvSpPr/>
          <p:nvPr/>
        </p:nvSpPr>
        <p:spPr>
          <a:xfrm>
            <a:off x="9050975" y="1310927"/>
            <a:ext cx="2797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2 669 000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руб. объем выигранных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грантов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Росмолодежи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802708" y="4566958"/>
            <a:ext cx="5431786" cy="1944378"/>
            <a:chOff x="6527427" y="4446439"/>
            <a:chExt cx="5431786" cy="1944378"/>
          </a:xfrm>
        </p:grpSpPr>
        <p:sp>
          <p:nvSpPr>
            <p:cNvPr id="38" name="Объект 4">
              <a:extLst>
                <a:ext uri="{FF2B5EF4-FFF2-40B4-BE49-F238E27FC236}">
                  <a16:creationId xmlns:a16="http://schemas.microsoft.com/office/drawing/2014/main" id="{A68168FD-EDFE-45B7-81AD-B7A9F392F693}"/>
                </a:ext>
              </a:extLst>
            </p:cNvPr>
            <p:cNvSpPr txBox="1">
              <a:spLocks/>
            </p:cNvSpPr>
            <p:nvPr/>
          </p:nvSpPr>
          <p:spPr>
            <a:xfrm>
              <a:off x="6652977" y="4446439"/>
              <a:ext cx="5306236" cy="19443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 место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во Всероссийском конкурсе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Минобрнауки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/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</a:b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на лучший штаб ООВО и 1 место среди вузов Томска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 место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у </a:t>
              </a:r>
              <a:r>
                <a:rPr kumimoji="0" lang="ru-RU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студсовета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во Всероссийском конкурсе «Общага» Сибири и Дальнего Востока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22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финалиста Всероссийского проекта «Твой </a:t>
              </a:r>
              <a:r>
                <a:rPr kumimoji="0" lang="ru-RU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ход»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Шеврон 46"/>
            <p:cNvSpPr/>
            <p:nvPr/>
          </p:nvSpPr>
          <p:spPr>
            <a:xfrm>
              <a:off x="6527427" y="4594642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0" name="Шеврон 49"/>
            <p:cNvSpPr/>
            <p:nvPr/>
          </p:nvSpPr>
          <p:spPr>
            <a:xfrm>
              <a:off x="6527427" y="5186105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1" name="Шеврон 50"/>
            <p:cNvSpPr/>
            <p:nvPr/>
          </p:nvSpPr>
          <p:spPr>
            <a:xfrm>
              <a:off x="6527427" y="5814705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519755" y="4633320"/>
            <a:ext cx="5275744" cy="1944378"/>
            <a:chOff x="739928" y="4494254"/>
            <a:chExt cx="5275744" cy="1944378"/>
          </a:xfrm>
        </p:grpSpPr>
        <p:sp>
          <p:nvSpPr>
            <p:cNvPr id="35" name="Объект 4">
              <a:extLst>
                <a:ext uri="{FF2B5EF4-FFF2-40B4-BE49-F238E27FC236}">
                  <a16:creationId xmlns:a16="http://schemas.microsoft.com/office/drawing/2014/main" id="{A68168FD-EDFE-45B7-81AD-B7A9F392F693}"/>
                </a:ext>
              </a:extLst>
            </p:cNvPr>
            <p:cNvSpPr txBox="1">
              <a:spLocks/>
            </p:cNvSpPr>
            <p:nvPr/>
          </p:nvSpPr>
          <p:spPr>
            <a:xfrm>
              <a:off x="891582" y="4494254"/>
              <a:ext cx="5124090" cy="194437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13 </a:t>
              </a:r>
              <a:r>
                <a:rPr kumimoji="0" lang="ru-RU" sz="14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стройотрядов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10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творческих объединений, более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350 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участников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Студенческий спортивный клуб «Сибирские львы» – лучший студенческий спортивный клуб СФО</a:t>
              </a:r>
            </a:p>
            <a:p>
              <a:pPr marL="0" lvl="0" indent="0">
                <a:lnSpc>
                  <a:spcPct val="100000"/>
                </a:lnSpc>
                <a:buNone/>
                <a:defRPr/>
              </a:pPr>
              <a:r>
                <a:rPr lang="ru-RU" sz="14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Киберспортивное пространство</a:t>
              </a:r>
            </a:p>
          </p:txBody>
        </p:sp>
        <p:sp>
          <p:nvSpPr>
            <p:cNvPr id="40" name="Шеврон 39"/>
            <p:cNvSpPr/>
            <p:nvPr/>
          </p:nvSpPr>
          <p:spPr>
            <a:xfrm>
              <a:off x="739928" y="4594642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4" name="Шеврон 43"/>
            <p:cNvSpPr/>
            <p:nvPr/>
          </p:nvSpPr>
          <p:spPr>
            <a:xfrm>
              <a:off x="739928" y="4941713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5" name="Шеврон 44"/>
            <p:cNvSpPr/>
            <p:nvPr/>
          </p:nvSpPr>
          <p:spPr>
            <a:xfrm>
              <a:off x="739928" y="5497986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744377" y="1004041"/>
            <a:ext cx="63398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spc="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ВНЕУЧЕБНАЯ ДЕЯТЕЛЬНОСТЬ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ОБРАЗОВАНИЕ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2" name="Шеврон 31"/>
          <p:cNvSpPr/>
          <p:nvPr/>
        </p:nvSpPr>
        <p:spPr>
          <a:xfrm>
            <a:off x="6519755" y="5987402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063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82"/>
          <a:stretch/>
        </p:blipFill>
        <p:spPr>
          <a:xfrm>
            <a:off x="4061030" y="0"/>
            <a:ext cx="813097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61030" y="0"/>
            <a:ext cx="6297157" cy="6858000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4377" y="2967335"/>
            <a:ext cx="65756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Наука</a:t>
            </a:r>
          </a:p>
        </p:txBody>
      </p:sp>
      <p:sp>
        <p:nvSpPr>
          <p:cNvPr id="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293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1276"/>
            <a:ext cx="7402756" cy="4626723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19347" y="1788704"/>
            <a:ext cx="7402756" cy="5029912"/>
            <a:chOff x="3388032" y="2676509"/>
            <a:chExt cx="6213944" cy="4265731"/>
          </a:xfrm>
        </p:grpSpPr>
        <p:sp>
          <p:nvSpPr>
            <p:cNvPr id="32" name="Прямоугольник 31"/>
            <p:cNvSpPr/>
            <p:nvPr/>
          </p:nvSpPr>
          <p:spPr>
            <a:xfrm rot="10800000">
              <a:off x="3502332" y="2676509"/>
              <a:ext cx="6099644" cy="4265731"/>
            </a:xfrm>
            <a:prstGeom prst="rect">
              <a:avLst/>
            </a:prstGeom>
            <a:gradFill flip="none" rotWithShape="1">
              <a:gsLst>
                <a:gs pos="6000">
                  <a:srgbClr val="111111"/>
                </a:gs>
                <a:gs pos="100000">
                  <a:srgbClr val="11111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 rot="5400000">
              <a:off x="4831398" y="1578959"/>
              <a:ext cx="3287812" cy="6174544"/>
            </a:xfrm>
            <a:prstGeom prst="rect">
              <a:avLst/>
            </a:prstGeom>
            <a:gradFill flip="none" rotWithShape="1">
              <a:gsLst>
                <a:gs pos="6000">
                  <a:srgbClr val="111111"/>
                </a:gs>
                <a:gs pos="100000">
                  <a:srgbClr val="11111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4003038" y="3519521"/>
            <a:ext cx="3834225" cy="1634951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tx2">
                  <a:lumMod val="90000"/>
                  <a:lumOff val="1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751050" y="2992214"/>
            <a:ext cx="3419491" cy="3419491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65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4019531" y="1782077"/>
            <a:ext cx="3821107" cy="1624229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НАУКА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102411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МЕТРИКИ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744377" y="1529282"/>
            <a:ext cx="3454516" cy="1072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ТПУ входит в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ТОП-10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университетов страны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по объему средств, привлекаемых на НИОКР</a:t>
            </a:r>
          </a:p>
        </p:txBody>
      </p:sp>
      <p:sp>
        <p:nvSpPr>
          <p:cNvPr id="27" name="Объект 7"/>
          <p:cNvSpPr txBox="1">
            <a:spLocks/>
          </p:cNvSpPr>
          <p:nvPr/>
        </p:nvSpPr>
        <p:spPr>
          <a:xfrm>
            <a:off x="744376" y="3023477"/>
            <a:ext cx="3413633" cy="1544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На молодежную науку 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ежегодно привлекается 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b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до</a:t>
            </a:r>
            <a:r>
              <a:rPr lang="en-US" sz="1200" kern="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250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млн руб., из них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/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около</a:t>
            </a:r>
            <a:r>
              <a:rPr lang="en-US" sz="1200" kern="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80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средств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/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поступает по программам и грантам.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16CBF79E-768A-4121-BCCD-2799AFC77432}"/>
              </a:ext>
            </a:extLst>
          </p:cNvPr>
          <p:cNvSpPr txBox="1">
            <a:spLocks/>
          </p:cNvSpPr>
          <p:nvPr/>
        </p:nvSpPr>
        <p:spPr>
          <a:xfrm>
            <a:off x="4278047" y="2265972"/>
            <a:ext cx="2747389" cy="738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Объем НИОКР составляет более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3,27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млрд руб. 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16CBF79E-768A-4121-BCCD-2799AFC77432}"/>
              </a:ext>
            </a:extLst>
          </p:cNvPr>
          <p:cNvSpPr txBox="1">
            <a:spLocks/>
          </p:cNvSpPr>
          <p:nvPr/>
        </p:nvSpPr>
        <p:spPr>
          <a:xfrm>
            <a:off x="4247963" y="3984002"/>
            <a:ext cx="3209591" cy="738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Внебюджетная составляющая ТПУ —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более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2,18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млрд руб. 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8035644" y="1783600"/>
            <a:ext cx="3834531" cy="2815297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280876" y="2025854"/>
            <a:ext cx="4950628" cy="2036631"/>
            <a:chOff x="7219702" y="2803779"/>
            <a:chExt cx="4877698" cy="2036631"/>
          </a:xfrm>
        </p:grpSpPr>
        <p:sp>
          <p:nvSpPr>
            <p:cNvPr id="28" name="Объект 2">
              <a:extLst>
                <a:ext uri="{FF2B5EF4-FFF2-40B4-BE49-F238E27FC236}">
                  <a16:creationId xmlns:a16="http://schemas.microsoft.com/office/drawing/2014/main" id="{95A54DEA-FE30-477D-88AD-E8BE5D999E85}"/>
                </a:ext>
              </a:extLst>
            </p:cNvPr>
            <p:cNvSpPr txBox="1">
              <a:spLocks/>
            </p:cNvSpPr>
            <p:nvPr/>
          </p:nvSpPr>
          <p:spPr>
            <a:xfrm>
              <a:off x="7446682" y="3347630"/>
              <a:ext cx="3637568" cy="71626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804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  <a:t> публикаций, индексируемых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  <a:t/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  <a:t>в WOS, в журналах Q1, Q2 —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478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35" name="Заголовок 1"/>
            <p:cNvSpPr txBox="1">
              <a:spLocks/>
            </p:cNvSpPr>
            <p:nvPr/>
          </p:nvSpPr>
          <p:spPr>
            <a:xfrm>
              <a:off x="7219702" y="2803779"/>
              <a:ext cx="4877698" cy="48442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180975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j-cs"/>
                </a:rPr>
                <a:t>ПУБЛИКАЦИОННАЯ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j-cs"/>
                </a:rPr>
                <a:t/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j-cs"/>
                </a:rPr>
              </a:b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j-cs"/>
                </a:rPr>
                <a:t>АКТИВНОСТЬ </a:t>
              </a:r>
            </a:p>
          </p:txBody>
        </p:sp>
        <p:sp>
          <p:nvSpPr>
            <p:cNvPr id="37" name="Объект 2">
              <a:extLst>
                <a:ext uri="{FF2B5EF4-FFF2-40B4-BE49-F238E27FC236}">
                  <a16:creationId xmlns:a16="http://schemas.microsoft.com/office/drawing/2014/main" id="{95A54DEA-FE30-477D-88AD-E8BE5D999E85}"/>
                </a:ext>
              </a:extLst>
            </p:cNvPr>
            <p:cNvSpPr txBox="1">
              <a:spLocks/>
            </p:cNvSpPr>
            <p:nvPr/>
          </p:nvSpPr>
          <p:spPr>
            <a:xfrm>
              <a:off x="7446682" y="4124143"/>
              <a:ext cx="3144082" cy="71626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1072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  <a:t> публикаций, индексируемых в SCOPUS,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  <a:t/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+mn-cs"/>
                </a:rPr>
                <a:t>в журналах Q1, Q2 — 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615</a:t>
              </a:r>
            </a:p>
          </p:txBody>
        </p:sp>
        <p:sp>
          <p:nvSpPr>
            <p:cNvPr id="60" name="Шеврон 59"/>
            <p:cNvSpPr/>
            <p:nvPr/>
          </p:nvSpPr>
          <p:spPr>
            <a:xfrm>
              <a:off x="7311780" y="3477477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" name="Шеврон 60"/>
            <p:cNvSpPr/>
            <p:nvPr/>
          </p:nvSpPr>
          <p:spPr>
            <a:xfrm>
              <a:off x="7311780" y="4255201"/>
              <a:ext cx="96209" cy="96209"/>
            </a:xfrm>
            <a:prstGeom prst="chevron">
              <a:avLst/>
            </a:prstGeom>
            <a:gradFill>
              <a:gsLst>
                <a:gs pos="0">
                  <a:schemeClr val="accent3">
                    <a:lumMod val="20000"/>
                    <a:lumOff val="80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050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с двумя скругленными соседними углами 68"/>
          <p:cNvSpPr/>
          <p:nvPr/>
        </p:nvSpPr>
        <p:spPr>
          <a:xfrm rot="5400000">
            <a:off x="7813193" y="2629067"/>
            <a:ext cx="3114561" cy="4337924"/>
          </a:xfrm>
          <a:prstGeom prst="round2SameRect">
            <a:avLst>
              <a:gd name="adj1" fmla="val 4625"/>
              <a:gd name="adj2" fmla="val 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84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8" name="Прямоугольник с двумя скругленными соседними углами 67"/>
          <p:cNvSpPr/>
          <p:nvPr/>
        </p:nvSpPr>
        <p:spPr>
          <a:xfrm rot="5400000">
            <a:off x="2237557" y="1747562"/>
            <a:ext cx="3114559" cy="6100925"/>
          </a:xfrm>
          <a:prstGeom prst="round2SameRect">
            <a:avLst>
              <a:gd name="adj1" fmla="val 4625"/>
              <a:gd name="adj2" fmla="val 0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48000">
                <a:srgbClr val="111111">
                  <a:alpha val="0"/>
                </a:srgbClr>
              </a:gs>
            </a:gsLst>
            <a:lin ang="90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201512" y="2213790"/>
            <a:ext cx="1003449" cy="1026956"/>
            <a:chOff x="7086541" y="3055536"/>
            <a:chExt cx="1003449" cy="1026956"/>
          </a:xfrm>
        </p:grpSpPr>
        <p:sp>
          <p:nvSpPr>
            <p:cNvPr id="66" name="Скругленный прямоугольник 65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7086541" y="3055536"/>
              <a:ext cx="1003449" cy="1026956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7" name="Скругленный прямоугольник 66"/>
            <p:cNvSpPr/>
            <p:nvPr/>
          </p:nvSpPr>
          <p:spPr>
            <a:xfrm>
              <a:off x="7230204" y="3210953"/>
              <a:ext cx="716123" cy="716123"/>
            </a:xfrm>
            <a:prstGeom prst="roundRect">
              <a:avLst>
                <a:gd name="adj" fmla="val 7356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64" name="Скругленный прямоугольник 63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44377" y="2213789"/>
            <a:ext cx="1003449" cy="1026956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88040" y="2369206"/>
            <a:ext cx="716123" cy="716123"/>
          </a:xfrm>
          <a:prstGeom prst="roundRect">
            <a:avLst>
              <a:gd name="adj" fmla="val 7356"/>
            </a:avLst>
          </a:prstGeom>
          <a:solidFill>
            <a:srgbClr val="EFE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НАУКА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237149"/>
            <a:ext cx="2646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НАУЧНЫЕ НАПРАВЛЕНИЯ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7084195" y="1328640"/>
            <a:ext cx="311092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научных направления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3192311" y="1320005"/>
            <a:ext cx="4427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стратегических проекта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6573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52" y="2508547"/>
            <a:ext cx="552556" cy="437441"/>
          </a:xfrm>
          <a:prstGeom prst="rect">
            <a:avLst/>
          </a:prstGeom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1867664" y="2203248"/>
            <a:ext cx="3635705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ЭНЕРГИЯ БУДУЩЕГО</a:t>
            </a:r>
          </a:p>
        </p:txBody>
      </p:sp>
      <p:sp>
        <p:nvSpPr>
          <p:cNvPr id="32" name="Google Shape;360;g1502a66fd60_0_315"/>
          <p:cNvSpPr/>
          <p:nvPr/>
        </p:nvSpPr>
        <p:spPr>
          <a:xfrm>
            <a:off x="888040" y="3380086"/>
            <a:ext cx="3411987" cy="62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0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СИСТЕМНАЯ ИНТЕГРАЦИЯ УНИВЕРСИТЕТА И КОМПАНИЙ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095708" y="3926530"/>
            <a:ext cx="305199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Новая ресурсная база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Тепло- и электроэнергетика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Ядерная и термоядерная энергетики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Вывод из эксплуатации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Возобновляемые источники энергии 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Энергетика замкнутого цикла</a:t>
            </a:r>
          </a:p>
          <a:p>
            <a:pPr>
              <a:lnSpc>
                <a:spcPts val="1400"/>
              </a:lnSpc>
              <a:spcAft>
                <a:spcPts val="600"/>
              </a:spcAft>
              <a:defRPr/>
            </a:pPr>
            <a:r>
              <a:rPr lang="ru-RU" sz="1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Водородная энергетика</a:t>
            </a: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8438479" y="2203249"/>
            <a:ext cx="3635705" cy="10480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ИНЖЕНЕРИЯ ЗДОРОВЬЯ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200" y="2484915"/>
            <a:ext cx="552072" cy="484707"/>
          </a:xfrm>
          <a:prstGeom prst="rect">
            <a:avLst/>
          </a:prstGeom>
        </p:spPr>
      </p:pic>
      <p:sp>
        <p:nvSpPr>
          <p:cNvPr id="57" name="Google Shape;360;g1502a66fd60_0_315"/>
          <p:cNvSpPr/>
          <p:nvPr/>
        </p:nvSpPr>
        <p:spPr>
          <a:xfrm>
            <a:off x="7345175" y="3356454"/>
            <a:ext cx="3761646" cy="625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0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300"/>
              </a:spcAft>
              <a:buClrTx/>
              <a:buSzPts val="1400"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СОЗДАНИЕ ЦЕНТРОВ КОМПЕТЕНЦИЙ, ФОРМИРУЮЩИХ ИНДУСТРИАЛЬНУЮ СРТ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7594410" y="3926531"/>
            <a:ext cx="3713865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Ядерная медицина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Лучевая терапия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Фармакологии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Медицинское приборостроение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Новые материалы для медицины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Реконструктивная медицина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Цифровые решения в медицине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Социально-гуманитарные технологии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4106514" y="3926530"/>
            <a:ext cx="2529561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Распределенная энергетика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Глубокая переработка сырья и отходов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Цифровые энергетические системы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Энергетические стратегии развития территорий</a:t>
            </a:r>
          </a:p>
        </p:txBody>
      </p:sp>
      <p:sp>
        <p:nvSpPr>
          <p:cNvPr id="70" name="Шеврон 69"/>
          <p:cNvSpPr/>
          <p:nvPr/>
        </p:nvSpPr>
        <p:spPr>
          <a:xfrm>
            <a:off x="957564" y="3986578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Шеврон 70"/>
          <p:cNvSpPr/>
          <p:nvPr/>
        </p:nvSpPr>
        <p:spPr>
          <a:xfrm>
            <a:off x="7420997" y="3986579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Шеврон 72"/>
          <p:cNvSpPr/>
          <p:nvPr/>
        </p:nvSpPr>
        <p:spPr>
          <a:xfrm>
            <a:off x="7420997" y="4267115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Шеврон 73"/>
          <p:cNvSpPr/>
          <p:nvPr/>
        </p:nvSpPr>
        <p:spPr>
          <a:xfrm>
            <a:off x="7420997" y="4499546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5" name="Шеврон 74"/>
          <p:cNvSpPr/>
          <p:nvPr/>
        </p:nvSpPr>
        <p:spPr>
          <a:xfrm>
            <a:off x="7420997" y="4765166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6" name="Шеврон 75"/>
          <p:cNvSpPr/>
          <p:nvPr/>
        </p:nvSpPr>
        <p:spPr>
          <a:xfrm>
            <a:off x="7420997" y="5014082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7" name="Шеврон 76"/>
          <p:cNvSpPr/>
          <p:nvPr/>
        </p:nvSpPr>
        <p:spPr>
          <a:xfrm>
            <a:off x="7420997" y="5266546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8" name="Шеврон 77"/>
          <p:cNvSpPr/>
          <p:nvPr/>
        </p:nvSpPr>
        <p:spPr>
          <a:xfrm>
            <a:off x="7420997" y="5534593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0" name="Шеврон 79"/>
          <p:cNvSpPr/>
          <p:nvPr/>
        </p:nvSpPr>
        <p:spPr>
          <a:xfrm>
            <a:off x="7420997" y="5789294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1" name="Шеврон 80"/>
          <p:cNvSpPr/>
          <p:nvPr/>
        </p:nvSpPr>
        <p:spPr>
          <a:xfrm>
            <a:off x="957564" y="4267114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2" name="Шеврон 81"/>
          <p:cNvSpPr/>
          <p:nvPr/>
        </p:nvSpPr>
        <p:spPr>
          <a:xfrm>
            <a:off x="957564" y="4514784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3" name="Шеврон 82"/>
          <p:cNvSpPr/>
          <p:nvPr/>
        </p:nvSpPr>
        <p:spPr>
          <a:xfrm>
            <a:off x="957564" y="4958748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4" name="Шеврон 83"/>
          <p:cNvSpPr/>
          <p:nvPr/>
        </p:nvSpPr>
        <p:spPr>
          <a:xfrm>
            <a:off x="957564" y="5217854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5" name="Шеврон 84"/>
          <p:cNvSpPr/>
          <p:nvPr/>
        </p:nvSpPr>
        <p:spPr>
          <a:xfrm>
            <a:off x="957564" y="5630801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Шеврон 85"/>
          <p:cNvSpPr/>
          <p:nvPr/>
        </p:nvSpPr>
        <p:spPr>
          <a:xfrm>
            <a:off x="957564" y="5883253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8" name="Шеврон 87"/>
          <p:cNvSpPr/>
          <p:nvPr/>
        </p:nvSpPr>
        <p:spPr>
          <a:xfrm>
            <a:off x="3997193" y="3986578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9" name="Шеврон 88"/>
          <p:cNvSpPr/>
          <p:nvPr/>
        </p:nvSpPr>
        <p:spPr>
          <a:xfrm>
            <a:off x="3989305" y="4267114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0" name="Шеврон 89"/>
          <p:cNvSpPr/>
          <p:nvPr/>
        </p:nvSpPr>
        <p:spPr>
          <a:xfrm>
            <a:off x="3997193" y="4701815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1" name="Шеврон 90"/>
          <p:cNvSpPr/>
          <p:nvPr/>
        </p:nvSpPr>
        <p:spPr>
          <a:xfrm>
            <a:off x="3989305" y="5136516"/>
            <a:ext cx="96209" cy="96209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357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06" y="755136"/>
            <a:ext cx="9154294" cy="6102863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 flipH="1">
            <a:off x="3037707" y="748488"/>
            <a:ext cx="9154295" cy="6109512"/>
            <a:chOff x="3226920" y="3022324"/>
            <a:chExt cx="6335656" cy="3919915"/>
          </a:xfrm>
        </p:grpSpPr>
        <p:sp>
          <p:nvSpPr>
            <p:cNvPr id="21" name="Прямоугольник 20"/>
            <p:cNvSpPr/>
            <p:nvPr/>
          </p:nvSpPr>
          <p:spPr>
            <a:xfrm rot="10800000">
              <a:off x="5174811" y="3022324"/>
              <a:ext cx="4387765" cy="3919915"/>
            </a:xfrm>
            <a:prstGeom prst="rect">
              <a:avLst/>
            </a:prstGeom>
            <a:gradFill flip="none" rotWithShape="1">
              <a:gsLst>
                <a:gs pos="6000">
                  <a:srgbClr val="111111"/>
                </a:gs>
                <a:gs pos="100000">
                  <a:srgbClr val="11111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 rot="5400000">
              <a:off x="5318895" y="930353"/>
              <a:ext cx="2151705" cy="6335655"/>
            </a:xfrm>
            <a:prstGeom prst="rect">
              <a:avLst/>
            </a:prstGeom>
            <a:gradFill flip="none" rotWithShape="1">
              <a:gsLst>
                <a:gs pos="6000">
                  <a:srgbClr val="111111"/>
                </a:gs>
                <a:gs pos="100000">
                  <a:srgbClr val="111111">
                    <a:alpha val="0"/>
                  </a:srgb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НАУКА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86331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ПОДГОТОВКА КАДРОВ ВЫСШЕЙ КВАЛИФИКАЦИИ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44376" y="1532440"/>
            <a:ext cx="9466423" cy="730043"/>
          </a:xfrm>
          <a:prstGeom prst="roundRect">
            <a:avLst>
              <a:gd name="adj" fmla="val 21360"/>
            </a:avLst>
          </a:prstGeom>
          <a:gradFill>
            <a:gsLst>
              <a:gs pos="0">
                <a:srgbClr val="053447"/>
              </a:gs>
              <a:gs pos="51000">
                <a:srgbClr val="111111">
                  <a:alpha val="6900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0" y="2875724"/>
            <a:ext cx="3990502" cy="399050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  <a:alpha val="37000"/>
                </a:schemeClr>
              </a:gs>
              <a:gs pos="65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62115" y="1611326"/>
            <a:ext cx="301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838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аспирантов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674186" y="1614800"/>
            <a:ext cx="25615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251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прием 2023 г.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6811088" y="1618274"/>
            <a:ext cx="42594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94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 научным заделом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783668" y="2640190"/>
            <a:ext cx="3063612" cy="2923829"/>
            <a:chOff x="783668" y="2708414"/>
            <a:chExt cx="3063612" cy="2923829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0B4E549-E8E2-4BD2-B26F-795A3CBBBBAE}"/>
                </a:ext>
              </a:extLst>
            </p:cNvPr>
            <p:cNvSpPr txBox="1"/>
            <p:nvPr/>
          </p:nvSpPr>
          <p:spPr>
            <a:xfrm>
              <a:off x="783668" y="2708414"/>
              <a:ext cx="9177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63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ABFEB8A-CCCD-4BE9-A5F6-15FACE00521E}"/>
                </a:ext>
              </a:extLst>
            </p:cNvPr>
            <p:cNvSpPr txBox="1"/>
            <p:nvPr/>
          </p:nvSpPr>
          <p:spPr>
            <a:xfrm>
              <a:off x="783668" y="3920953"/>
              <a:ext cx="767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63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468E315-E101-47C7-90B7-E5EC612CB00A}"/>
                </a:ext>
              </a:extLst>
            </p:cNvPr>
            <p:cNvSpPr txBox="1"/>
            <p:nvPr/>
          </p:nvSpPr>
          <p:spPr>
            <a:xfrm>
              <a:off x="783668" y="3294903"/>
              <a:ext cx="9516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32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3FB16002-1DF8-4C1B-8681-67E0E63FE86B}"/>
                </a:ext>
              </a:extLst>
            </p:cNvPr>
            <p:cNvSpPr txBox="1"/>
            <p:nvPr/>
          </p:nvSpPr>
          <p:spPr>
            <a:xfrm>
              <a:off x="1009219" y="4542409"/>
              <a:ext cx="5005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B0E0E05-A99D-4425-8EAB-B0E9C41E3E12}"/>
                </a:ext>
              </a:extLst>
            </p:cNvPr>
            <p:cNvSpPr txBox="1"/>
            <p:nvPr/>
          </p:nvSpPr>
          <p:spPr>
            <a:xfrm>
              <a:off x="1009768" y="5109023"/>
              <a:ext cx="591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4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10AA8C7-8BB8-489C-96C9-691C56E536F9}"/>
                </a:ext>
              </a:extLst>
            </p:cNvPr>
            <p:cNvSpPr txBox="1"/>
            <p:nvPr/>
          </p:nvSpPr>
          <p:spPr>
            <a:xfrm>
              <a:off x="1387497" y="2765495"/>
              <a:ext cx="21925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Научных специальности аспирантуры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56E1326-54A9-4D6F-A7E4-BF044E3C807E}"/>
                </a:ext>
              </a:extLst>
            </p:cNvPr>
            <p:cNvSpPr txBox="1"/>
            <p:nvPr/>
          </p:nvSpPr>
          <p:spPr>
            <a:xfrm>
              <a:off x="1387497" y="3361052"/>
              <a:ext cx="2386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Специальности подготовки докторантов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D65F008-DEAC-49B5-A6C2-07CDCC4F2985}"/>
                </a:ext>
              </a:extLst>
            </p:cNvPr>
            <p:cNvSpPr txBox="1"/>
            <p:nvPr/>
          </p:nvSpPr>
          <p:spPr>
            <a:xfrm>
              <a:off x="1387497" y="3965652"/>
              <a:ext cx="24597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Защищено кандидатских диссертаций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C350B1FE-9F34-47D3-B2F0-C44E05B348F6}"/>
                </a:ext>
              </a:extLst>
            </p:cNvPr>
            <p:cNvSpPr txBox="1"/>
            <p:nvPr/>
          </p:nvSpPr>
          <p:spPr>
            <a:xfrm>
              <a:off x="1387497" y="4609175"/>
              <a:ext cx="22866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Защищено докторских диссертаций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3703410-401E-45B2-970F-B7E0C1BC2ECE}"/>
                </a:ext>
              </a:extLst>
            </p:cNvPr>
            <p:cNvSpPr txBox="1"/>
            <p:nvPr/>
          </p:nvSpPr>
          <p:spPr>
            <a:xfrm>
              <a:off x="1387497" y="5283427"/>
              <a:ext cx="21721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Защищено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PhD</a:t>
              </a:r>
              <a:endPara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45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642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44377" y="1014491"/>
            <a:ext cx="4922998" cy="2589932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5986869" y="1016014"/>
            <a:ext cx="5709831" cy="2588338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НАУКА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06893" y="1119990"/>
            <a:ext cx="48397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ПУБЛИКАЦИОННАЯ АКТИВНОСТЬ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808875" y="1568193"/>
            <a:ext cx="45749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1093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статьи Q1/Q2 в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WoS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и 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Scopus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08876" y="2051696"/>
            <a:ext cx="478277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15,7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статей ТПУ в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топ-10 %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/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самых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цитируемых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/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         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статей мира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08875" y="2958340"/>
            <a:ext cx="2946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181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сотрудник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 &gt; 10</a:t>
            </a:r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7134448"/>
              </p:ext>
            </p:extLst>
          </p:nvPr>
        </p:nvGraphicFramePr>
        <p:xfrm>
          <a:off x="125086" y="4491795"/>
          <a:ext cx="5666113" cy="2260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711722" y="3699568"/>
            <a:ext cx="4934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Количество публикаций в научных изданиях </a:t>
            </a:r>
            <a:b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 и II квартилей фракционным счетом </a:t>
            </a:r>
            <a:b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 расчете на одного НПР, шт.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846720" y="4567873"/>
            <a:ext cx="2225192" cy="230832"/>
            <a:chOff x="704620" y="2487160"/>
            <a:chExt cx="2225192" cy="230832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704620" y="2513165"/>
              <a:ext cx="144379" cy="144000"/>
            </a:xfrm>
            <a:prstGeom prst="rect">
              <a:avLst/>
            </a:prstGeom>
            <a:gradFill>
              <a:gsLst>
                <a:gs pos="0">
                  <a:srgbClr val="196B24">
                    <a:lumMod val="20000"/>
                    <a:lumOff val="80000"/>
                  </a:srgbClr>
                </a:gs>
                <a:gs pos="100000">
                  <a:srgbClr val="196B24">
                    <a:lumMod val="60000"/>
                    <a:lumOff val="4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2048227" y="2513165"/>
              <a:ext cx="144379" cy="144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30D5135D-CBCE-0A62-2ECA-7D2C919D9464}"/>
                </a:ext>
              </a:extLst>
            </p:cNvPr>
            <p:cNvSpPr/>
            <p:nvPr/>
          </p:nvSpPr>
          <p:spPr>
            <a:xfrm>
              <a:off x="848999" y="2487160"/>
              <a:ext cx="208081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Web of Science             Scopus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45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2C555318-E04D-44F9-8C93-0FD5D7CF82CD}"/>
              </a:ext>
            </a:extLst>
          </p:cNvPr>
          <p:cNvSpPr/>
          <p:nvPr/>
        </p:nvSpPr>
        <p:spPr>
          <a:xfrm>
            <a:off x="6190065" y="1119990"/>
            <a:ext cx="57272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РАЗРАБОТКИ И ТЕХНОЛОГИИ 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81A0D41-D268-46A4-B9AF-B7BE2E48B0D6}"/>
              </a:ext>
            </a:extLst>
          </p:cNvPr>
          <p:cNvSpPr/>
          <p:nvPr/>
        </p:nvSpPr>
        <p:spPr>
          <a:xfrm>
            <a:off x="6190065" y="1561701"/>
            <a:ext cx="4624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800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договоров</a:t>
            </a:r>
            <a:r>
              <a:rPr lang="ru-RU" sz="1600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контрактов и грантов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A28F0858-FE7C-4809-81B4-2ED40CE46512}"/>
              </a:ext>
            </a:extLst>
          </p:cNvPr>
          <p:cNvSpPr/>
          <p:nvPr/>
        </p:nvSpPr>
        <p:spPr>
          <a:xfrm>
            <a:off x="6190066" y="2078597"/>
            <a:ext cx="1447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1 813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2B010213-EEDE-4EAC-B9EB-FD44BBF8C700}"/>
              </a:ext>
            </a:extLst>
          </p:cNvPr>
          <p:cNvSpPr/>
          <p:nvPr/>
        </p:nvSpPr>
        <p:spPr>
          <a:xfrm>
            <a:off x="6190064" y="3036656"/>
            <a:ext cx="5867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23,2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млн руб., по зарубежным контрактам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1329F1F-DA00-4EE5-8D53-5F747594395B}"/>
              </a:ext>
            </a:extLst>
          </p:cNvPr>
          <p:cNvSpPr/>
          <p:nvPr/>
        </p:nvSpPr>
        <p:spPr>
          <a:xfrm>
            <a:off x="5986869" y="3699568"/>
            <a:ext cx="6108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ОБЪЕМ ПРИВЛЕЧЕННЫХ СРЕДСТВ ПО ЗАКАЗАМ ИНДУСТРИАЛЬНЫХ ПАРТНЕРОВ (ПО ОТРАСЛЯМ ПРОМЫШЛЕННОСТИ), МЛН РУБ.</a:t>
            </a:r>
          </a:p>
        </p:txBody>
      </p:sp>
      <p:graphicFrame>
        <p:nvGraphicFramePr>
          <p:cNvPr id="61" name="Диаграмма 60">
            <a:extLst>
              <a:ext uri="{FF2B5EF4-FFF2-40B4-BE49-F238E27FC236}">
                <a16:creationId xmlns:a16="http://schemas.microsoft.com/office/drawing/2014/main" id="{8F054A24-BBB7-48D4-9A8E-D19B0C1A1E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7742975"/>
              </p:ext>
            </p:extLst>
          </p:nvPr>
        </p:nvGraphicFramePr>
        <p:xfrm>
          <a:off x="6034642" y="4325221"/>
          <a:ext cx="5924571" cy="2303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28F0858-FE7C-4809-81B4-2ED40CE46512}"/>
              </a:ext>
            </a:extLst>
          </p:cNvPr>
          <p:cNvSpPr/>
          <p:nvPr/>
        </p:nvSpPr>
        <p:spPr>
          <a:xfrm>
            <a:off x="7466415" y="2227421"/>
            <a:ext cx="3726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млн руб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по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х/д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28F0858-FE7C-4809-81B4-2ED40CE46512}"/>
              </a:ext>
            </a:extLst>
          </p:cNvPr>
          <p:cNvSpPr/>
          <p:nvPr/>
        </p:nvSpPr>
        <p:spPr>
          <a:xfrm>
            <a:off x="6190064" y="2562142"/>
            <a:ext cx="3695808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462 </a:t>
            </a:r>
            <a:r>
              <a:rPr lang="ru-RU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млн руб. по грантам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961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54">
            <a:extLst>
              <a:ext uri="{FF2B5EF4-FFF2-40B4-BE49-F238E27FC236}">
                <a16:creationId xmlns:a16="http://schemas.microsoft.com/office/drawing/2014/main" id="{DA796EC7-B17B-4104-8D69-6135648F35F9}"/>
              </a:ext>
            </a:extLst>
          </p:cNvPr>
          <p:cNvSpPr/>
          <p:nvPr/>
        </p:nvSpPr>
        <p:spPr>
          <a:xfrm>
            <a:off x="7463390" y="1452244"/>
            <a:ext cx="4290460" cy="2225620"/>
          </a:xfrm>
          <a:prstGeom prst="roundRect">
            <a:avLst>
              <a:gd name="adj" fmla="val 6559"/>
            </a:avLst>
          </a:prstGeom>
          <a:gradFill>
            <a:gsLst>
              <a:gs pos="0">
                <a:schemeClr val="tx2">
                  <a:lumMod val="90000"/>
                  <a:lumOff val="1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44376" y="3912174"/>
            <a:ext cx="11009474" cy="2554818"/>
          </a:xfrm>
          <a:prstGeom prst="roundRect">
            <a:avLst>
              <a:gd name="adj" fmla="val 6170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НАУКА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744377" y="1004041"/>
            <a:ext cx="60229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ТЕХНОЛОГИЧЕСКОЕ ПРЕДПРИНИМАТЕЛЬСТВО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46358" y="1452244"/>
            <a:ext cx="75594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ТОП 6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5" name="Google Shape;324;g2ba37bd6628_0_613"/>
          <p:cNvSpPr txBox="1"/>
          <p:nvPr/>
        </p:nvSpPr>
        <p:spPr>
          <a:xfrm>
            <a:off x="936832" y="2010344"/>
            <a:ext cx="2852788" cy="1507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Verdana"/>
              </a:rPr>
              <a:t>2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акселерационные программы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Verdana"/>
              </a:rPr>
              <a:t>23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победителя конкурса «Студенческий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стартап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»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6" name="Шеврон 35"/>
          <p:cNvSpPr/>
          <p:nvPr/>
        </p:nvSpPr>
        <p:spPr>
          <a:xfrm>
            <a:off x="840622" y="2222619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Шеврон 36"/>
          <p:cNvSpPr/>
          <p:nvPr/>
        </p:nvSpPr>
        <p:spPr>
          <a:xfrm>
            <a:off x="840622" y="2826854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Шеврон 37"/>
          <p:cNvSpPr/>
          <p:nvPr/>
        </p:nvSpPr>
        <p:spPr>
          <a:xfrm>
            <a:off x="3988572" y="2264964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Шеврон 38"/>
          <p:cNvSpPr/>
          <p:nvPr/>
        </p:nvSpPr>
        <p:spPr>
          <a:xfrm>
            <a:off x="3988572" y="2752235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" name="Шеврон 39"/>
          <p:cNvSpPr/>
          <p:nvPr/>
        </p:nvSpPr>
        <p:spPr>
          <a:xfrm>
            <a:off x="3988572" y="3279837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5" name="Google Shape;324;g2ba37bd6628_0_613"/>
          <p:cNvSpPr txBox="1"/>
          <p:nvPr/>
        </p:nvSpPr>
        <p:spPr>
          <a:xfrm>
            <a:off x="4103432" y="2094861"/>
            <a:ext cx="3341307" cy="1507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Тренинги предпринимательских компетенций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Предпринимательская точка кипения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Стартап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-студия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840622" y="3939341"/>
            <a:ext cx="31479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проекта — пилотируются у индустриального партнера 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4136087" y="3939341"/>
            <a:ext cx="31611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100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ВКР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 форме стартапа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840622" y="5035964"/>
            <a:ext cx="32441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150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мероприятий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в рамках</a:t>
            </a:r>
            <a:r>
              <a:rPr kumimoji="0" lang="ru-RU" sz="1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Предпринимательской Точки кипения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4136087" y="5035964"/>
            <a:ext cx="32890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Федеральных округа (тренинги предпринимательских компетенций ТПУ (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StartTex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: первый шаг в бизнес)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7752957" y="3939341"/>
            <a:ext cx="32288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11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проектов в рамках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Стартап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-студии университетов Томска (15,6 млн руб.)</a:t>
            </a:r>
          </a:p>
        </p:txBody>
      </p:sp>
      <p:sp>
        <p:nvSpPr>
          <p:cNvPr id="84" name="Прямоугольник 83"/>
          <p:cNvSpPr/>
          <p:nvPr/>
        </p:nvSpPr>
        <p:spPr>
          <a:xfrm>
            <a:off x="7752957" y="5035964"/>
            <a:ext cx="36926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проекта в ТОП-5 проектов ранних стадий по версии Платформы университетского технологического предпринимательства</a:t>
            </a: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>
            <a:off x="744376" y="4979648"/>
            <a:ext cx="11009474" cy="0"/>
          </a:xfrm>
          <a:prstGeom prst="line">
            <a:avLst/>
          </a:prstGeom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084781" y="3912174"/>
            <a:ext cx="0" cy="2554818"/>
          </a:xfrm>
          <a:prstGeom prst="line">
            <a:avLst/>
          </a:prstGeom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7469104" y="3912174"/>
            <a:ext cx="0" cy="2554818"/>
          </a:xfrm>
          <a:prstGeom prst="line">
            <a:avLst/>
          </a:prstGeom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6" name="Объект 7">
            <a:extLst>
              <a:ext uri="{FF2B5EF4-FFF2-40B4-BE49-F238E27FC236}">
                <a16:creationId xmlns:a16="http://schemas.microsoft.com/office/drawing/2014/main" id="{126C2F67-04D8-48A3-BAB5-399A0F7A9863}"/>
              </a:ext>
            </a:extLst>
          </p:cNvPr>
          <p:cNvSpPr txBox="1">
            <a:spLocks/>
          </p:cNvSpPr>
          <p:nvPr/>
        </p:nvSpPr>
        <p:spPr>
          <a:xfrm>
            <a:off x="7661283" y="1586511"/>
            <a:ext cx="3997317" cy="2108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 итогам международных, российских и региональных конкурсов научно-исследовательских и выпускных квалификационных работ студенты ТПУ ежегодно получают более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100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0 </a:t>
            </a: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грантов </a:t>
            </a: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/>
            </a:r>
            <a:b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5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 стипендий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363226" y="1468666"/>
            <a:ext cx="48948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вузов в сфере технологического предпринимательства </a:t>
            </a:r>
          </a:p>
        </p:txBody>
      </p:sp>
    </p:spTree>
    <p:extLst>
      <p:ext uri="{BB962C8B-B14F-4D97-AF65-F5344CB8AC3E}">
        <p14:creationId xmlns:p14="http://schemas.microsoft.com/office/powerpoint/2010/main" val="2834093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9"/>
          <a:stretch/>
        </p:blipFill>
        <p:spPr>
          <a:xfrm>
            <a:off x="4091940" y="0"/>
            <a:ext cx="810006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91940" y="0"/>
            <a:ext cx="8265160" cy="6858000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4376" y="2967335"/>
            <a:ext cx="70788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Инфраструктура</a:t>
            </a:r>
          </a:p>
        </p:txBody>
      </p:sp>
      <p:sp>
        <p:nvSpPr>
          <p:cNvPr id="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603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4474152" y="1443006"/>
            <a:ext cx="3608658" cy="5190221"/>
          </a:xfrm>
          <a:prstGeom prst="roundRect">
            <a:avLst>
              <a:gd name="adj" fmla="val 5466"/>
            </a:avLst>
          </a:prstGeom>
          <a:gradFill>
            <a:gsLst>
              <a:gs pos="0">
                <a:schemeClr val="tx2">
                  <a:lumMod val="90000"/>
                  <a:lumOff val="1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8203928" y="1431981"/>
            <a:ext cx="3608658" cy="5190221"/>
          </a:xfrm>
          <a:prstGeom prst="roundRect">
            <a:avLst>
              <a:gd name="adj" fmla="val 5466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44377" y="1452476"/>
            <a:ext cx="3608658" cy="5190221"/>
          </a:xfrm>
          <a:prstGeom prst="roundRect">
            <a:avLst>
              <a:gd name="adj" fmla="val 5466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>
          <a:xfrm rot="10800000" flipV="1">
            <a:off x="845129" y="1627441"/>
            <a:ext cx="34541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КОРПУСА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873243" y="4364861"/>
            <a:ext cx="35896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Количество —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lang="ru-RU" sz="2000" b="1" dirty="0"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Общая площадь 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Памятники архитектуры —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9" name="Прямоугольник 48"/>
          <p:cNvSpPr/>
          <p:nvPr/>
        </p:nvSpPr>
        <p:spPr>
          <a:xfrm rot="10800000" flipV="1">
            <a:off x="4554659" y="1627441"/>
            <a:ext cx="34047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Общежития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4583998" y="4507665"/>
            <a:ext cx="35307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Количество 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Общая площадь —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Количество мест —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3" name="Прямоугольник 52"/>
          <p:cNvSpPr/>
          <p:nvPr/>
        </p:nvSpPr>
        <p:spPr>
          <a:xfrm rot="10800000" flipV="1">
            <a:off x="8313772" y="1627442"/>
            <a:ext cx="35400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Calibri" panose="020F0502020204030204" pitchFamily="34" charset="0"/>
              </a:rPr>
              <a:t>ОБЪЕКТЫ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8313772" y="4507665"/>
            <a:ext cx="372977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Исследовательский реактор ИРТ-Т:</a:t>
            </a:r>
          </a:p>
          <a:p>
            <a:pPr marL="363538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Количество зданий —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63538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Общая площадь —</a:t>
            </a:r>
          </a:p>
          <a:p>
            <a:pPr marL="363538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Геологический полигон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в Хакассии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ДОЛ «Юность»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База отдыха «Политехник»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Спортивные сооружения —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1875733" y="4403520"/>
            <a:ext cx="851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34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2163501" y="4742079"/>
            <a:ext cx="21396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20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152</a:t>
            </a:r>
            <a:r>
              <a:rPr lang="ru-RU" sz="2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 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тыс. м</a:t>
            </a:r>
            <a:r>
              <a:rPr lang="ru-RU" sz="1000" baseline="30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2738308" y="5042876"/>
            <a:ext cx="851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7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5593456" y="4431774"/>
            <a:ext cx="851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5912427" y="4743543"/>
            <a:ext cx="21396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20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92</a:t>
            </a:r>
            <a:r>
              <a:rPr lang="ru-RU" sz="2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 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тыс. м</a:t>
            </a:r>
            <a:r>
              <a:rPr lang="ru-RU" sz="1000" baseline="30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5915334" y="5039146"/>
            <a:ext cx="12288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6125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10006032" y="4890940"/>
            <a:ext cx="1582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ru-RU" sz="20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12</a:t>
            </a:r>
            <a:r>
              <a:rPr lang="ru-RU" sz="2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 </a:t>
            </a: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тыс. м</a:t>
            </a:r>
            <a:r>
              <a:rPr lang="ru-RU" sz="1000" baseline="30000" dirty="0">
                <a:solidFill>
                  <a:prstClr val="white">
                    <a:lumMod val="65000"/>
                  </a:prstClr>
                </a:solidFill>
                <a:latin typeface="Verdana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10371600" y="5953262"/>
            <a:ext cx="851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14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DE93EEA-5C17-4DE2-8D51-1EB999937670}"/>
              </a:ext>
            </a:extLst>
          </p:cNvPr>
          <p:cNvSpPr txBox="1"/>
          <p:nvPr/>
        </p:nvSpPr>
        <p:spPr>
          <a:xfrm>
            <a:off x="10216328" y="4665163"/>
            <a:ext cx="851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ИНФРАСТРУКТУРА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11008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КАМПУС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3" b="424"/>
          <a:stretch/>
        </p:blipFill>
        <p:spPr>
          <a:xfrm>
            <a:off x="755324" y="2072010"/>
            <a:ext cx="3602160" cy="227554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4"/>
          <a:stretch/>
        </p:blipFill>
        <p:spPr>
          <a:xfrm>
            <a:off x="4469703" y="2072011"/>
            <a:ext cx="3613107" cy="2272608"/>
          </a:xfrm>
          <a:prstGeom prst="rect">
            <a:avLst/>
          </a:prstGeom>
        </p:spPr>
      </p:pic>
      <p:pic>
        <p:nvPicPr>
          <p:cNvPr id="30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2"/>
          <a:stretch/>
        </p:blipFill>
        <p:spPr bwMode="auto">
          <a:xfrm>
            <a:off x="8199478" y="2072010"/>
            <a:ext cx="3613108" cy="2271208"/>
          </a:xfrm>
          <a:prstGeom prst="rect">
            <a:avLst/>
          </a:prstGeom>
          <a:extLst/>
        </p:spPr>
      </p:pic>
      <p:sp>
        <p:nvSpPr>
          <p:cNvPr id="7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86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Прямая соединительная линия 105"/>
          <p:cNvCxnSpPr/>
          <p:nvPr/>
        </p:nvCxnSpPr>
        <p:spPr>
          <a:xfrm flipV="1">
            <a:off x="895856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Прямоугольник 106"/>
          <p:cNvSpPr/>
          <p:nvPr/>
        </p:nvSpPr>
        <p:spPr>
          <a:xfrm>
            <a:off x="489458" y="5330958"/>
            <a:ext cx="19409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1947-1948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8" name="Прямоугольник 107"/>
          <p:cNvSpPr/>
          <p:nvPr/>
        </p:nvSpPr>
        <p:spPr>
          <a:xfrm>
            <a:off x="822993" y="5760058"/>
            <a:ext cx="19575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разработка первого отечественного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бетатрона – циклического индукционного ускорителя электронов</a:t>
            </a:r>
          </a:p>
        </p:txBody>
      </p:sp>
      <p:sp>
        <p:nvSpPr>
          <p:cNvPr id="115" name="Овал 114"/>
          <p:cNvSpPr/>
          <p:nvPr/>
        </p:nvSpPr>
        <p:spPr>
          <a:xfrm>
            <a:off x="822993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5" name="Рисунок 17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467" b="-758"/>
          <a:stretch/>
        </p:blipFill>
        <p:spPr>
          <a:xfrm>
            <a:off x="3840229" y="1411207"/>
            <a:ext cx="4956935" cy="4440773"/>
          </a:xfrm>
          <a:prstGeom prst="rect">
            <a:avLst/>
          </a:prstGeom>
        </p:spPr>
      </p:pic>
      <p:sp>
        <p:nvSpPr>
          <p:cNvPr id="176" name="Прямоугольник 175"/>
          <p:cNvSpPr/>
          <p:nvPr/>
        </p:nvSpPr>
        <p:spPr>
          <a:xfrm>
            <a:off x="3799286" y="616383"/>
            <a:ext cx="5098169" cy="5683949"/>
          </a:xfrm>
          <a:prstGeom prst="rect">
            <a:avLst/>
          </a:prstGeom>
          <a:solidFill>
            <a:srgbClr val="111111">
              <a:alpha val="89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4" name="Овал 173"/>
          <p:cNvSpPr/>
          <p:nvPr/>
        </p:nvSpPr>
        <p:spPr>
          <a:xfrm>
            <a:off x="10141181" y="5145389"/>
            <a:ext cx="1322555" cy="132255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65000">
                <a:srgbClr val="11111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3" name="Овал 172"/>
          <p:cNvSpPr/>
          <p:nvPr/>
        </p:nvSpPr>
        <p:spPr>
          <a:xfrm>
            <a:off x="2462869" y="4465029"/>
            <a:ext cx="1322555" cy="132255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65000">
                <a:srgbClr val="11111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2" name="Овал 171"/>
          <p:cNvSpPr/>
          <p:nvPr/>
        </p:nvSpPr>
        <p:spPr>
          <a:xfrm>
            <a:off x="4225935" y="1625878"/>
            <a:ext cx="1322555" cy="132255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94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Овал 170"/>
          <p:cNvSpPr/>
          <p:nvPr/>
        </p:nvSpPr>
        <p:spPr>
          <a:xfrm>
            <a:off x="22223" y="1625878"/>
            <a:ext cx="1322555" cy="1322555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65000">
                <a:srgbClr val="11111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НАШ ПУТЬ</a:t>
            </a: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 flipV="1">
            <a:off x="2954571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/>
          <p:cNvCxnSpPr/>
          <p:nvPr/>
        </p:nvCxnSpPr>
        <p:spPr>
          <a:xfrm flipV="1">
            <a:off x="4770325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/>
          <p:cNvCxnSpPr/>
          <p:nvPr/>
        </p:nvCxnSpPr>
        <p:spPr>
          <a:xfrm flipV="1">
            <a:off x="6065567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/>
          <p:nvPr/>
        </p:nvCxnSpPr>
        <p:spPr>
          <a:xfrm flipV="1">
            <a:off x="10590437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V="1">
            <a:off x="1076272" y="4335193"/>
            <a:ext cx="0" cy="755119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V="1">
            <a:off x="5342014" y="4335193"/>
            <a:ext cx="0" cy="755119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flipV="1">
            <a:off x="9786716" y="4335193"/>
            <a:ext cx="0" cy="755119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/>
          <p:nvPr/>
        </p:nvCxnSpPr>
        <p:spPr>
          <a:xfrm flipV="1">
            <a:off x="3187023" y="4335193"/>
            <a:ext cx="0" cy="755119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Прямоугольник 93"/>
          <p:cNvSpPr/>
          <p:nvPr/>
        </p:nvSpPr>
        <p:spPr>
          <a:xfrm>
            <a:off x="809077" y="3977773"/>
            <a:ext cx="2305960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1952-1955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1142613" y="4300041"/>
            <a:ext cx="1754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 ТПИ было создано оборудование для первого за Уралом Томского телецентра </a:t>
            </a:r>
          </a:p>
        </p:txBody>
      </p:sp>
      <p:sp>
        <p:nvSpPr>
          <p:cNvPr id="96" name="Овал 95"/>
          <p:cNvSpPr/>
          <p:nvPr/>
        </p:nvSpPr>
        <p:spPr>
          <a:xfrm>
            <a:off x="1006422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2548173" y="5330958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1958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2881709" y="5760058"/>
            <a:ext cx="165894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создан первый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НИИ ТПИ –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Институт ядерной физики, электроники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 автоматики</a:t>
            </a:r>
          </a:p>
        </p:txBody>
      </p:sp>
      <p:sp>
        <p:nvSpPr>
          <p:cNvPr id="100" name="Овал 99"/>
          <p:cNvSpPr/>
          <p:nvPr/>
        </p:nvSpPr>
        <p:spPr>
          <a:xfrm>
            <a:off x="2881708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>
            <a:off x="697488" y="5163174"/>
            <a:ext cx="11044837" cy="2"/>
          </a:xfrm>
          <a:prstGeom prst="line">
            <a:avLst/>
          </a:prstGeom>
          <a:ln>
            <a:solidFill>
              <a:srgbClr val="47D4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Равнобедренный треугольник 104"/>
          <p:cNvSpPr/>
          <p:nvPr/>
        </p:nvSpPr>
        <p:spPr>
          <a:xfrm rot="5400000">
            <a:off x="11728755" y="5078364"/>
            <a:ext cx="196762" cy="169623"/>
          </a:xfrm>
          <a:prstGeom prst="triangl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4363927" y="5330958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1991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г.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4697463" y="5760058"/>
            <a:ext cx="11483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ТПИ преобразован в ТПУ</a:t>
            </a:r>
          </a:p>
        </p:txBody>
      </p:sp>
      <p:sp>
        <p:nvSpPr>
          <p:cNvPr id="111" name="Овал 110"/>
          <p:cNvSpPr/>
          <p:nvPr/>
        </p:nvSpPr>
        <p:spPr>
          <a:xfrm>
            <a:off x="4697462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5074819" y="3885455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1997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г.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5408357" y="4300041"/>
            <a:ext cx="1818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ТПУ стал особо ценным объектом культурного наследия народов Российской Федерации</a:t>
            </a:r>
          </a:p>
        </p:txBody>
      </p:sp>
      <p:sp>
        <p:nvSpPr>
          <p:cNvPr id="114" name="Овал 113"/>
          <p:cNvSpPr/>
          <p:nvPr/>
        </p:nvSpPr>
        <p:spPr>
          <a:xfrm>
            <a:off x="5272164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5659169" y="5461334"/>
            <a:ext cx="1551148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/>
            </a:pP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2001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г.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5992703" y="5760058"/>
            <a:ext cx="28180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открытие Центра профессиональной </a:t>
            </a:r>
            <a:b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подготовки и переподготовки специалистов нефтегазового </a:t>
            </a:r>
            <a:b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дела в партнерстве </a:t>
            </a:r>
            <a:b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университетом </a:t>
            </a:r>
            <a:r>
              <a:rPr lang="ru-RU" sz="1000" dirty="0" err="1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Heriot-Watt</a:t>
            </a:r>
            <a:endParaRPr lang="ru-RU" sz="1000" dirty="0">
              <a:solidFill>
                <a:prstClr val="white">
                  <a:lumMod val="6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0" name="Овал 119"/>
          <p:cNvSpPr/>
          <p:nvPr/>
        </p:nvSpPr>
        <p:spPr>
          <a:xfrm>
            <a:off x="5992704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9519521" y="4001924"/>
            <a:ext cx="1189398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2021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9853057" y="4300041"/>
            <a:ext cx="15175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ТПУ – участник программы </a:t>
            </a:r>
            <a:b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«Приоритет 2030»</a:t>
            </a:r>
          </a:p>
        </p:txBody>
      </p:sp>
      <p:sp>
        <p:nvSpPr>
          <p:cNvPr id="123" name="Овал 122"/>
          <p:cNvSpPr/>
          <p:nvPr/>
        </p:nvSpPr>
        <p:spPr>
          <a:xfrm>
            <a:off x="9716866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10163407" y="5330958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2022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10496942" y="5760058"/>
            <a:ext cx="1777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ТПУ – участник программы </a:t>
            </a:r>
            <a:b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«Передовые инженерные школы»</a:t>
            </a:r>
          </a:p>
        </p:txBody>
      </p:sp>
      <p:sp>
        <p:nvSpPr>
          <p:cNvPr id="131" name="Овал 130"/>
          <p:cNvSpPr/>
          <p:nvPr/>
        </p:nvSpPr>
        <p:spPr>
          <a:xfrm>
            <a:off x="10517574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7" name="Равнобедренный треугольник 156"/>
          <p:cNvSpPr/>
          <p:nvPr/>
        </p:nvSpPr>
        <p:spPr>
          <a:xfrm rot="5400000">
            <a:off x="639800" y="5078365"/>
            <a:ext cx="196762" cy="169623"/>
          </a:xfrm>
          <a:prstGeom prst="triangl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8" name="Прямоугольник 157"/>
          <p:cNvSpPr/>
          <p:nvPr/>
        </p:nvSpPr>
        <p:spPr>
          <a:xfrm>
            <a:off x="2919828" y="3885455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1967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3253363" y="4300041"/>
            <a:ext cx="16803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запуск исследовательского ядерного реактора ИРТ-1000</a:t>
            </a:r>
          </a:p>
        </p:txBody>
      </p:sp>
      <p:sp>
        <p:nvSpPr>
          <p:cNvPr id="160" name="Овал 159"/>
          <p:cNvSpPr/>
          <p:nvPr/>
        </p:nvSpPr>
        <p:spPr>
          <a:xfrm>
            <a:off x="3117173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3" name="Прямая соединительная линия 22"/>
          <p:cNvCxnSpPr>
            <a:stCxn id="21" idx="0"/>
          </p:cNvCxnSpPr>
          <p:nvPr/>
        </p:nvCxnSpPr>
        <p:spPr>
          <a:xfrm flipV="1">
            <a:off x="697488" y="1556679"/>
            <a:ext cx="0" cy="692573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3249003" y="1724026"/>
            <a:ext cx="0" cy="550745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V="1">
            <a:off x="5470394" y="1724026"/>
            <a:ext cx="0" cy="550745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flipV="1">
            <a:off x="7361280" y="1724026"/>
            <a:ext cx="0" cy="550745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V="1">
            <a:off x="9562630" y="1724026"/>
            <a:ext cx="0" cy="550745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V="1">
            <a:off x="1213263" y="2332198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4893691" y="2332198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6878959" y="2332198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 flipV="1">
            <a:off x="8924824" y="2332198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/>
          <p:cNvCxnSpPr/>
          <p:nvPr/>
        </p:nvCxnSpPr>
        <p:spPr>
          <a:xfrm flipV="1">
            <a:off x="10774658" y="2332198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11589" y="1004211"/>
            <a:ext cx="1890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1896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12" name="Прямая соединительная линия 11"/>
          <p:cNvCxnSpPr>
            <a:endCxn id="17" idx="3"/>
          </p:cNvCxnSpPr>
          <p:nvPr/>
        </p:nvCxnSpPr>
        <p:spPr>
          <a:xfrm>
            <a:off x="697488" y="2347633"/>
            <a:ext cx="11044837" cy="2"/>
          </a:xfrm>
          <a:prstGeom prst="line">
            <a:avLst/>
          </a:prstGeom>
          <a:ln>
            <a:solidFill>
              <a:srgbClr val="47D4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Равнобедренный треугольник 16"/>
          <p:cNvSpPr/>
          <p:nvPr/>
        </p:nvSpPr>
        <p:spPr>
          <a:xfrm rot="5400000">
            <a:off x="11728755" y="2262823"/>
            <a:ext cx="196762" cy="169623"/>
          </a:xfrm>
          <a:prstGeom prst="triangl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06865" y="1472704"/>
            <a:ext cx="1929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учреждение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 г. Томске практического технологического института</a:t>
            </a:r>
          </a:p>
        </p:txBody>
      </p:sp>
      <p:sp>
        <p:nvSpPr>
          <p:cNvPr id="21" name="Овал 20"/>
          <p:cNvSpPr/>
          <p:nvPr/>
        </p:nvSpPr>
        <p:spPr>
          <a:xfrm>
            <a:off x="599106" y="2249252"/>
            <a:ext cx="196763" cy="196763"/>
          </a:xfrm>
          <a:prstGeom prst="ellipse">
            <a:avLst/>
          </a:prstGeom>
          <a:solidFill>
            <a:srgbClr val="111111"/>
          </a:solidFill>
          <a:ln w="38100">
            <a:solidFill>
              <a:srgbClr val="47D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06865" y="2515417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1900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1140400" y="2944517"/>
            <a:ext cx="36760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открытие первого технического вуза в азиатской части России – Томского технологического института императора Николая II.</a:t>
            </a:r>
          </a:p>
        </p:txBody>
      </p:sp>
      <p:sp>
        <p:nvSpPr>
          <p:cNvPr id="54" name="Овал 53"/>
          <p:cNvSpPr/>
          <p:nvPr/>
        </p:nvSpPr>
        <p:spPr>
          <a:xfrm>
            <a:off x="1140400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981808" y="1223040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1904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3315344" y="1652140"/>
            <a:ext cx="13928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первый почетный член ТТИ –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Д.И. Менделеев </a:t>
            </a:r>
          </a:p>
        </p:txBody>
      </p:sp>
      <p:sp>
        <p:nvSpPr>
          <p:cNvPr id="62" name="Овал 61"/>
          <p:cNvSpPr/>
          <p:nvPr/>
        </p:nvSpPr>
        <p:spPr>
          <a:xfrm>
            <a:off x="3179153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1334231" y="3458358"/>
            <a:ext cx="34821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первый набор студентов –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203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человека</a:t>
            </a:r>
          </a:p>
        </p:txBody>
      </p:sp>
      <p:sp>
        <p:nvSpPr>
          <p:cNvPr id="65" name="Шеврон 64"/>
          <p:cNvSpPr/>
          <p:nvPr/>
        </p:nvSpPr>
        <p:spPr>
          <a:xfrm>
            <a:off x="1238022" y="3602426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4487293" y="2515417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1906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896374" y="2944517"/>
            <a:ext cx="15162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первый выпуск инженеров: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16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выпускников</a:t>
            </a:r>
          </a:p>
        </p:txBody>
      </p:sp>
      <p:sp>
        <p:nvSpPr>
          <p:cNvPr id="68" name="Овал 67"/>
          <p:cNvSpPr/>
          <p:nvPr/>
        </p:nvSpPr>
        <p:spPr>
          <a:xfrm>
            <a:off x="4820828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5203198" y="1343861"/>
            <a:ext cx="1855443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1917-1934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5536735" y="1652140"/>
            <a:ext cx="13928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ТТИ-СТИ-ТИИ</a:t>
            </a:r>
          </a:p>
        </p:txBody>
      </p:sp>
      <p:sp>
        <p:nvSpPr>
          <p:cNvPr id="72" name="Овал 71"/>
          <p:cNvSpPr/>
          <p:nvPr/>
        </p:nvSpPr>
        <p:spPr>
          <a:xfrm>
            <a:off x="5400544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451929" y="2515417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1923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6785463" y="2944517"/>
            <a:ext cx="18498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при ТТИ создан научно-исследовательский Институт прикладной физики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7094084" y="1344190"/>
            <a:ext cx="2029419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1925-1927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7427621" y="1652140"/>
            <a:ext cx="17886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создание первого сибирского самолета – </a:t>
            </a: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авиэтта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«СТИ-1»</a:t>
            </a:r>
          </a:p>
        </p:txBody>
      </p:sp>
      <p:sp>
        <p:nvSpPr>
          <p:cNvPr id="79" name="Овал 78"/>
          <p:cNvSpPr/>
          <p:nvPr/>
        </p:nvSpPr>
        <p:spPr>
          <a:xfrm>
            <a:off x="7291430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1" name="Овал 80"/>
          <p:cNvSpPr/>
          <p:nvPr/>
        </p:nvSpPr>
        <p:spPr>
          <a:xfrm>
            <a:off x="6806096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8518426" y="2515417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1935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8851961" y="2944517"/>
            <a:ext cx="10123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ТИИ им. С.М. Кирова</a:t>
            </a:r>
          </a:p>
        </p:txBody>
      </p:sp>
      <p:sp>
        <p:nvSpPr>
          <p:cNvPr id="84" name="Овал 83"/>
          <p:cNvSpPr/>
          <p:nvPr/>
        </p:nvSpPr>
        <p:spPr>
          <a:xfrm>
            <a:off x="8851961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9295435" y="1223040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1939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9628972" y="1652140"/>
            <a:ext cx="13895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первый академик Сибири – </a:t>
            </a:r>
            <a:b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М.А. Усов</a:t>
            </a:r>
          </a:p>
        </p:txBody>
      </p:sp>
      <p:sp>
        <p:nvSpPr>
          <p:cNvPr id="88" name="Овал 87"/>
          <p:cNvSpPr/>
          <p:nvPr/>
        </p:nvSpPr>
        <p:spPr>
          <a:xfrm>
            <a:off x="9492780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10368260" y="2515417"/>
            <a:ext cx="1551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1944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10701795" y="2944517"/>
            <a:ext cx="12904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преобразование в ТПИ</a:t>
            </a:r>
          </a:p>
        </p:txBody>
      </p:sp>
      <p:sp>
        <p:nvSpPr>
          <p:cNvPr id="92" name="Овал 91"/>
          <p:cNvSpPr/>
          <p:nvPr/>
        </p:nvSpPr>
        <p:spPr>
          <a:xfrm>
            <a:off x="10701795" y="2274769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4" name="Шеврон 163"/>
          <p:cNvSpPr/>
          <p:nvPr/>
        </p:nvSpPr>
        <p:spPr>
          <a:xfrm>
            <a:off x="4820828" y="3024848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17" name="Прямая соединительная линия 116"/>
          <p:cNvCxnSpPr/>
          <p:nvPr/>
        </p:nvCxnSpPr>
        <p:spPr>
          <a:xfrm flipV="1">
            <a:off x="7675573" y="4371727"/>
            <a:ext cx="0" cy="718587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Прямоугольник 134"/>
          <p:cNvSpPr/>
          <p:nvPr/>
        </p:nvSpPr>
        <p:spPr>
          <a:xfrm>
            <a:off x="7408378" y="4001883"/>
            <a:ext cx="1189398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/>
            </a:pP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2009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г.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7741915" y="4330274"/>
            <a:ext cx="1818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категория «Национальный исследовательский университет»</a:t>
            </a:r>
          </a:p>
        </p:txBody>
      </p:sp>
      <p:sp>
        <p:nvSpPr>
          <p:cNvPr id="137" name="Овал 136"/>
          <p:cNvSpPr/>
          <p:nvPr/>
        </p:nvSpPr>
        <p:spPr>
          <a:xfrm>
            <a:off x="7605723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42" name="Прямая соединительная линия 141"/>
          <p:cNvCxnSpPr/>
          <p:nvPr/>
        </p:nvCxnSpPr>
        <p:spPr>
          <a:xfrm flipV="1">
            <a:off x="9018319" y="5147739"/>
            <a:ext cx="0" cy="300478"/>
          </a:xfrm>
          <a:prstGeom prst="line">
            <a:avLst/>
          </a:prstGeom>
          <a:ln w="952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Прямоугольник 142"/>
          <p:cNvSpPr/>
          <p:nvPr/>
        </p:nvSpPr>
        <p:spPr>
          <a:xfrm>
            <a:off x="8591289" y="5459125"/>
            <a:ext cx="1551148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/>
            </a:pP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2013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г.</a:t>
            </a:r>
            <a:endParaRPr lang="ru-RU" sz="14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8924824" y="5760058"/>
            <a:ext cx="15393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ТПУ входит </a:t>
            </a:r>
            <a:b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0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топ-15 ведущих российских вузов</a:t>
            </a:r>
          </a:p>
        </p:txBody>
      </p:sp>
      <p:sp>
        <p:nvSpPr>
          <p:cNvPr id="145" name="Овал 144"/>
          <p:cNvSpPr/>
          <p:nvPr/>
        </p:nvSpPr>
        <p:spPr>
          <a:xfrm>
            <a:off x="8945456" y="5090310"/>
            <a:ext cx="145727" cy="145727"/>
          </a:xfrm>
          <a:prstGeom prst="ellipse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291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529DD1-1F5F-4727-BA16-380FB907B3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 t="11420" r="35790" b="32284"/>
          <a:stretch/>
        </p:blipFill>
        <p:spPr>
          <a:xfrm>
            <a:off x="8345714" y="3428999"/>
            <a:ext cx="3846286" cy="3421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4376" y="2798058"/>
            <a:ext cx="44517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СПАСИБО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/>
            </a:r>
            <a:br>
              <a:rPr kumimoji="0" lang="en-US" sz="3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ЗА ВНИМАНИЕ!</a:t>
            </a:r>
          </a:p>
        </p:txBody>
      </p:sp>
      <p:sp>
        <p:nvSpPr>
          <p:cNvPr id="7" name="AutoShape 4" descr="https://dmee.ru/tw_files2/urls_1/7/d-7000/7000_html_6071050c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0800000">
            <a:off x="4713513" y="0"/>
            <a:ext cx="7478487" cy="6858000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892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Рисунок 17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467" b="-758"/>
          <a:stretch/>
        </p:blipFill>
        <p:spPr>
          <a:xfrm>
            <a:off x="744377" y="1411207"/>
            <a:ext cx="4956935" cy="4440773"/>
          </a:xfrm>
          <a:prstGeom prst="rect">
            <a:avLst/>
          </a:prstGeom>
        </p:spPr>
      </p:pic>
      <p:sp>
        <p:nvSpPr>
          <p:cNvPr id="175" name="Прямоугольник 174"/>
          <p:cNvSpPr/>
          <p:nvPr/>
        </p:nvSpPr>
        <p:spPr>
          <a:xfrm>
            <a:off x="221394" y="616383"/>
            <a:ext cx="5722531" cy="6241617"/>
          </a:xfrm>
          <a:prstGeom prst="rect">
            <a:avLst/>
          </a:prstGeom>
          <a:solidFill>
            <a:srgbClr val="111111">
              <a:alpha val="8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3" name="Овал 172"/>
          <p:cNvSpPr/>
          <p:nvPr/>
        </p:nvSpPr>
        <p:spPr>
          <a:xfrm>
            <a:off x="239404" y="302140"/>
            <a:ext cx="5389112" cy="5988051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  <a:alpha val="62000"/>
                </a:schemeClr>
              </a:gs>
              <a:gs pos="63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10" name="Группа 109"/>
          <p:cNvGrpSpPr/>
          <p:nvPr/>
        </p:nvGrpSpPr>
        <p:grpSpPr>
          <a:xfrm>
            <a:off x="10166107" y="3649901"/>
            <a:ext cx="1585196" cy="3017599"/>
            <a:chOff x="3511403" y="759611"/>
            <a:chExt cx="1395059" cy="2698233"/>
          </a:xfrm>
        </p:grpSpPr>
        <p:sp>
          <p:nvSpPr>
            <p:cNvPr id="111" name="Скругленный прямоугольник 110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12" name="Прямая соединительная линия 111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3" name="Группа 112"/>
          <p:cNvGrpSpPr/>
          <p:nvPr/>
        </p:nvGrpSpPr>
        <p:grpSpPr>
          <a:xfrm>
            <a:off x="8487295" y="3649901"/>
            <a:ext cx="1585196" cy="3017599"/>
            <a:chOff x="3511403" y="759611"/>
            <a:chExt cx="1395059" cy="2698233"/>
          </a:xfrm>
        </p:grpSpPr>
        <p:sp>
          <p:nvSpPr>
            <p:cNvPr id="114" name="Скругленный прямоугольник 113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15" name="Прямая соединительная линия 114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6" name="Группа 115"/>
          <p:cNvGrpSpPr/>
          <p:nvPr/>
        </p:nvGrpSpPr>
        <p:grpSpPr>
          <a:xfrm>
            <a:off x="6777171" y="3649901"/>
            <a:ext cx="1585196" cy="3017599"/>
            <a:chOff x="3511403" y="759611"/>
            <a:chExt cx="1395059" cy="2698233"/>
          </a:xfrm>
        </p:grpSpPr>
        <p:sp>
          <p:nvSpPr>
            <p:cNvPr id="118" name="Скругленный прямоугольник 117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19" name="Прямая соединительная линия 118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0" name="Группа 119"/>
          <p:cNvGrpSpPr/>
          <p:nvPr/>
        </p:nvGrpSpPr>
        <p:grpSpPr>
          <a:xfrm>
            <a:off x="5091882" y="3649901"/>
            <a:ext cx="1585196" cy="3017599"/>
            <a:chOff x="3511403" y="759611"/>
            <a:chExt cx="1395059" cy="2698233"/>
          </a:xfrm>
        </p:grpSpPr>
        <p:sp>
          <p:nvSpPr>
            <p:cNvPr id="121" name="Скругленный прямоугольник 120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22" name="Прямая соединительная линия 121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3" name="Группа 122"/>
          <p:cNvGrpSpPr/>
          <p:nvPr/>
        </p:nvGrpSpPr>
        <p:grpSpPr>
          <a:xfrm>
            <a:off x="3407825" y="3649901"/>
            <a:ext cx="1585196" cy="3017599"/>
            <a:chOff x="3511403" y="759611"/>
            <a:chExt cx="1395059" cy="2698233"/>
          </a:xfrm>
        </p:grpSpPr>
        <p:sp>
          <p:nvSpPr>
            <p:cNvPr id="124" name="Скругленный прямоугольник 123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25" name="Прямая соединительная линия 124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НАШ ВКЛАД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10166107" y="881301"/>
            <a:ext cx="1585196" cy="2698233"/>
            <a:chOff x="3511403" y="759611"/>
            <a:chExt cx="1395059" cy="2698233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5" name="Группа 94"/>
          <p:cNvGrpSpPr/>
          <p:nvPr/>
        </p:nvGrpSpPr>
        <p:grpSpPr>
          <a:xfrm>
            <a:off x="8487295" y="881301"/>
            <a:ext cx="1585196" cy="2698233"/>
            <a:chOff x="3511403" y="759611"/>
            <a:chExt cx="1395059" cy="2698233"/>
          </a:xfrm>
        </p:grpSpPr>
        <p:sp>
          <p:nvSpPr>
            <p:cNvPr id="96" name="Скругленный прямоугольник 95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97" name="Прямая соединительная линия 96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8" name="Группа 97"/>
          <p:cNvGrpSpPr/>
          <p:nvPr/>
        </p:nvGrpSpPr>
        <p:grpSpPr>
          <a:xfrm>
            <a:off x="6777171" y="881301"/>
            <a:ext cx="1585196" cy="2698233"/>
            <a:chOff x="3511403" y="759611"/>
            <a:chExt cx="1395059" cy="2698233"/>
          </a:xfrm>
        </p:grpSpPr>
        <p:sp>
          <p:nvSpPr>
            <p:cNvPr id="99" name="Скругленный прямоугольник 98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00" name="Прямая соединительная линия 99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1" name="Группа 100"/>
          <p:cNvGrpSpPr/>
          <p:nvPr/>
        </p:nvGrpSpPr>
        <p:grpSpPr>
          <a:xfrm>
            <a:off x="5091882" y="881301"/>
            <a:ext cx="1585196" cy="2698233"/>
            <a:chOff x="3511403" y="759611"/>
            <a:chExt cx="1395059" cy="2698233"/>
          </a:xfrm>
        </p:grpSpPr>
        <p:sp>
          <p:nvSpPr>
            <p:cNvPr id="103" name="Скругленный прямоугольник 102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04" name="Прямая соединительная линия 103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5" name="Группа 104"/>
          <p:cNvGrpSpPr/>
          <p:nvPr/>
        </p:nvGrpSpPr>
        <p:grpSpPr>
          <a:xfrm>
            <a:off x="3407825" y="881301"/>
            <a:ext cx="1585196" cy="2698233"/>
            <a:chOff x="3511403" y="759611"/>
            <a:chExt cx="1395059" cy="2698233"/>
          </a:xfrm>
        </p:grpSpPr>
        <p:sp>
          <p:nvSpPr>
            <p:cNvPr id="107" name="Скругленный прямоугольник 106"/>
            <p:cNvSpPr/>
            <p:nvPr/>
          </p:nvSpPr>
          <p:spPr>
            <a:xfrm>
              <a:off x="3511403" y="759611"/>
              <a:ext cx="1395059" cy="2698233"/>
            </a:xfrm>
            <a:prstGeom prst="roundRect">
              <a:avLst>
                <a:gd name="adj" fmla="val 3011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</a:t>
              </a:r>
            </a:p>
          </p:txBody>
        </p:sp>
        <p:cxnSp>
          <p:nvCxnSpPr>
            <p:cNvPr id="109" name="Прямая соединительная линия 108"/>
            <p:cNvCxnSpPr/>
            <p:nvPr/>
          </p:nvCxnSpPr>
          <p:spPr>
            <a:xfrm flipH="1">
              <a:off x="3511404" y="3090732"/>
              <a:ext cx="1395058" cy="0"/>
            </a:xfrm>
            <a:prstGeom prst="line">
              <a:avLst/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/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02" name="Прямоугольник 101"/>
          <p:cNvSpPr/>
          <p:nvPr/>
        </p:nvSpPr>
        <p:spPr>
          <a:xfrm>
            <a:off x="3393973" y="2065968"/>
            <a:ext cx="16129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Михаил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Усов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Геолог (1908), академик (1939)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5002499" y="2065968"/>
            <a:ext cx="180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Николай Урванцев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Геолог (1919), исследователь Арктики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6706499" y="2065968"/>
            <a:ext cx="174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Каныш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Сатпаев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Геолог (1926), академик (1946)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8495408" y="2065968"/>
            <a:ext cx="16706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Николай Никитин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Архитектор (1930), член-корр. (1957)</a:t>
            </a:r>
          </a:p>
        </p:txBody>
      </p:sp>
      <p:sp>
        <p:nvSpPr>
          <p:cNvPr id="142" name="Прямоугольник 141"/>
          <p:cNvSpPr/>
          <p:nvPr/>
        </p:nvSpPr>
        <p:spPr>
          <a:xfrm>
            <a:off x="10228376" y="2065968"/>
            <a:ext cx="146065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Николай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Камов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Авиаконструктор (1923), создатель вертолетов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11241" r="9231" b="23612"/>
          <a:stretch/>
        </p:blipFill>
        <p:spPr>
          <a:xfrm>
            <a:off x="3695599" y="958908"/>
            <a:ext cx="1009649" cy="1009649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" t="9495" r="1652" b="18749"/>
          <a:stretch/>
        </p:blipFill>
        <p:spPr>
          <a:xfrm>
            <a:off x="8736325" y="958908"/>
            <a:ext cx="1087137" cy="1087137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CDCE42F-7C7C-4857-A113-499514DF92D5}"/>
              </a:ext>
            </a:extLst>
          </p:cNvPr>
          <p:cNvSpPr/>
          <p:nvPr/>
        </p:nvSpPr>
        <p:spPr>
          <a:xfrm>
            <a:off x="744376" y="1842004"/>
            <a:ext cx="195629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ALS Sirius Bold" panose="00000800000000000000" pitchFamily="50" charset="0"/>
                <a:ea typeface="+mn-ea"/>
                <a:cs typeface="+mn-cs"/>
              </a:rPr>
              <a:t>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ALS Sirius Bold" panose="00000800000000000000" pitchFamily="50" charset="0"/>
                <a:ea typeface="+mn-ea"/>
                <a:cs typeface="+mn-cs"/>
              </a:rPr>
              <a:t>ТЫСЯЧ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100000">
                    <a:srgbClr val="196B24">
                      <a:lumMod val="60000"/>
                      <a:lumOff val="40000"/>
                    </a:srgbClr>
                  </a:gs>
                </a:gsLst>
                <a:lin ang="0" scaled="0"/>
              </a:gradFill>
              <a:effectLst/>
              <a:uLnTx/>
              <a:uFillTx/>
              <a:latin typeface="ALS Sirius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6ABCC0C-8A47-4B2D-9370-5C5ED1C8C828}"/>
              </a:ext>
            </a:extLst>
          </p:cNvPr>
          <p:cNvSpPr/>
          <p:nvPr/>
        </p:nvSpPr>
        <p:spPr>
          <a:xfrm>
            <a:off x="744376" y="3737191"/>
            <a:ext cx="239473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политехников </a:t>
            </a:r>
            <a:br>
              <a:rPr kumimoji="0" lang="ru-RU" sz="1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ru-RU" sz="1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для страны</a:t>
            </a:r>
            <a:br>
              <a:rPr kumimoji="0" lang="ru-RU" sz="1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ru-RU" sz="1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за </a:t>
            </a:r>
            <a:r>
              <a:rPr kumimoji="0" lang="ru-RU" sz="4000" b="1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128</a:t>
            </a:r>
            <a:r>
              <a:rPr kumimoji="0" lang="ru-RU" sz="1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лет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3471C2-A3FE-47AA-AC54-7D00CAA620A8}"/>
              </a:ext>
            </a:extLst>
          </p:cNvPr>
          <p:cNvSpPr/>
          <p:nvPr/>
        </p:nvSpPr>
        <p:spPr>
          <a:xfrm>
            <a:off x="10228377" y="3257685"/>
            <a:ext cx="14606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АВИАСТРОЕНИЕ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06013A7-140F-49A8-B7EB-254B36E322AF}"/>
              </a:ext>
            </a:extLst>
          </p:cNvPr>
          <p:cNvSpPr/>
          <p:nvPr/>
        </p:nvSpPr>
        <p:spPr>
          <a:xfrm>
            <a:off x="8684587" y="3257685"/>
            <a:ext cx="1292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АРХИТЕКТУРА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E6102A7-207E-4385-AD68-26CF8B56E07F}"/>
              </a:ext>
            </a:extLst>
          </p:cNvPr>
          <p:cNvSpPr/>
          <p:nvPr/>
        </p:nvSpPr>
        <p:spPr>
          <a:xfrm>
            <a:off x="7062084" y="3257685"/>
            <a:ext cx="10374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ГЕОЛОГИЯ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BEA579C-655A-4898-9B11-F78535240FB6}"/>
              </a:ext>
            </a:extLst>
          </p:cNvPr>
          <p:cNvSpPr/>
          <p:nvPr/>
        </p:nvSpPr>
        <p:spPr>
          <a:xfrm>
            <a:off x="5365749" y="3257685"/>
            <a:ext cx="10374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ГЕОЛОГИЯ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C4DB200-D82D-4B8A-99C8-D516AF2DD4C0}"/>
              </a:ext>
            </a:extLst>
          </p:cNvPr>
          <p:cNvSpPr/>
          <p:nvPr/>
        </p:nvSpPr>
        <p:spPr>
          <a:xfrm>
            <a:off x="3681692" y="3257685"/>
            <a:ext cx="10374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ГЕОЛОГИЯ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" b="10429"/>
          <a:stretch/>
        </p:blipFill>
        <p:spPr>
          <a:xfrm>
            <a:off x="5331488" y="958908"/>
            <a:ext cx="1105985" cy="1105985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2119" r="4415" b="38313"/>
          <a:stretch/>
        </p:blipFill>
        <p:spPr>
          <a:xfrm>
            <a:off x="10433001" y="958908"/>
            <a:ext cx="1051408" cy="1051408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44" name="Прямоугольник 143"/>
          <p:cNvSpPr/>
          <p:nvPr/>
        </p:nvSpPr>
        <p:spPr>
          <a:xfrm>
            <a:off x="3139108" y="4797375"/>
            <a:ext cx="2044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Геннадий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Месяц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Электрофизик (1958), академик (1984)</a:t>
            </a:r>
          </a:p>
        </p:txBody>
      </p:sp>
      <p:sp>
        <p:nvSpPr>
          <p:cNvPr id="146" name="Прямоугольник 145"/>
          <p:cNvSpPr/>
          <p:nvPr/>
        </p:nvSpPr>
        <p:spPr>
          <a:xfrm>
            <a:off x="4837298" y="4797375"/>
            <a:ext cx="20442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Владимир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Накоряков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Теплофизик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(1958), академик (1987)</a:t>
            </a:r>
          </a:p>
        </p:txBody>
      </p:sp>
      <p:sp>
        <p:nvSpPr>
          <p:cNvPr id="154" name="Прямоугольник 153"/>
          <p:cNvSpPr/>
          <p:nvPr/>
        </p:nvSpPr>
        <p:spPr>
          <a:xfrm>
            <a:off x="8509715" y="4797375"/>
            <a:ext cx="164208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Александр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Шутиков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Физик (1984), генеральный директор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/>
            </a:r>
            <a:b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АО «Концерн Росэнергоатом»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2670" r="4829" b="45110"/>
          <a:stretch/>
        </p:blipFill>
        <p:spPr>
          <a:xfrm>
            <a:off x="3695598" y="3765793"/>
            <a:ext cx="1009650" cy="100965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" b="30334"/>
          <a:stretch/>
        </p:blipFill>
        <p:spPr>
          <a:xfrm>
            <a:off x="5379655" y="3765793"/>
            <a:ext cx="1009650" cy="100965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B414017-3552-4AF7-B8F8-868D563AC330}"/>
              </a:ext>
            </a:extLst>
          </p:cNvPr>
          <p:cNvSpPr/>
          <p:nvPr/>
        </p:nvSpPr>
        <p:spPr>
          <a:xfrm>
            <a:off x="3441241" y="6239381"/>
            <a:ext cx="1518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СИЛЬНОТОЧНАЯ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ЭЛЕКТРОНИКА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BF34B49B-D110-412C-85B9-D84A3FE1B4C8}"/>
              </a:ext>
            </a:extLst>
          </p:cNvPr>
          <p:cNvSpPr/>
          <p:nvPr/>
        </p:nvSpPr>
        <p:spPr>
          <a:xfrm>
            <a:off x="5187815" y="6331714"/>
            <a:ext cx="13933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ТЕПЛОФИЗИКА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547656" y="3765793"/>
            <a:ext cx="2044226" cy="2842920"/>
            <a:chOff x="9933165" y="3765793"/>
            <a:chExt cx="2044226" cy="2842920"/>
          </a:xfrm>
        </p:grpSpPr>
        <p:sp>
          <p:nvSpPr>
            <p:cNvPr id="172" name="Прямоугольник 171"/>
            <p:cNvSpPr/>
            <p:nvPr/>
          </p:nvSpPr>
          <p:spPr>
            <a:xfrm>
              <a:off x="9933165" y="4797375"/>
              <a:ext cx="204422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Василий </a:t>
              </a:r>
              <a:b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Глухих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Физик (1952), </a:t>
              </a:r>
              <a:b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академик (1987)</a:t>
              </a: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10" cstate="hq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56" t="25450" r="12207" b="15695"/>
            <a:stretch/>
          </p:blipFill>
          <p:spPr>
            <a:xfrm rot="16200000">
              <a:off x="10449031" y="3765793"/>
              <a:ext cx="1012494" cy="1012494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DB1C757F-5A59-4D69-AD89-8DF8F51420E6}"/>
                </a:ext>
              </a:extLst>
            </p:cNvPr>
            <p:cNvSpPr/>
            <p:nvPr/>
          </p:nvSpPr>
          <p:spPr>
            <a:xfrm>
              <a:off x="10130373" y="6331714"/>
              <a:ext cx="164981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100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ЯДЕРНАЯ ФИЗИКА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10110293" y="3765793"/>
            <a:ext cx="1696824" cy="2835225"/>
            <a:chOff x="6732589" y="3765793"/>
            <a:chExt cx="1696824" cy="2835225"/>
          </a:xfrm>
        </p:grpSpPr>
        <p:sp>
          <p:nvSpPr>
            <p:cNvPr id="148" name="Прямоугольник 147"/>
            <p:cNvSpPr/>
            <p:nvPr/>
          </p:nvSpPr>
          <p:spPr>
            <a:xfrm>
              <a:off x="6777171" y="4797375"/>
              <a:ext cx="1585196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Уткир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/>
              </a:r>
              <a:b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Султанов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Электромеханик (1963),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/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Премьер-министр Республики Узбекистан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/>
              </a:r>
              <a:b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(1995-2003)</a:t>
              </a: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BF34B49B-D110-412C-85B9-D84A3FE1B4C8}"/>
                </a:ext>
              </a:extLst>
            </p:cNvPr>
            <p:cNvSpPr/>
            <p:nvPr/>
          </p:nvSpPr>
          <p:spPr>
            <a:xfrm>
              <a:off x="6732589" y="6339408"/>
              <a:ext cx="1696824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1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100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ЭЛЕКТРОМЕХАНИКА</a:t>
              </a: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cs typeface="+mn-cs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1" cstate="hq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" b="30662"/>
            <a:stretch/>
          </p:blipFill>
          <p:spPr>
            <a:xfrm>
              <a:off x="7045332" y="3765793"/>
              <a:ext cx="1010087" cy="1010087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2032" r="15112" b="49624"/>
          <a:stretch/>
        </p:blipFill>
        <p:spPr>
          <a:xfrm>
            <a:off x="8736523" y="3765793"/>
            <a:ext cx="1031404" cy="1031404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DB1C757F-5A59-4D69-AD89-8DF8F51420E6}"/>
              </a:ext>
            </a:extLst>
          </p:cNvPr>
          <p:cNvSpPr/>
          <p:nvPr/>
        </p:nvSpPr>
        <p:spPr>
          <a:xfrm>
            <a:off x="8480990" y="6239381"/>
            <a:ext cx="1591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АТОМНАЯ ЭНЕРГЕТИКА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1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4919" r="2340" b="31808"/>
          <a:stretch/>
        </p:blipFill>
        <p:spPr>
          <a:xfrm>
            <a:off x="7027823" y="958908"/>
            <a:ext cx="1105985" cy="1105985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8065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Овал 38"/>
          <p:cNvSpPr/>
          <p:nvPr/>
        </p:nvSpPr>
        <p:spPr>
          <a:xfrm>
            <a:off x="8616302" y="3148404"/>
            <a:ext cx="3419491" cy="3419491"/>
          </a:xfrm>
          <a:prstGeom prst="ellipse">
            <a:avLst/>
          </a:prstGeom>
          <a:gradFill flip="none" rotWithShape="1">
            <a:gsLst>
              <a:gs pos="0">
                <a:schemeClr val="tx2"/>
              </a:gs>
              <a:gs pos="65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7" name="Скругленный прямоугольник 86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40998" y="2930931"/>
            <a:ext cx="9608033" cy="3227273"/>
          </a:xfrm>
          <a:prstGeom prst="roundRect">
            <a:avLst>
              <a:gd name="adj" fmla="val 6046"/>
            </a:avLst>
          </a:prstGeom>
          <a:gradFill>
            <a:gsLst>
              <a:gs pos="0">
                <a:srgbClr val="053447"/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5103324" y="2933549"/>
            <a:ext cx="5245707" cy="3224655"/>
          </a:xfrm>
          <a:prstGeom prst="roundRect">
            <a:avLst>
              <a:gd name="adj" fmla="val 6046"/>
            </a:avLst>
          </a:prstGeom>
          <a:gradFill>
            <a:gsLst>
              <a:gs pos="0">
                <a:srgbClr val="053447"/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739821" y="1081841"/>
            <a:ext cx="5287755" cy="1613086"/>
          </a:xfrm>
          <a:prstGeom prst="roundRect">
            <a:avLst>
              <a:gd name="adj" fmla="val 14043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200" spc="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РЕЙТИНГИ</a:t>
            </a:r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9" name="Объект 2"/>
          <p:cNvSpPr txBox="1">
            <a:spLocks/>
          </p:cNvSpPr>
          <p:nvPr/>
        </p:nvSpPr>
        <p:spPr>
          <a:xfrm>
            <a:off x="3027163" y="1404745"/>
            <a:ext cx="2523902" cy="3077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QS World University Rankings 2023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1" name="Объект 2"/>
          <p:cNvSpPr txBox="1">
            <a:spLocks/>
          </p:cNvSpPr>
          <p:nvPr/>
        </p:nvSpPr>
        <p:spPr>
          <a:xfrm>
            <a:off x="4914013" y="1371402"/>
            <a:ext cx="961467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586</a:t>
            </a:r>
            <a:endParaRPr lang="ru-RU" sz="2800" b="1" dirty="0"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1" name="Объект 2"/>
          <p:cNvSpPr txBox="1">
            <a:spLocks/>
          </p:cNvSpPr>
          <p:nvPr/>
        </p:nvSpPr>
        <p:spPr>
          <a:xfrm>
            <a:off x="905868" y="2038631"/>
            <a:ext cx="2206782" cy="5463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World University Rankings by Subject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2" name="Объект 2"/>
          <p:cNvSpPr txBox="1">
            <a:spLocks/>
          </p:cNvSpPr>
          <p:nvPr/>
        </p:nvSpPr>
        <p:spPr>
          <a:xfrm>
            <a:off x="3027163" y="2037762"/>
            <a:ext cx="2039102" cy="2605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Engineering Petroleum</a:t>
            </a:r>
          </a:p>
        </p:txBody>
      </p:sp>
      <p:sp>
        <p:nvSpPr>
          <p:cNvPr id="63" name="Объект 2"/>
          <p:cNvSpPr txBox="1">
            <a:spLocks/>
          </p:cNvSpPr>
          <p:nvPr/>
        </p:nvSpPr>
        <p:spPr>
          <a:xfrm>
            <a:off x="3023652" y="2214820"/>
            <a:ext cx="1235135" cy="4170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14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3472635" y="2273766"/>
            <a:ext cx="18241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1-е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в России)</a:t>
            </a: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60" y="1337030"/>
            <a:ext cx="2009622" cy="536971"/>
          </a:xfrm>
          <a:prstGeom prst="rect">
            <a:avLst/>
          </a:prstGeom>
        </p:spPr>
      </p:pic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6193623" y="1089125"/>
            <a:ext cx="5765590" cy="1605802"/>
          </a:xfrm>
          <a:prstGeom prst="roundRect">
            <a:avLst>
              <a:gd name="adj" fmla="val 14043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9" name="Объект 2"/>
          <p:cNvSpPr txBox="1">
            <a:spLocks/>
          </p:cNvSpPr>
          <p:nvPr/>
        </p:nvSpPr>
        <p:spPr>
          <a:xfrm>
            <a:off x="6359091" y="1832559"/>
            <a:ext cx="1441685" cy="450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9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-е место</a:t>
            </a: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202" y="1333198"/>
            <a:ext cx="1905700" cy="45058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D010A6F-0004-4E08-A6DC-D0A83B1AB5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29" t="11329" r="2797" b="11799"/>
          <a:stretch/>
        </p:blipFill>
        <p:spPr>
          <a:xfrm>
            <a:off x="8340322" y="1322259"/>
            <a:ext cx="1383054" cy="461169"/>
          </a:xfrm>
          <a:prstGeom prst="rect">
            <a:avLst/>
          </a:prstGeom>
        </p:spPr>
      </p:pic>
      <p:sp>
        <p:nvSpPr>
          <p:cNvPr id="67" name="Объект 2">
            <a:extLst>
              <a:ext uri="{FF2B5EF4-FFF2-40B4-BE49-F238E27FC236}">
                <a16:creationId xmlns:a16="http://schemas.microsoft.com/office/drawing/2014/main" id="{C5B0C474-56CB-4BA5-9527-DA46DE8D8B09}"/>
              </a:ext>
            </a:extLst>
          </p:cNvPr>
          <p:cNvSpPr txBox="1">
            <a:spLocks/>
          </p:cNvSpPr>
          <p:nvPr/>
        </p:nvSpPr>
        <p:spPr>
          <a:xfrm>
            <a:off x="9842946" y="1357349"/>
            <a:ext cx="2116267" cy="3808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cs typeface="+mn-cs"/>
              </a:rPr>
              <a:t>Global Ranking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cs typeface="+mn-cs"/>
              </a:rPr>
              <a:t>of Academic Subjects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8" name="Объект 2">
            <a:extLst>
              <a:ext uri="{FF2B5EF4-FFF2-40B4-BE49-F238E27FC236}">
                <a16:creationId xmlns:a16="http://schemas.microsoft.com/office/drawing/2014/main" id="{EED5BB08-0A35-4CFB-9D07-F795C7B0C76E}"/>
              </a:ext>
            </a:extLst>
          </p:cNvPr>
          <p:cNvSpPr txBox="1">
            <a:spLocks/>
          </p:cNvSpPr>
          <p:nvPr/>
        </p:nvSpPr>
        <p:spPr>
          <a:xfrm>
            <a:off x="8268902" y="2015813"/>
            <a:ext cx="2519477" cy="2274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Mechanical Engineering</a:t>
            </a:r>
          </a:p>
        </p:txBody>
      </p:sp>
      <p:sp>
        <p:nvSpPr>
          <p:cNvPr id="69" name="Объект 2">
            <a:extLst>
              <a:ext uri="{FF2B5EF4-FFF2-40B4-BE49-F238E27FC236}">
                <a16:creationId xmlns:a16="http://schemas.microsoft.com/office/drawing/2014/main" id="{C14AFBD1-01A7-4911-B587-A972C7F535D4}"/>
              </a:ext>
            </a:extLst>
          </p:cNvPr>
          <p:cNvSpPr txBox="1">
            <a:spLocks/>
          </p:cNvSpPr>
          <p:nvPr/>
        </p:nvSpPr>
        <p:spPr>
          <a:xfrm>
            <a:off x="10324713" y="1919973"/>
            <a:ext cx="1694766" cy="4170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201-300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место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BAA84C43-8234-450A-B516-76EBCEA98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574" y="3210821"/>
            <a:ext cx="847904" cy="756650"/>
          </a:xfrm>
          <a:prstGeom prst="rect">
            <a:avLst/>
          </a:prstGeom>
        </p:spPr>
      </p:pic>
      <p:sp>
        <p:nvSpPr>
          <p:cNvPr id="71" name="Объект 2">
            <a:extLst>
              <a:ext uri="{FF2B5EF4-FFF2-40B4-BE49-F238E27FC236}">
                <a16:creationId xmlns:a16="http://schemas.microsoft.com/office/drawing/2014/main" id="{FC4DE5F9-5C5B-4090-9FF0-BB79F56F33D6}"/>
              </a:ext>
            </a:extLst>
          </p:cNvPr>
          <p:cNvSpPr txBox="1">
            <a:spLocks/>
          </p:cNvSpPr>
          <p:nvPr/>
        </p:nvSpPr>
        <p:spPr>
          <a:xfrm>
            <a:off x="1926973" y="3122804"/>
            <a:ext cx="3139291" cy="6337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Московский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международный рейтинг вузов </a:t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«Три миссии университета»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2" name="Объект 2">
            <a:extLst>
              <a:ext uri="{FF2B5EF4-FFF2-40B4-BE49-F238E27FC236}">
                <a16:creationId xmlns:a16="http://schemas.microsoft.com/office/drawing/2014/main" id="{98A85FC7-F6DE-44EC-838E-15D884B8DC75}"/>
              </a:ext>
            </a:extLst>
          </p:cNvPr>
          <p:cNvSpPr txBox="1">
            <a:spLocks/>
          </p:cNvSpPr>
          <p:nvPr/>
        </p:nvSpPr>
        <p:spPr>
          <a:xfrm>
            <a:off x="1926972" y="3924627"/>
            <a:ext cx="2331815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en-US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74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место 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en-US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-е в России)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3" name="Объект 2">
            <a:extLst>
              <a:ext uri="{FF2B5EF4-FFF2-40B4-BE49-F238E27FC236}">
                <a16:creationId xmlns:a16="http://schemas.microsoft.com/office/drawing/2014/main" id="{D6603DC8-6E9E-47B6-B3C6-013B411DC034}"/>
              </a:ext>
            </a:extLst>
          </p:cNvPr>
          <p:cNvSpPr txBox="1">
            <a:spLocks/>
          </p:cNvSpPr>
          <p:nvPr/>
        </p:nvSpPr>
        <p:spPr>
          <a:xfrm>
            <a:off x="5268791" y="3038411"/>
            <a:ext cx="4163114" cy="4707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ПРЕДМЕТНЫЕ РЕЙТИНГИ ЭКОСИСТЕМЫ </a:t>
            </a:r>
            <a:r>
              <a:rPr kumimoji="0" lang="en-US" sz="14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/>
            </a:r>
            <a:br>
              <a:rPr kumimoji="0" lang="en-US" sz="14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«ТРИ МИССИИ УНИВЕРСИТЕТА»:</a:t>
            </a:r>
            <a:endParaRPr kumimoji="0" lang="ru-RU" sz="1400" b="0" i="0" u="none" strike="noStrike" kern="1200" cap="none" spc="-5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4" name="Объект 2">
            <a:extLst>
              <a:ext uri="{FF2B5EF4-FFF2-40B4-BE49-F238E27FC236}">
                <a16:creationId xmlns:a16="http://schemas.microsoft.com/office/drawing/2014/main" id="{1B8F7453-C1A5-462E-BE48-BDAB43C21852}"/>
              </a:ext>
            </a:extLst>
          </p:cNvPr>
          <p:cNvSpPr txBox="1">
            <a:spLocks/>
          </p:cNvSpPr>
          <p:nvPr/>
        </p:nvSpPr>
        <p:spPr>
          <a:xfrm>
            <a:off x="5593039" y="3759450"/>
            <a:ext cx="4681347" cy="330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место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 направлению «Химические технологии»</a:t>
            </a:r>
          </a:p>
        </p:txBody>
      </p:sp>
      <p:sp>
        <p:nvSpPr>
          <p:cNvPr id="75" name="Объект 2">
            <a:extLst>
              <a:ext uri="{FF2B5EF4-FFF2-40B4-BE49-F238E27FC236}">
                <a16:creationId xmlns:a16="http://schemas.microsoft.com/office/drawing/2014/main" id="{5F8DB866-40EF-43EB-8CE8-130180664271}"/>
              </a:ext>
            </a:extLst>
          </p:cNvPr>
          <p:cNvSpPr txBox="1">
            <a:spLocks/>
          </p:cNvSpPr>
          <p:nvPr/>
        </p:nvSpPr>
        <p:spPr>
          <a:xfrm>
            <a:off x="5593039" y="4295646"/>
            <a:ext cx="4105040" cy="454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место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 направлению «Энергетика, энергетическое машиностроение и электротехника»</a:t>
            </a:r>
          </a:p>
        </p:txBody>
      </p:sp>
      <p:sp>
        <p:nvSpPr>
          <p:cNvPr id="76" name="Объект 2">
            <a:extLst>
              <a:ext uri="{FF2B5EF4-FFF2-40B4-BE49-F238E27FC236}">
                <a16:creationId xmlns:a16="http://schemas.microsoft.com/office/drawing/2014/main" id="{3F6B4399-211E-4CC9-A4DC-CA6A9C542EF6}"/>
              </a:ext>
            </a:extLst>
          </p:cNvPr>
          <p:cNvSpPr txBox="1">
            <a:spLocks/>
          </p:cNvSpPr>
          <p:nvPr/>
        </p:nvSpPr>
        <p:spPr>
          <a:xfrm>
            <a:off x="5613026" y="5072270"/>
            <a:ext cx="4661360" cy="330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место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 направлению «Ядерные физика и технологии»</a:t>
            </a:r>
          </a:p>
        </p:txBody>
      </p:sp>
      <p:sp>
        <p:nvSpPr>
          <p:cNvPr id="77" name="Объект 2">
            <a:extLst>
              <a:ext uri="{FF2B5EF4-FFF2-40B4-BE49-F238E27FC236}">
                <a16:creationId xmlns:a16="http://schemas.microsoft.com/office/drawing/2014/main" id="{3C14F921-DB46-4015-9055-EEC6CB903986}"/>
              </a:ext>
            </a:extLst>
          </p:cNvPr>
          <p:cNvSpPr txBox="1">
            <a:spLocks/>
          </p:cNvSpPr>
          <p:nvPr/>
        </p:nvSpPr>
        <p:spPr>
          <a:xfrm>
            <a:off x="5613026" y="5672075"/>
            <a:ext cx="4736005" cy="330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место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2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 направлению «Нефтегазовое дело»</a:t>
            </a:r>
          </a:p>
        </p:txBody>
      </p:sp>
      <p:sp>
        <p:nvSpPr>
          <p:cNvPr id="78" name="Объект 2">
            <a:extLst>
              <a:ext uri="{FF2B5EF4-FFF2-40B4-BE49-F238E27FC236}">
                <a16:creationId xmlns:a16="http://schemas.microsoft.com/office/drawing/2014/main" id="{4F093851-6448-4CFE-AA8E-59099D27EAAE}"/>
              </a:ext>
            </a:extLst>
          </p:cNvPr>
          <p:cNvSpPr txBox="1">
            <a:spLocks/>
          </p:cNvSpPr>
          <p:nvPr/>
        </p:nvSpPr>
        <p:spPr>
          <a:xfrm>
            <a:off x="5247076" y="3717480"/>
            <a:ext cx="457391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79" name="Объект 2">
            <a:extLst>
              <a:ext uri="{FF2B5EF4-FFF2-40B4-BE49-F238E27FC236}">
                <a16:creationId xmlns:a16="http://schemas.microsoft.com/office/drawing/2014/main" id="{E15B3774-C465-4E28-B5EC-EDE089F3B1EB}"/>
              </a:ext>
            </a:extLst>
          </p:cNvPr>
          <p:cNvSpPr txBox="1">
            <a:spLocks/>
          </p:cNvSpPr>
          <p:nvPr/>
        </p:nvSpPr>
        <p:spPr>
          <a:xfrm>
            <a:off x="5242887" y="4325411"/>
            <a:ext cx="457391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</a:p>
        </p:txBody>
      </p:sp>
      <p:sp>
        <p:nvSpPr>
          <p:cNvPr id="80" name="Объект 2">
            <a:extLst>
              <a:ext uri="{FF2B5EF4-FFF2-40B4-BE49-F238E27FC236}">
                <a16:creationId xmlns:a16="http://schemas.microsoft.com/office/drawing/2014/main" id="{30EA775E-3AA7-47BA-88FB-B9D842E9E825}"/>
              </a:ext>
            </a:extLst>
          </p:cNvPr>
          <p:cNvSpPr txBox="1">
            <a:spLocks/>
          </p:cNvSpPr>
          <p:nvPr/>
        </p:nvSpPr>
        <p:spPr>
          <a:xfrm>
            <a:off x="5242616" y="5019834"/>
            <a:ext cx="457391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</a:p>
        </p:txBody>
      </p:sp>
      <p:sp>
        <p:nvSpPr>
          <p:cNvPr id="81" name="Объект 2">
            <a:extLst>
              <a:ext uri="{FF2B5EF4-FFF2-40B4-BE49-F238E27FC236}">
                <a16:creationId xmlns:a16="http://schemas.microsoft.com/office/drawing/2014/main" id="{76E3191D-3777-4C83-B51A-CD41B34A2E98}"/>
              </a:ext>
            </a:extLst>
          </p:cNvPr>
          <p:cNvSpPr txBox="1">
            <a:spLocks/>
          </p:cNvSpPr>
          <p:nvPr/>
        </p:nvSpPr>
        <p:spPr>
          <a:xfrm>
            <a:off x="5242238" y="5626767"/>
            <a:ext cx="457391" cy="447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5098513" y="3621615"/>
            <a:ext cx="5250518" cy="1911882"/>
            <a:chOff x="7444073" y="1874001"/>
            <a:chExt cx="4515140" cy="1911882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7444073" y="3785883"/>
              <a:ext cx="4515140" cy="0"/>
            </a:xfrm>
            <a:prstGeom prst="line">
              <a:avLst/>
            </a:prstGeom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>
              <a:off x="7444073" y="3151401"/>
              <a:ext cx="4515140" cy="0"/>
            </a:xfrm>
            <a:prstGeom prst="line">
              <a:avLst/>
            </a:prstGeom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/>
            <p:cNvCxnSpPr/>
            <p:nvPr/>
          </p:nvCxnSpPr>
          <p:spPr>
            <a:xfrm>
              <a:off x="7444073" y="2445530"/>
              <a:ext cx="4515140" cy="0"/>
            </a:xfrm>
            <a:prstGeom prst="line">
              <a:avLst/>
            </a:prstGeom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>
              <a:off x="7444073" y="1874001"/>
              <a:ext cx="4515140" cy="0"/>
            </a:xfrm>
            <a:prstGeom prst="line">
              <a:avLst/>
            </a:prstGeom>
            <a:ln w="63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6275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Овал 51"/>
          <p:cNvSpPr/>
          <p:nvPr/>
        </p:nvSpPr>
        <p:spPr>
          <a:xfrm>
            <a:off x="4219886" y="2831811"/>
            <a:ext cx="3729400" cy="3975877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9000">
                <a:srgbClr val="11111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9489198" y="1667457"/>
            <a:ext cx="2110969" cy="211096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65000">
                <a:srgbClr val="11111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44376" y="1148265"/>
            <a:ext cx="5115191" cy="5017488"/>
          </a:xfrm>
          <a:prstGeom prst="roundRect">
            <a:avLst>
              <a:gd name="adj" fmla="val 2623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200" spc="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СТРАТЕГИЧЕСКОЕ ПАРТНЕРСТВО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60310" y="1345000"/>
            <a:ext cx="25591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400" b="1" cap="all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ТПУ – ОПОРНЫЙ ВУЗ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72C2422C-FED6-4E8A-A318-BC32EF31F6BB}"/>
              </a:ext>
            </a:extLst>
          </p:cNvPr>
          <p:cNvSpPr txBox="1">
            <a:spLocks/>
          </p:cNvSpPr>
          <p:nvPr/>
        </p:nvSpPr>
        <p:spPr>
          <a:xfrm>
            <a:off x="866223" y="1790200"/>
            <a:ext cx="2765775" cy="983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ПАО «Газпром»</a:t>
            </a:r>
          </a:p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ГК «</a:t>
            </a:r>
            <a:r>
              <a:rPr lang="ru-RU" sz="1200" dirty="0" err="1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Росатом</a:t>
            </a: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ПАО «Роснефть»</a:t>
            </a:r>
          </a:p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ОАО «“Информационные спутниковые системы” имени академика </a:t>
            </a:r>
            <a:b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М.Ф. </a:t>
            </a:r>
            <a:r>
              <a:rPr lang="ru-RU" sz="1200" dirty="0" err="1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Решетнева</a:t>
            </a: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»</a:t>
            </a:r>
          </a:p>
        </p:txBody>
      </p:sp>
      <p:sp>
        <p:nvSpPr>
          <p:cNvPr id="44" name="Объект 2">
            <a:extLst>
              <a:ext uri="{FF2B5EF4-FFF2-40B4-BE49-F238E27FC236}">
                <a16:creationId xmlns:a16="http://schemas.microsoft.com/office/drawing/2014/main" id="{72C2422C-FED6-4E8A-A318-BC32EF31F6BB}"/>
              </a:ext>
            </a:extLst>
          </p:cNvPr>
          <p:cNvSpPr txBox="1">
            <a:spLocks/>
          </p:cNvSpPr>
          <p:nvPr/>
        </p:nvSpPr>
        <p:spPr>
          <a:xfrm>
            <a:off x="3589425" y="1790200"/>
            <a:ext cx="2372581" cy="983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ФГУП </a:t>
            </a:r>
            <a:b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«НПО “</a:t>
            </a:r>
            <a:r>
              <a:rPr lang="ru-RU" sz="1200" dirty="0" err="1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Микроген</a:t>
            </a: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”»</a:t>
            </a:r>
          </a:p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АО «Системный оператор ЕЭС»</a:t>
            </a:r>
          </a:p>
          <a:p>
            <a:pPr>
              <a:spcBef>
                <a:spcPts val="9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ПАО «РАО Энергетические системы Востока»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44376" y="3531009"/>
            <a:ext cx="5120673" cy="2634744"/>
          </a:xfrm>
          <a:prstGeom prst="roundRect">
            <a:avLst>
              <a:gd name="adj" fmla="val 5371"/>
            </a:avLst>
          </a:prstGeom>
          <a:solidFill>
            <a:schemeClr val="bg1"/>
          </a:solidFill>
          <a:ln w="6350">
            <a:noFill/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030999" y="3973432"/>
            <a:ext cx="4614326" cy="603670"/>
            <a:chOff x="1030999" y="4175031"/>
            <a:chExt cx="4614326" cy="603670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3659" y="4175031"/>
              <a:ext cx="507298" cy="603670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250" y="4233656"/>
              <a:ext cx="940852" cy="486420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9921" y="4181777"/>
              <a:ext cx="1125404" cy="59017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0999" y="4241093"/>
              <a:ext cx="978702" cy="471547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1029644" y="5097986"/>
            <a:ext cx="4640637" cy="440731"/>
            <a:chOff x="860309" y="5000235"/>
            <a:chExt cx="5034836" cy="478169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66" b="36494"/>
            <a:stretch/>
          </p:blipFill>
          <p:spPr>
            <a:xfrm>
              <a:off x="4374317" y="5085361"/>
              <a:ext cx="1520828" cy="359525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D5E8B43-4067-4EEA-A8C1-22D013CD1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63913" y="5000235"/>
              <a:ext cx="1743453" cy="478169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60309" y="5085361"/>
              <a:ext cx="1317741" cy="344275"/>
            </a:xfrm>
            <a:prstGeom prst="rect">
              <a:avLst/>
            </a:prstGeom>
          </p:spPr>
        </p:pic>
      </p:grpSp>
      <p:sp>
        <p:nvSpPr>
          <p:cNvPr id="61" name="Скругленный прямоугольник 60">
            <a:extLst>
              <a:ext uri="{FF2B5EF4-FFF2-40B4-BE49-F238E27FC236}">
                <a16:creationId xmlns:a16="http://schemas.microsoft.com/office/drawing/2014/main" id="{9BE398AB-B1D9-2A4F-B84F-EC630E07A153}"/>
              </a:ext>
            </a:extLst>
          </p:cNvPr>
          <p:cNvSpPr/>
          <p:nvPr/>
        </p:nvSpPr>
        <p:spPr>
          <a:xfrm>
            <a:off x="6109386" y="1148266"/>
            <a:ext cx="5791530" cy="2118810"/>
          </a:xfrm>
          <a:prstGeom prst="roundRect">
            <a:avLst>
              <a:gd name="adj" fmla="val 5229"/>
            </a:avLst>
          </a:prstGeom>
          <a:gradFill>
            <a:gsLst>
              <a:gs pos="0">
                <a:schemeClr val="accent6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0" name="Объект 2">
            <a:extLst>
              <a:ext uri="{FF2B5EF4-FFF2-40B4-BE49-F238E27FC236}">
                <a16:creationId xmlns:a16="http://schemas.microsoft.com/office/drawing/2014/main" id="{16CBF79E-768A-4121-BCCD-2799AFC77432}"/>
              </a:ext>
            </a:extLst>
          </p:cNvPr>
          <p:cNvSpPr txBox="1">
            <a:spLocks/>
          </p:cNvSpPr>
          <p:nvPr/>
        </p:nvSpPr>
        <p:spPr>
          <a:xfrm>
            <a:off x="6109386" y="4073199"/>
            <a:ext cx="2644090" cy="7381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Действуют более 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600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договоров о сотрудничестве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и совместной деятельности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с предприятиями и организациями различных форм собственности</a:t>
            </a:r>
          </a:p>
        </p:txBody>
      </p:sp>
      <p:sp>
        <p:nvSpPr>
          <p:cNvPr id="73" name="Заголовок 1"/>
          <p:cNvSpPr txBox="1">
            <a:spLocks/>
          </p:cNvSpPr>
          <p:nvPr/>
        </p:nvSpPr>
        <p:spPr>
          <a:xfrm>
            <a:off x="6532721" y="1345000"/>
            <a:ext cx="2072615" cy="3059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ТПУ УЧАСТНИК</a:t>
            </a:r>
          </a:p>
        </p:txBody>
      </p:sp>
      <p:sp>
        <p:nvSpPr>
          <p:cNvPr id="74" name="Объект 2">
            <a:extLst>
              <a:ext uri="{FF2B5EF4-FFF2-40B4-BE49-F238E27FC236}">
                <a16:creationId xmlns:a16="http://schemas.microsoft.com/office/drawing/2014/main" id="{3268E023-7636-4618-9070-D6A52F9FCAEC}"/>
              </a:ext>
            </a:extLst>
          </p:cNvPr>
          <p:cNvSpPr txBox="1">
            <a:spLocks/>
          </p:cNvSpPr>
          <p:nvPr/>
        </p:nvSpPr>
        <p:spPr>
          <a:xfrm>
            <a:off x="6705186" y="1628654"/>
            <a:ext cx="2981739" cy="9870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17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программ инновационного </a:t>
            </a:r>
            <a:b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развития (ПИР) госкорпораций </a:t>
            </a:r>
          </a:p>
          <a:p>
            <a:pPr marL="0" indent="0">
              <a:buNone/>
            </a:pP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24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из</a:t>
            </a:r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 36 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технологических </a:t>
            </a: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платформ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533182FF-40A3-4900-B204-6461DDB03A4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2877" y="1229269"/>
            <a:ext cx="492309" cy="492309"/>
          </a:xfrm>
          <a:prstGeom prst="rect">
            <a:avLst/>
          </a:prstGeom>
        </p:spPr>
      </p:pic>
      <p:sp>
        <p:nvSpPr>
          <p:cNvPr id="31" name="Скругленный прямоугольник 30"/>
          <p:cNvSpPr/>
          <p:nvPr/>
        </p:nvSpPr>
        <p:spPr>
          <a:xfrm>
            <a:off x="8968913" y="3515319"/>
            <a:ext cx="2932004" cy="2650433"/>
          </a:xfrm>
          <a:prstGeom prst="roundRect">
            <a:avLst>
              <a:gd name="adj" fmla="val 5498"/>
            </a:avLst>
          </a:prstGeom>
          <a:gradFill>
            <a:gsLst>
              <a:gs pos="0">
                <a:schemeClr val="tx2">
                  <a:lumMod val="90000"/>
                  <a:lumOff val="1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  <a:latin typeface="Verdana"/>
              </a:rPr>
              <a:t>    </a:t>
            </a: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9188450" y="3705149"/>
            <a:ext cx="2712466" cy="373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СТРАТЕГИЧЕСКИЕ ПАРТНЕРЫ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9188450" y="4197679"/>
            <a:ext cx="2641600" cy="17768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ПАО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Газпромнефть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»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ГК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Роскосмос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ПАО АК «АЛРОСА»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ПАО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Россети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ГК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Ростех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ПАО «СИБУР ХОЛДИНГ»</a:t>
            </a:r>
          </a:p>
          <a:p>
            <a:pPr lvl="0">
              <a:spcBef>
                <a:spcPts val="300"/>
              </a:spcBef>
              <a:defRPr/>
            </a:pP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ООО «Газпром 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200" dirty="0" err="1" smtClean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трансгаз</a:t>
            </a: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Томск»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200" dirty="0" smtClean="0">
                <a:solidFill>
                  <a:prstClr val="white">
                    <a:lumMod val="6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АО «СХК»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313"/>
          <a:stretch/>
        </p:blipFill>
        <p:spPr>
          <a:xfrm>
            <a:off x="9087745" y="1628653"/>
            <a:ext cx="2618480" cy="164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93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СТРУКТУРА УНИВЕРСИТЕТА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820277" y="995340"/>
            <a:ext cx="2965324" cy="2194484"/>
          </a:xfrm>
          <a:prstGeom prst="roundRect">
            <a:avLst>
              <a:gd name="adj" fmla="val 3011"/>
            </a:avLst>
          </a:prstGeom>
          <a:gradFill>
            <a:gsLst>
              <a:gs pos="0">
                <a:srgbClr val="5E260A"/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820277" y="3288265"/>
            <a:ext cx="2965324" cy="3194240"/>
          </a:xfrm>
          <a:prstGeom prst="roundRect">
            <a:avLst>
              <a:gd name="adj" fmla="val 3011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7018" y="995340"/>
            <a:ext cx="7951469" cy="1522762"/>
          </a:xfrm>
          <a:prstGeom prst="roundRect">
            <a:avLst>
              <a:gd name="adj" fmla="val 3011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7018" y="2616694"/>
            <a:ext cx="7951469" cy="1854279"/>
          </a:xfrm>
          <a:prstGeom prst="roundRect">
            <a:avLst>
              <a:gd name="adj" fmla="val 2859"/>
            </a:avLst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7018" y="4567072"/>
            <a:ext cx="7951469" cy="1915433"/>
          </a:xfrm>
          <a:prstGeom prst="roundRect">
            <a:avLst>
              <a:gd name="adj" fmla="val 3964"/>
            </a:avLst>
          </a:prstGeom>
          <a:gradFill>
            <a:gsLst>
              <a:gs pos="0">
                <a:srgbClr val="053447"/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44377" y="1105917"/>
            <a:ext cx="4659506" cy="41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ИССЛЕДОВАТЕЛЬСКИЕ ШКОЛЫ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857004" y="1980714"/>
            <a:ext cx="2499454" cy="5199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Исследователи – кандидаты наук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Публикационная активность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Академическая репутация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058697" y="1103286"/>
            <a:ext cx="3730146" cy="7909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Интегрированные </a:t>
            </a: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магистерско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-аспирантские программы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Фундаментальные исследования мирового уровня</a:t>
            </a:r>
          </a:p>
          <a:p>
            <a:pPr marL="0" lvl="0" indent="0">
              <a:buNone/>
              <a:defRPr/>
            </a:pPr>
            <a:r>
              <a:rPr lang="ru-RU" sz="9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Мегасайенс</a:t>
            </a:r>
            <a:r>
              <a:rPr lang="ru-RU" sz="9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проекты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4861542" y="3638540"/>
            <a:ext cx="2922548" cy="6287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Высококвалифицированные инженеры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Новые технологии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Доходы от НИОКР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Репутация среди работодателей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5036782" y="2724190"/>
            <a:ext cx="2390217" cy="564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Технологическая магистратура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Прикладная аспирантура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Инженерные решения</a:t>
            </a: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4812489" y="5698522"/>
            <a:ext cx="3720310" cy="6932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Предприниматели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Корпоративное обучение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Развитие предпринимательской среды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Стартап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-сообщество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39909" y="995339"/>
            <a:ext cx="0" cy="1522602"/>
          </a:xfrm>
          <a:prstGeom prst="line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1"/>
          <p:cNvSpPr txBox="1">
            <a:spLocks/>
          </p:cNvSpPr>
          <p:nvPr/>
        </p:nvSpPr>
        <p:spPr>
          <a:xfrm>
            <a:off x="744377" y="2725884"/>
            <a:ext cx="4659506" cy="41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ИНЖЕНЕРНЫЕ ШКОЛЫ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744377" y="4689253"/>
            <a:ext cx="4659506" cy="41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БИЗНЕС-ШКОЛА</a:t>
            </a:r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5043173" y="4689252"/>
            <a:ext cx="3169496" cy="5640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Прикладная магистратура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Технологическое предпринимательство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MBA, MTA, </a:t>
            </a:r>
            <a:r>
              <a:rPr kumimoji="0" lang="ru-RU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Президенская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программа подготовки кадров  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>
            <a:off x="4639907" y="2616694"/>
            <a:ext cx="2" cy="1854320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639909" y="4567073"/>
            <a:ext cx="0" cy="1904391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Заголовок 1"/>
          <p:cNvSpPr txBox="1">
            <a:spLocks/>
          </p:cNvSpPr>
          <p:nvPr/>
        </p:nvSpPr>
        <p:spPr>
          <a:xfrm>
            <a:off x="8820276" y="1105917"/>
            <a:ext cx="2818163" cy="484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ШКОЛА ОБЩЕСТВЕННЫХ НАУК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8820276" y="3418373"/>
            <a:ext cx="3089274" cy="12344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0975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80975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ПЕРЕДОВАЯ ИНЖЕНЕРНАЯ ШКОЛА </a:t>
            </a:r>
            <a:b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</a:b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«ИНТЕЛЛЕКТУАЛЬНЫЕ ЭНЕРГЕТИЧЕСКИЕ СИСТЕМЫ»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4639909" y="1980714"/>
            <a:ext cx="4058579" cy="0"/>
          </a:xfrm>
          <a:prstGeom prst="line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639909" y="3554887"/>
            <a:ext cx="4058579" cy="0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639909" y="5613132"/>
            <a:ext cx="4058579" cy="0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2" name="Объект 2"/>
          <p:cNvSpPr txBox="1">
            <a:spLocks/>
          </p:cNvSpPr>
          <p:nvPr/>
        </p:nvSpPr>
        <p:spPr>
          <a:xfrm>
            <a:off x="9066784" y="2097558"/>
            <a:ext cx="2590759" cy="753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Социо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-гуманитарное образование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Развитие мягких навыков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Междисциплинарные исследования в сфере социальных </a:t>
            </a:r>
            <a:b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 гуманитарных наук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3" name="Объект 2"/>
          <p:cNvSpPr txBox="1">
            <a:spLocks/>
          </p:cNvSpPr>
          <p:nvPr/>
        </p:nvSpPr>
        <p:spPr>
          <a:xfrm>
            <a:off x="9066784" y="5115980"/>
            <a:ext cx="2543079" cy="753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Подготовка инженеров новой формации на основе цифровых решений ТЭК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Кросс-отраслевое внедрение отечественных ИТ продуктов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Исследования и разработки для цифровых решений в энергетике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8820275" y="5002621"/>
            <a:ext cx="2965326" cy="0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8820275" y="2007249"/>
            <a:ext cx="2965326" cy="0"/>
          </a:xfrm>
          <a:prstGeom prst="line">
            <a:avLst/>
          </a:prstGeom>
          <a:solidFill>
            <a:srgbClr val="11111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8" name="Шеврон 47"/>
          <p:cNvSpPr/>
          <p:nvPr/>
        </p:nvSpPr>
        <p:spPr>
          <a:xfrm>
            <a:off x="4899873" y="1167549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1" name="Шеврон 50"/>
          <p:cNvSpPr/>
          <p:nvPr/>
        </p:nvSpPr>
        <p:spPr>
          <a:xfrm>
            <a:off x="4899873" y="1534686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0" name="Шеврон 69"/>
          <p:cNvSpPr/>
          <p:nvPr/>
        </p:nvSpPr>
        <p:spPr>
          <a:xfrm>
            <a:off x="4899873" y="2771634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Шеврон 70"/>
          <p:cNvSpPr/>
          <p:nvPr/>
        </p:nvSpPr>
        <p:spPr>
          <a:xfrm>
            <a:off x="4899873" y="3011762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2" name="Шеврон 71"/>
          <p:cNvSpPr/>
          <p:nvPr/>
        </p:nvSpPr>
        <p:spPr>
          <a:xfrm>
            <a:off x="4899873" y="3278466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3" name="Шеврон 72"/>
          <p:cNvSpPr/>
          <p:nvPr/>
        </p:nvSpPr>
        <p:spPr>
          <a:xfrm>
            <a:off x="4899873" y="4737888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4" name="Шеврон 73"/>
          <p:cNvSpPr/>
          <p:nvPr/>
        </p:nvSpPr>
        <p:spPr>
          <a:xfrm>
            <a:off x="4899873" y="4999461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5" name="Шеврон 74"/>
          <p:cNvSpPr/>
          <p:nvPr/>
        </p:nvSpPr>
        <p:spPr>
          <a:xfrm>
            <a:off x="4899873" y="5247397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250" y="4546903"/>
            <a:ext cx="970551" cy="247613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250" y="1636146"/>
            <a:ext cx="1031082" cy="242710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3" y="5133828"/>
            <a:ext cx="1239235" cy="243075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3" y="1990174"/>
            <a:ext cx="1749738" cy="228032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3" y="1579277"/>
            <a:ext cx="1657409" cy="224762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61" y="4043212"/>
            <a:ext cx="1083981" cy="244960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3" y="4035974"/>
            <a:ext cx="1874339" cy="252197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99" y="3147875"/>
            <a:ext cx="1681449" cy="247987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61" y="3593209"/>
            <a:ext cx="925744" cy="244960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103" y="3143136"/>
            <a:ext cx="1205749" cy="245030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1" y="3593209"/>
            <a:ext cx="1659613" cy="252238"/>
          </a:xfrm>
          <a:prstGeom prst="rect">
            <a:avLst/>
          </a:prstGeom>
        </p:spPr>
      </p:pic>
      <p:sp>
        <p:nvSpPr>
          <p:cNvPr id="49" name="Шеврон 48"/>
          <p:cNvSpPr/>
          <p:nvPr/>
        </p:nvSpPr>
        <p:spPr>
          <a:xfrm>
            <a:off x="4899873" y="1781806"/>
            <a:ext cx="96209" cy="96209"/>
          </a:xfrm>
          <a:prstGeom prst="chevron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761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5"/>
          <a:stretch/>
        </p:blipFill>
        <p:spPr>
          <a:xfrm>
            <a:off x="3978166" y="0"/>
            <a:ext cx="8213834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78166" y="0"/>
            <a:ext cx="7066251" cy="6858000"/>
          </a:xfrm>
          <a:prstGeom prst="rect">
            <a:avLst/>
          </a:prstGeom>
          <a:gradFill flip="none" rotWithShape="1">
            <a:gsLst>
              <a:gs pos="0">
                <a:srgbClr val="111111"/>
              </a:gs>
              <a:gs pos="100000">
                <a:srgbClr val="111111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4377" y="2967335"/>
            <a:ext cx="65756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54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100000">
                      <a:srgbClr val="196B24">
                        <a:lumMod val="60000"/>
                        <a:lumOff val="40000"/>
                      </a:srgbClr>
                    </a:gs>
                  </a:gsLst>
                  <a:lin ang="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Образование</a:t>
            </a:r>
          </a:p>
        </p:txBody>
      </p:sp>
      <p:sp>
        <p:nvSpPr>
          <p:cNvPr id="8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458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Скругленный прямоугольник 74"/>
          <p:cNvSpPr/>
          <p:nvPr/>
        </p:nvSpPr>
        <p:spPr>
          <a:xfrm>
            <a:off x="4660089" y="1004041"/>
            <a:ext cx="7173136" cy="5542809"/>
          </a:xfrm>
          <a:prstGeom prst="roundRect">
            <a:avLst>
              <a:gd name="adj" fmla="val 3011"/>
            </a:avLst>
          </a:prstGeom>
          <a:gradFill>
            <a:gsLst>
              <a:gs pos="0">
                <a:schemeClr val="bg2">
                  <a:lumMod val="25000"/>
                </a:schemeClr>
              </a:gs>
              <a:gs pos="51000">
                <a:srgbClr val="111111">
                  <a:alpha val="0"/>
                </a:srgbClr>
              </a:gs>
            </a:gsLst>
            <a:lin ang="4200000" scaled="0"/>
          </a:gradFill>
          <a:ln w="63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1143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44377" y="1665117"/>
            <a:ext cx="536661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13 100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196B24">
                      <a:lumMod val="20000"/>
                      <a:lumOff val="80000"/>
                    </a:srgbClr>
                  </a:gs>
                  <a:gs pos="51000">
                    <a:srgbClr val="196B24">
                      <a:lumMod val="60000"/>
                      <a:lumOff val="40000"/>
                    </a:srgbClr>
                  </a:gs>
                </a:gsLst>
                <a:lin ang="4200000" scaled="0"/>
              </a:gra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студентов и аспирантов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ОБРАЗОВАНИЕ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63398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СТУДЕНТЫ И ВЫПУСКНИКИ</a:t>
            </a:r>
          </a:p>
        </p:txBody>
      </p:sp>
      <p:graphicFrame>
        <p:nvGraphicFramePr>
          <p:cNvPr id="51" name="Диаграмма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024295"/>
              </p:ext>
            </p:extLst>
          </p:nvPr>
        </p:nvGraphicFramePr>
        <p:xfrm>
          <a:off x="6814938" y="1449355"/>
          <a:ext cx="2934927" cy="195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2" name="Диаграмма 51"/>
          <p:cNvGraphicFramePr>
            <a:graphicFrameLocks/>
          </p:cNvGraphicFramePr>
          <p:nvPr>
            <p:extLst/>
          </p:nvPr>
        </p:nvGraphicFramePr>
        <p:xfrm>
          <a:off x="5895145" y="3097538"/>
          <a:ext cx="5943898" cy="3328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" name="Прямоугольник 52"/>
          <p:cNvSpPr/>
          <p:nvPr/>
        </p:nvSpPr>
        <p:spPr>
          <a:xfrm>
            <a:off x="4806055" y="1122010"/>
            <a:ext cx="6191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Контингент обучающихся очной формы обучения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5071676" y="4158628"/>
            <a:ext cx="1345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Бакалавриат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Специалитет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Магистратура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Аспирантура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927297" y="4206355"/>
            <a:ext cx="144379" cy="144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927296" y="4505397"/>
            <a:ext cx="144379" cy="144000"/>
          </a:xfrm>
          <a:prstGeom prst="rect">
            <a:avLst/>
          </a:prstGeom>
          <a:solidFill>
            <a:srgbClr val="47D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4927296" y="4804174"/>
            <a:ext cx="144379" cy="144000"/>
          </a:xfrm>
          <a:prstGeom prst="rect">
            <a:avLst/>
          </a:prstGeom>
          <a:solidFill>
            <a:srgbClr val="46B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927295" y="5148065"/>
            <a:ext cx="144379" cy="144000"/>
          </a:xfrm>
          <a:prstGeom prst="rect">
            <a:avLst/>
          </a:prstGeom>
          <a:solidFill>
            <a:srgbClr val="D86E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5789459" y="1785098"/>
            <a:ext cx="1494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Бакалавриат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58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9281024" y="1787909"/>
            <a:ext cx="1576072" cy="584775"/>
          </a:xfrm>
          <a:prstGeom prst="rect">
            <a:avLst/>
          </a:prstGeom>
          <a:solidFill>
            <a:srgbClr val="11111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Магистратура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27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5799077" y="2694208"/>
            <a:ext cx="1484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Специалитет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6B1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9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6B1E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9281024" y="2694208"/>
            <a:ext cx="1499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Аспирантура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D86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D86EC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744377" y="2745702"/>
            <a:ext cx="174430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18,6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платные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2085294" y="2747739"/>
            <a:ext cx="2234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22,4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%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/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Иностранные государства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703294" y="3882801"/>
            <a:ext cx="322697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1 900</a:t>
            </a:r>
          </a:p>
          <a:p>
            <a:pPr lvl="0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выпускников ежегодно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03294" y="5987420"/>
            <a:ext cx="276577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92,4 </a:t>
            </a:r>
            <a:r>
              <a:rPr lang="ru-RU" sz="1600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распределение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44377" y="3768339"/>
            <a:ext cx="3575380" cy="0"/>
          </a:xfrm>
          <a:prstGeom prst="line">
            <a:avLst/>
          </a:prstGeom>
          <a:ln w="63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1"/>
          <p:cNvSpPr txBox="1"/>
          <p:nvPr/>
        </p:nvSpPr>
        <p:spPr>
          <a:xfrm>
            <a:off x="10834857" y="3361255"/>
            <a:ext cx="667518" cy="33346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</a:rPr>
              <a:t>11429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6" name="TextBox 1"/>
          <p:cNvSpPr txBox="1"/>
          <p:nvPr/>
        </p:nvSpPr>
        <p:spPr>
          <a:xfrm>
            <a:off x="9822976" y="3587656"/>
            <a:ext cx="667512" cy="3334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</a:rPr>
              <a:t>10387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7" name="TextBox 1"/>
          <p:cNvSpPr txBox="1"/>
          <p:nvPr/>
        </p:nvSpPr>
        <p:spPr>
          <a:xfrm>
            <a:off x="8873514" y="3694717"/>
            <a:ext cx="667512" cy="3334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</a:rPr>
              <a:t>9929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8" name="TextBox 1"/>
          <p:cNvSpPr txBox="1"/>
          <p:nvPr/>
        </p:nvSpPr>
        <p:spPr>
          <a:xfrm>
            <a:off x="7861633" y="3875039"/>
            <a:ext cx="667512" cy="3334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</a:rPr>
              <a:t>9141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9" name="TextBox 1"/>
          <p:cNvSpPr txBox="1"/>
          <p:nvPr/>
        </p:nvSpPr>
        <p:spPr>
          <a:xfrm>
            <a:off x="6849752" y="3933709"/>
            <a:ext cx="667512" cy="33348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</a:rPr>
              <a:t>8778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72C2422C-FED6-4E8A-A318-BC32EF31F6BB}"/>
              </a:ext>
            </a:extLst>
          </p:cNvPr>
          <p:cNvSpPr txBox="1">
            <a:spLocks/>
          </p:cNvSpPr>
          <p:nvPr/>
        </p:nvSpPr>
        <p:spPr>
          <a:xfrm>
            <a:off x="703294" y="4889735"/>
            <a:ext cx="3510723" cy="983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Ежегодно спрос на выпускников ТПУ – специалистов и магистров – </a:t>
            </a:r>
            <a:b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более чем в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b="1" dirty="0"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раза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превышает их число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5126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Прямоугольник 40"/>
          <p:cNvSpPr/>
          <p:nvPr/>
        </p:nvSpPr>
        <p:spPr>
          <a:xfrm>
            <a:off x="744377" y="469136"/>
            <a:ext cx="63398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ОБРАЗОВАНИЕ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44377" y="1004041"/>
            <a:ext cx="63398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СТРУКТУРА ОБРАЗОВАТЕЛЬНЫХ ПРОГРАММ</a:t>
            </a:r>
          </a:p>
        </p:txBody>
      </p:sp>
      <p:grpSp>
        <p:nvGrpSpPr>
          <p:cNvPr id="78" name="Группа 77"/>
          <p:cNvGrpSpPr/>
          <p:nvPr/>
        </p:nvGrpSpPr>
        <p:grpSpPr>
          <a:xfrm>
            <a:off x="744377" y="1506508"/>
            <a:ext cx="11214836" cy="5095527"/>
            <a:chOff x="1157259" y="1403695"/>
            <a:chExt cx="9056492" cy="5095527"/>
          </a:xfrm>
        </p:grpSpPr>
        <p:sp>
          <p:nvSpPr>
            <p:cNvPr id="79" name="Скругленный прямоугольник 78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5666488" y="4855794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" name="Скругленный прямоугольник 79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5666488" y="3120123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tx2">
                    <a:lumMod val="90000"/>
                    <a:lumOff val="1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1" name="Скругленный прямоугольник 80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5666488" y="1413165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2" name="Скругленный прямоугольник 81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3402432" y="1403695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tx2">
                    <a:lumMod val="90000"/>
                    <a:lumOff val="1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3" name="Скругленный прямоугольник 82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3402431" y="3106777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5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4" name="Скругленный прямоугольник 83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3402432" y="4855794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tx2">
                    <a:lumMod val="90000"/>
                    <a:lumOff val="1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5" name="Скругленный прямоугольник 84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1157259" y="4855794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6" name="Скругленный прямоугольник 85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1157259" y="3120123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7" name="Скругленный прямоугольник 86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1157259" y="1413165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bg2">
                    <a:lumMod val="25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8" name="Скругленный прямоугольник 87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7911659" y="1403695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9" name="Скругленный прямоугольник 88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7911659" y="3106777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5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0" name="Скругленный прямоугольник 89">
              <a:extLst>
                <a:ext uri="{FF2B5EF4-FFF2-40B4-BE49-F238E27FC236}">
                  <a16:creationId xmlns:a16="http://schemas.microsoft.com/office/drawing/2014/main" id="{9BE398AB-B1D9-2A4F-B84F-EC630E07A153}"/>
                </a:ext>
              </a:extLst>
            </p:cNvPr>
            <p:cNvSpPr/>
            <p:nvPr/>
          </p:nvSpPr>
          <p:spPr>
            <a:xfrm>
              <a:off x="7911659" y="4852845"/>
              <a:ext cx="2132177" cy="1572208"/>
            </a:xfrm>
            <a:prstGeom prst="roundRect">
              <a:avLst>
                <a:gd name="adj" fmla="val 6170"/>
              </a:avLst>
            </a:prstGeom>
            <a:gradFill>
              <a:gsLst>
                <a:gs pos="0">
                  <a:schemeClr val="accent6">
                    <a:lumMod val="50000"/>
                  </a:schemeClr>
                </a:gs>
                <a:gs pos="51000">
                  <a:srgbClr val="111111">
                    <a:alpha val="0"/>
                  </a:srgbClr>
                </a:gs>
              </a:gsLst>
              <a:lin ang="4200000" scaled="0"/>
            </a:gradFill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143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1" name="Объект 2">
              <a:extLst>
                <a:ext uri="{FF2B5EF4-FFF2-40B4-BE49-F238E27FC236}">
                  <a16:creationId xmlns:a16="http://schemas.microsoft.com/office/drawing/2014/main" id="{16CBF79E-768A-4121-BCCD-2799AFC77432}"/>
                </a:ext>
              </a:extLst>
            </p:cNvPr>
            <p:cNvSpPr txBox="1">
              <a:spLocks/>
            </p:cNvSpPr>
            <p:nvPr/>
          </p:nvSpPr>
          <p:spPr>
            <a:xfrm>
              <a:off x="1332388" y="1544567"/>
              <a:ext cx="1889520" cy="1142756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36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/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образовательных программ подготовки бакалавров</a:t>
              </a:r>
            </a:p>
          </p:txBody>
        </p:sp>
        <p:sp>
          <p:nvSpPr>
            <p:cNvPr id="92" name="Объект 2">
              <a:extLst>
                <a:ext uri="{FF2B5EF4-FFF2-40B4-BE49-F238E27FC236}">
                  <a16:creationId xmlns:a16="http://schemas.microsoft.com/office/drawing/2014/main" id="{9A393ADF-BA7C-47FD-8D86-F415AB80F81C}"/>
                </a:ext>
              </a:extLst>
            </p:cNvPr>
            <p:cNvSpPr txBox="1">
              <a:spLocks/>
            </p:cNvSpPr>
            <p:nvPr/>
          </p:nvSpPr>
          <p:spPr>
            <a:xfrm>
              <a:off x="1332388" y="4962723"/>
              <a:ext cx="1777846" cy="57286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280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программ повышения квалификации</a:t>
              </a:r>
            </a:p>
          </p:txBody>
        </p:sp>
        <p:sp>
          <p:nvSpPr>
            <p:cNvPr id="93" name="Объект 2">
              <a:extLst>
                <a:ext uri="{FF2B5EF4-FFF2-40B4-BE49-F238E27FC236}">
                  <a16:creationId xmlns:a16="http://schemas.microsoft.com/office/drawing/2014/main" id="{74F5C5AE-E85A-4B86-91D5-CD1C6499FE0F}"/>
                </a:ext>
              </a:extLst>
            </p:cNvPr>
            <p:cNvSpPr txBox="1">
              <a:spLocks/>
            </p:cNvSpPr>
            <p:nvPr/>
          </p:nvSpPr>
          <p:spPr>
            <a:xfrm>
              <a:off x="3507238" y="3272213"/>
              <a:ext cx="1809750" cy="57286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сетевых магистерских программ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</a:p>
          </p:txBody>
        </p:sp>
        <p:sp>
          <p:nvSpPr>
            <p:cNvPr id="94" name="Объект 2">
              <a:extLst>
                <a:ext uri="{FF2B5EF4-FFF2-40B4-BE49-F238E27FC236}">
                  <a16:creationId xmlns:a16="http://schemas.microsoft.com/office/drawing/2014/main" id="{BEE8CE5D-5AD0-4DA3-852F-542E9BAC4810}"/>
                </a:ext>
              </a:extLst>
            </p:cNvPr>
            <p:cNvSpPr txBox="1">
              <a:spLocks/>
            </p:cNvSpPr>
            <p:nvPr/>
          </p:nvSpPr>
          <p:spPr>
            <a:xfrm>
              <a:off x="3507238" y="4962723"/>
              <a:ext cx="2027371" cy="1264057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9000</a:t>
              </a:r>
            </a:p>
            <a:p>
              <a:pPr marL="0" lvl="0" indent="0">
                <a:spcBef>
                  <a:spcPts val="0"/>
                </a:spcBef>
                <a:buNone/>
                <a:defRPr/>
              </a:pPr>
              <a:r>
                <a:rPr lang="ru-RU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слушателей,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прошедших подготовку по программам дополнительного </a:t>
              </a:r>
              <a:r>
                <a:rPr lang="ru-RU" sz="120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профессионального образования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95" name="Объект 2">
              <a:extLst>
                <a:ext uri="{FF2B5EF4-FFF2-40B4-BE49-F238E27FC236}">
                  <a16:creationId xmlns:a16="http://schemas.microsoft.com/office/drawing/2014/main" id="{33F61D78-85D6-43EB-8171-D7F6DDD8F96A}"/>
                </a:ext>
              </a:extLst>
            </p:cNvPr>
            <p:cNvSpPr txBox="1">
              <a:spLocks/>
            </p:cNvSpPr>
            <p:nvPr/>
          </p:nvSpPr>
          <p:spPr>
            <a:xfrm>
              <a:off x="1332388" y="3259845"/>
              <a:ext cx="1762545" cy="130874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71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/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образовательная программа подготовки магистров</a:t>
              </a:r>
            </a:p>
          </p:txBody>
        </p:sp>
        <p:sp>
          <p:nvSpPr>
            <p:cNvPr id="96" name="Объект 2">
              <a:extLst>
                <a:ext uri="{FF2B5EF4-FFF2-40B4-BE49-F238E27FC236}">
                  <a16:creationId xmlns:a16="http://schemas.microsoft.com/office/drawing/2014/main" id="{433E9197-ECBC-4369-9719-511FE4B2D354}"/>
                </a:ext>
              </a:extLst>
            </p:cNvPr>
            <p:cNvSpPr txBox="1">
              <a:spLocks/>
            </p:cNvSpPr>
            <p:nvPr/>
          </p:nvSpPr>
          <p:spPr>
            <a:xfrm>
              <a:off x="3507239" y="1544568"/>
              <a:ext cx="1809750" cy="1165680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7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образовательных программ подготовки дипломированных специалистов</a:t>
              </a:r>
            </a:p>
          </p:txBody>
        </p:sp>
        <p:sp>
          <p:nvSpPr>
            <p:cNvPr id="97" name="Объект 2">
              <a:extLst>
                <a:ext uri="{FF2B5EF4-FFF2-40B4-BE49-F238E27FC236}">
                  <a16:creationId xmlns:a16="http://schemas.microsoft.com/office/drawing/2014/main" id="{E19E545D-E5B6-4C4E-AE95-6CB7E1CA51F0}"/>
                </a:ext>
              </a:extLst>
            </p:cNvPr>
            <p:cNvSpPr txBox="1">
              <a:spLocks/>
            </p:cNvSpPr>
            <p:nvPr/>
          </p:nvSpPr>
          <p:spPr>
            <a:xfrm>
              <a:off x="5833355" y="3259845"/>
              <a:ext cx="1670659" cy="1291653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63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/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научные специальности подготовки аспирантов</a:t>
              </a:r>
            </a:p>
          </p:txBody>
        </p:sp>
        <p:sp>
          <p:nvSpPr>
            <p:cNvPr id="98" name="Объект 2">
              <a:extLst>
                <a:ext uri="{FF2B5EF4-FFF2-40B4-BE49-F238E27FC236}">
                  <a16:creationId xmlns:a16="http://schemas.microsoft.com/office/drawing/2014/main" id="{6C12FDBF-2167-42A4-AA1B-29B1F629A0F6}"/>
                </a:ext>
              </a:extLst>
            </p:cNvPr>
            <p:cNvSpPr txBox="1">
              <a:spLocks/>
            </p:cNvSpPr>
            <p:nvPr/>
          </p:nvSpPr>
          <p:spPr>
            <a:xfrm>
              <a:off x="5833355" y="4962723"/>
              <a:ext cx="1881213" cy="153649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32</a:t>
              </a: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/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научные специальности подготовки докторантов</a:t>
              </a:r>
            </a:p>
          </p:txBody>
        </p:sp>
        <p:sp>
          <p:nvSpPr>
            <p:cNvPr id="99" name="Объект 2">
              <a:extLst>
                <a:ext uri="{FF2B5EF4-FFF2-40B4-BE49-F238E27FC236}">
                  <a16:creationId xmlns:a16="http://schemas.microsoft.com/office/drawing/2014/main" id="{9EF58A23-E12B-48F7-AA8A-D7CC8687E352}"/>
                </a:ext>
              </a:extLst>
            </p:cNvPr>
            <p:cNvSpPr txBox="1">
              <a:spLocks/>
            </p:cNvSpPr>
            <p:nvPr/>
          </p:nvSpPr>
          <p:spPr>
            <a:xfrm>
              <a:off x="5833355" y="1544568"/>
              <a:ext cx="1878018" cy="114275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6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сетевых программ бакалавриата</a:t>
              </a:r>
            </a:p>
          </p:txBody>
        </p:sp>
        <p:sp>
          <p:nvSpPr>
            <p:cNvPr id="100" name="Объект 2">
              <a:extLst>
                <a:ext uri="{FF2B5EF4-FFF2-40B4-BE49-F238E27FC236}">
                  <a16:creationId xmlns:a16="http://schemas.microsoft.com/office/drawing/2014/main" id="{8F63A545-1017-4A63-BD56-1B15711EA726}"/>
                </a:ext>
              </a:extLst>
            </p:cNvPr>
            <p:cNvSpPr txBox="1">
              <a:spLocks/>
            </p:cNvSpPr>
            <p:nvPr/>
          </p:nvSpPr>
          <p:spPr>
            <a:xfrm>
              <a:off x="8030318" y="1520093"/>
              <a:ext cx="1946931" cy="57286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2500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электронных курсов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/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в составе очного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и заочного обучения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B9C3271-DF78-454A-AD85-053388DC85B4}"/>
                </a:ext>
              </a:extLst>
            </p:cNvPr>
            <p:cNvSpPr txBox="1"/>
            <p:nvPr/>
          </p:nvSpPr>
          <p:spPr>
            <a:xfrm>
              <a:off x="8030318" y="3184732"/>
              <a:ext cx="218343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240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виртуальных тренажеров</a:t>
              </a:r>
              <a:b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в составе очного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/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</a:b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и заочного обучения</a:t>
              </a:r>
            </a:p>
          </p:txBody>
        </p:sp>
        <p:sp>
          <p:nvSpPr>
            <p:cNvPr id="103" name="Объект 2">
              <a:extLst>
                <a:ext uri="{FF2B5EF4-FFF2-40B4-BE49-F238E27FC236}">
                  <a16:creationId xmlns:a16="http://schemas.microsoft.com/office/drawing/2014/main" id="{8F63A545-1017-4A63-BD56-1B15711EA726}"/>
                </a:ext>
              </a:extLst>
            </p:cNvPr>
            <p:cNvSpPr txBox="1">
              <a:spLocks/>
            </p:cNvSpPr>
            <p:nvPr/>
          </p:nvSpPr>
          <p:spPr>
            <a:xfrm>
              <a:off x="8030318" y="4917818"/>
              <a:ext cx="1946931" cy="572861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anose="05000000000000000000" pitchFamily="2" charset="2"/>
                <a:buChar char="§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anose="05000000000000000000" pitchFamily="2" charset="2"/>
                <a:buChar char="§"/>
                <a:defRPr sz="12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196B24">
                          <a:lumMod val="20000"/>
                          <a:lumOff val="80000"/>
                        </a:srgbClr>
                      </a:gs>
                      <a:gs pos="51000">
                        <a:srgbClr val="196B24">
                          <a:lumMod val="60000"/>
                          <a:lumOff val="40000"/>
                        </a:srgbClr>
                      </a:gs>
                    </a:gsLst>
                    <a:lin ang="4200000" scaled="0"/>
                  </a:gra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80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196B24">
                        <a:lumMod val="20000"/>
                        <a:lumOff val="80000"/>
                      </a:srgbClr>
                    </a:gs>
                    <a:gs pos="51000">
                      <a:srgbClr val="196B24">
                        <a:lumMod val="60000"/>
                        <a:lumOff val="40000"/>
                      </a:srgbClr>
                    </a:gs>
                  </a:gsLst>
                  <a:lin ang="4200000" scaled="0"/>
                </a:gra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программ профессиональной переподготовки</a:t>
              </a:r>
            </a:p>
          </p:txBody>
        </p:sp>
      </p:grpSp>
      <p:sp>
        <p:nvSpPr>
          <p:cNvPr id="31" name="Номер слайда"/>
          <p:cNvSpPr txBox="1">
            <a:spLocks noGrp="1"/>
          </p:cNvSpPr>
          <p:nvPr>
            <p:ph type="sldNum" sz="quarter" idx="4294967295"/>
          </p:nvPr>
        </p:nvSpPr>
        <p:spPr>
          <a:xfrm>
            <a:off x="10469880" y="503460"/>
            <a:ext cx="1489333" cy="26226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30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СЛАЙД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fld id="{86CB4B4D-7CA3-9044-876B-883B54F8677D}" type="slidenum"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/2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332866"/>
      </p:ext>
    </p:extLst>
  </p:cSld>
  <p:clrMapOvr>
    <a:masterClrMapping/>
  </p:clrMapOvr>
</p:sld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ПУ2022">
    <a:dk1>
      <a:sysClr val="windowText" lastClr="000000"/>
    </a:dk1>
    <a:lt1>
      <a:sysClr val="window" lastClr="FFFFFF"/>
    </a:lt1>
    <a:dk2>
      <a:srgbClr val="6C6D6C"/>
    </a:dk2>
    <a:lt2>
      <a:srgbClr val="E7E6E6"/>
    </a:lt2>
    <a:accent1>
      <a:srgbClr val="6B6C6B"/>
    </a:accent1>
    <a:accent2>
      <a:srgbClr val="28BE46"/>
    </a:accent2>
    <a:accent3>
      <a:srgbClr val="FF4460"/>
    </a:accent3>
    <a:accent4>
      <a:srgbClr val="FFB600"/>
    </a:accent4>
    <a:accent5>
      <a:srgbClr val="6573FF"/>
    </a:accent5>
    <a:accent6>
      <a:srgbClr val="76B729"/>
    </a:accent6>
    <a:hlink>
      <a:srgbClr val="00B0F0"/>
    </a:hlink>
    <a:folHlink>
      <a:srgbClr val="0082B0"/>
    </a:folHlink>
  </a:clrScheme>
  <a:fontScheme name="ТПУ202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ТПУ2022">
    <a:dk1>
      <a:sysClr val="windowText" lastClr="000000"/>
    </a:dk1>
    <a:lt1>
      <a:sysClr val="window" lastClr="FFFFFF"/>
    </a:lt1>
    <a:dk2>
      <a:srgbClr val="6C6D6C"/>
    </a:dk2>
    <a:lt2>
      <a:srgbClr val="E7E6E6"/>
    </a:lt2>
    <a:accent1>
      <a:srgbClr val="6B6C6B"/>
    </a:accent1>
    <a:accent2>
      <a:srgbClr val="28BE46"/>
    </a:accent2>
    <a:accent3>
      <a:srgbClr val="FF4460"/>
    </a:accent3>
    <a:accent4>
      <a:srgbClr val="FFB600"/>
    </a:accent4>
    <a:accent5>
      <a:srgbClr val="6573FF"/>
    </a:accent5>
    <a:accent6>
      <a:srgbClr val="76B729"/>
    </a:accent6>
    <a:hlink>
      <a:srgbClr val="00B0F0"/>
    </a:hlink>
    <a:folHlink>
      <a:srgbClr val="0082B0"/>
    </a:folHlink>
  </a:clrScheme>
  <a:fontScheme name="ТПУ202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ТПУ2022">
    <a:dk1>
      <a:sysClr val="windowText" lastClr="000000"/>
    </a:dk1>
    <a:lt1>
      <a:sysClr val="window" lastClr="FFFFFF"/>
    </a:lt1>
    <a:dk2>
      <a:srgbClr val="6C6D6C"/>
    </a:dk2>
    <a:lt2>
      <a:srgbClr val="E7E6E6"/>
    </a:lt2>
    <a:accent1>
      <a:srgbClr val="6B6C6B"/>
    </a:accent1>
    <a:accent2>
      <a:srgbClr val="28BE46"/>
    </a:accent2>
    <a:accent3>
      <a:srgbClr val="FF4460"/>
    </a:accent3>
    <a:accent4>
      <a:srgbClr val="FFB600"/>
    </a:accent4>
    <a:accent5>
      <a:srgbClr val="6573FF"/>
    </a:accent5>
    <a:accent6>
      <a:srgbClr val="76B729"/>
    </a:accent6>
    <a:hlink>
      <a:srgbClr val="00B0F0"/>
    </a:hlink>
    <a:folHlink>
      <a:srgbClr val="0082B0"/>
    </a:folHlink>
  </a:clrScheme>
  <a:fontScheme name="ТПУ202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ТПУ2022">
    <a:dk1>
      <a:sysClr val="windowText" lastClr="000000"/>
    </a:dk1>
    <a:lt1>
      <a:sysClr val="window" lastClr="FFFFFF"/>
    </a:lt1>
    <a:dk2>
      <a:srgbClr val="6C6D6C"/>
    </a:dk2>
    <a:lt2>
      <a:srgbClr val="E7E6E6"/>
    </a:lt2>
    <a:accent1>
      <a:srgbClr val="6B6C6B"/>
    </a:accent1>
    <a:accent2>
      <a:srgbClr val="28BE46"/>
    </a:accent2>
    <a:accent3>
      <a:srgbClr val="FF4460"/>
    </a:accent3>
    <a:accent4>
      <a:srgbClr val="FFB600"/>
    </a:accent4>
    <a:accent5>
      <a:srgbClr val="6573FF"/>
    </a:accent5>
    <a:accent6>
      <a:srgbClr val="76B729"/>
    </a:accent6>
    <a:hlink>
      <a:srgbClr val="00B0F0"/>
    </a:hlink>
    <a:folHlink>
      <a:srgbClr val="0082B0"/>
    </a:folHlink>
  </a:clrScheme>
  <a:fontScheme name="ТПУ202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ТПУ2022">
    <a:dk1>
      <a:sysClr val="windowText" lastClr="000000"/>
    </a:dk1>
    <a:lt1>
      <a:sysClr val="window" lastClr="FFFFFF"/>
    </a:lt1>
    <a:dk2>
      <a:srgbClr val="6C6D6C"/>
    </a:dk2>
    <a:lt2>
      <a:srgbClr val="E7E6E6"/>
    </a:lt2>
    <a:accent1>
      <a:srgbClr val="6B6C6B"/>
    </a:accent1>
    <a:accent2>
      <a:srgbClr val="28BE46"/>
    </a:accent2>
    <a:accent3>
      <a:srgbClr val="FF4460"/>
    </a:accent3>
    <a:accent4>
      <a:srgbClr val="FFB600"/>
    </a:accent4>
    <a:accent5>
      <a:srgbClr val="6573FF"/>
    </a:accent5>
    <a:accent6>
      <a:srgbClr val="76B729"/>
    </a:accent6>
    <a:hlink>
      <a:srgbClr val="00B0F0"/>
    </a:hlink>
    <a:folHlink>
      <a:srgbClr val="0082B0"/>
    </a:folHlink>
  </a:clrScheme>
  <a:fontScheme name="ТПУ202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ТПУ2022">
    <a:dk1>
      <a:sysClr val="windowText" lastClr="000000"/>
    </a:dk1>
    <a:lt1>
      <a:sysClr val="window" lastClr="FFFFFF"/>
    </a:lt1>
    <a:dk2>
      <a:srgbClr val="6C6D6C"/>
    </a:dk2>
    <a:lt2>
      <a:srgbClr val="E7E6E6"/>
    </a:lt2>
    <a:accent1>
      <a:srgbClr val="6B6C6B"/>
    </a:accent1>
    <a:accent2>
      <a:srgbClr val="28BE46"/>
    </a:accent2>
    <a:accent3>
      <a:srgbClr val="FF4460"/>
    </a:accent3>
    <a:accent4>
      <a:srgbClr val="FFB600"/>
    </a:accent4>
    <a:accent5>
      <a:srgbClr val="6573FF"/>
    </a:accent5>
    <a:accent6>
      <a:srgbClr val="76B729"/>
    </a:accent6>
    <a:hlink>
      <a:srgbClr val="00B0F0"/>
    </a:hlink>
    <a:folHlink>
      <a:srgbClr val="0082B0"/>
    </a:folHlink>
  </a:clrScheme>
  <a:fontScheme name="ТПУ202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ТПУ2022">
    <a:dk1>
      <a:sysClr val="windowText" lastClr="000000"/>
    </a:dk1>
    <a:lt1>
      <a:sysClr val="window" lastClr="FFFFFF"/>
    </a:lt1>
    <a:dk2>
      <a:srgbClr val="6C6D6C"/>
    </a:dk2>
    <a:lt2>
      <a:srgbClr val="E7E6E6"/>
    </a:lt2>
    <a:accent1>
      <a:srgbClr val="6B6C6B"/>
    </a:accent1>
    <a:accent2>
      <a:srgbClr val="28BE46"/>
    </a:accent2>
    <a:accent3>
      <a:srgbClr val="FF4460"/>
    </a:accent3>
    <a:accent4>
      <a:srgbClr val="FFB600"/>
    </a:accent4>
    <a:accent5>
      <a:srgbClr val="6573FF"/>
    </a:accent5>
    <a:accent6>
      <a:srgbClr val="76B729"/>
    </a:accent6>
    <a:hlink>
      <a:srgbClr val="00B0F0"/>
    </a:hlink>
    <a:folHlink>
      <a:srgbClr val="0082B0"/>
    </a:folHlink>
  </a:clrScheme>
  <a:fontScheme name="ТПУ2022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13004</TotalTime>
  <Words>1720</Words>
  <Application>Microsoft Office PowerPoint</Application>
  <PresentationFormat>Широкоэкранный</PresentationFormat>
  <Paragraphs>423</Paragraphs>
  <Slides>20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ALS Sirius Bold</vt:lpstr>
      <vt:lpstr>Aptos</vt:lpstr>
      <vt:lpstr>Arial</vt:lpstr>
      <vt:lpstr>Calibri</vt:lpstr>
      <vt:lpstr>Tahoma</vt:lpstr>
      <vt:lpstr>Verdana</vt:lpstr>
      <vt:lpstr>Wingdings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stepanov.i.b@icloud.com</dc:creator>
  <cp:lastModifiedBy>Тришкина Екатерина Андреевна</cp:lastModifiedBy>
  <cp:revision>1191</cp:revision>
  <cp:lastPrinted>2024-05-07T03:13:15Z</cp:lastPrinted>
  <dcterms:created xsi:type="dcterms:W3CDTF">2024-03-30T01:18:53Z</dcterms:created>
  <dcterms:modified xsi:type="dcterms:W3CDTF">2024-06-04T09:40:49Z</dcterms:modified>
</cp:coreProperties>
</file>