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7.xml" ContentType="application/vnd.openxmlformats-officedocument.drawingml.chart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8.xml" ContentType="application/vnd.openxmlformats-officedocument.drawingml.chart+xml"/>
  <Override PartName="/ppt/theme/themeOverride1.xml" ContentType="application/vnd.openxmlformats-officedocument.themeOverr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7" r:id="rId2"/>
    <p:sldId id="429" r:id="rId3"/>
    <p:sldId id="450" r:id="rId4"/>
    <p:sldId id="258" r:id="rId5"/>
    <p:sldId id="451" r:id="rId6"/>
    <p:sldId id="431" r:id="rId7"/>
    <p:sldId id="432" r:id="rId8"/>
    <p:sldId id="433" r:id="rId9"/>
    <p:sldId id="434" r:id="rId10"/>
    <p:sldId id="427" r:id="rId11"/>
    <p:sldId id="395" r:id="rId12"/>
    <p:sldId id="396" r:id="rId13"/>
    <p:sldId id="397" r:id="rId14"/>
    <p:sldId id="398" r:id="rId15"/>
    <p:sldId id="399" r:id="rId16"/>
    <p:sldId id="435" r:id="rId17"/>
    <p:sldId id="436" r:id="rId18"/>
    <p:sldId id="437" r:id="rId19"/>
    <p:sldId id="404" r:id="rId20"/>
    <p:sldId id="405" r:id="rId21"/>
    <p:sldId id="452" r:id="rId22"/>
    <p:sldId id="407" r:id="rId23"/>
    <p:sldId id="453" r:id="rId24"/>
    <p:sldId id="438" r:id="rId25"/>
    <p:sldId id="409" r:id="rId26"/>
    <p:sldId id="439" r:id="rId27"/>
    <p:sldId id="411" r:id="rId28"/>
    <p:sldId id="412" r:id="rId29"/>
    <p:sldId id="413" r:id="rId30"/>
    <p:sldId id="441" r:id="rId31"/>
    <p:sldId id="440" r:id="rId32"/>
    <p:sldId id="414" r:id="rId33"/>
    <p:sldId id="416" r:id="rId34"/>
    <p:sldId id="442" r:id="rId35"/>
    <p:sldId id="443" r:id="rId36"/>
    <p:sldId id="366" r:id="rId37"/>
    <p:sldId id="444" r:id="rId38"/>
    <p:sldId id="445" r:id="rId39"/>
    <p:sldId id="446" r:id="rId40"/>
    <p:sldId id="423" r:id="rId41"/>
    <p:sldId id="424" r:id="rId42"/>
    <p:sldId id="447" r:id="rId43"/>
    <p:sldId id="373" r:id="rId44"/>
    <p:sldId id="374" r:id="rId45"/>
    <p:sldId id="375" r:id="rId46"/>
    <p:sldId id="376" r:id="rId47"/>
    <p:sldId id="377" r:id="rId48"/>
    <p:sldId id="378" r:id="rId49"/>
    <p:sldId id="379" r:id="rId50"/>
    <p:sldId id="380" r:id="rId51"/>
    <p:sldId id="381" r:id="rId52"/>
    <p:sldId id="382" r:id="rId53"/>
    <p:sldId id="383" r:id="rId54"/>
    <p:sldId id="384" r:id="rId55"/>
    <p:sldId id="385" r:id="rId56"/>
    <p:sldId id="386" r:id="rId57"/>
    <p:sldId id="387" r:id="rId58"/>
    <p:sldId id="388" r:id="rId59"/>
    <p:sldId id="389" r:id="rId60"/>
    <p:sldId id="390" r:id="rId61"/>
    <p:sldId id="448" r:id="rId6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BF44"/>
    <a:srgbClr val="699F37"/>
    <a:srgbClr val="9DCE70"/>
    <a:srgbClr val="CC33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7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-372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0778573859593424"/>
          <c:y val="4.7426542382481618E-2"/>
          <c:w val="0.92758266047931259"/>
          <c:h val="0.8031285431961133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80BF44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5.7693338554505027E-3"/>
                  <c:y val="0.199969292951940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C26-49D9-AF3D-54383994CF6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слушателей на МООК ТПУ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6641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C26-49D9-AF3D-54383994CF6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0.173654449445171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C26-49D9-AF3D-54383994CF6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слушателей на МООК ТПУ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7062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C26-49D9-AF3D-54383994CF6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4423334638626084E-2"/>
                  <c:y val="0.171336189170038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C26-49D9-AF3D-54383994CF6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слушателей на МООК ТПУ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15165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C26-49D9-AF3D-54383994CF6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6276224"/>
        <c:axId val="136294400"/>
        <c:axId val="0"/>
      </c:bar3DChart>
      <c:catAx>
        <c:axId val="136276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6294400"/>
        <c:crosses val="autoZero"/>
        <c:auto val="1"/>
        <c:lblAlgn val="ctr"/>
        <c:lblOffset val="100"/>
        <c:noMultiLvlLbl val="0"/>
      </c:catAx>
      <c:valAx>
        <c:axId val="136294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6276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099128172159955"/>
          <c:y val="5.7215377731338127E-2"/>
          <c:w val="0.6518538026383639"/>
          <c:h val="0.132858117068013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1697539017889179"/>
          <c:y val="6.3743412914497588E-2"/>
          <c:w val="0.53571178929774477"/>
          <c:h val="0.50665746790357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2014/15 уч. год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-5.6636008401156563E-3"/>
                  <c:y val="0.2125959223678089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Преподаватели 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85C-47E7-B0A7-63C3709FE5C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2015/16 уч. год</c:v>
                </c:pt>
              </c:strCache>
            </c:strRef>
          </c:tx>
          <c:spPr>
            <a:solidFill>
              <a:srgbClr val="80BF44">
                <a:alpha val="85000"/>
              </a:srgb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-1.8878669467052188E-3"/>
                  <c:y val="0.2852496352804613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Преподаватели 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688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85C-47E7-B0A7-63C3709FE5C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2016/17 уч. год</c:v>
                </c:pt>
              </c:strCache>
            </c:strRef>
          </c:tx>
          <c:spPr>
            <a:solidFill>
              <a:srgbClr val="0070C0">
                <a:alpha val="85000"/>
              </a:srgb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0.2457797545652046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Преподаватели 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739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85C-47E7-B0A7-63C3709FE5C8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2017/18 уч. год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B85C-47E7-B0A7-63C3709FE5C8}"/>
              </c:ext>
            </c:extLst>
          </c:dPt>
          <c:dLbls>
            <c:dLbl>
              <c:idx val="0"/>
              <c:layout>
                <c:manualLayout>
                  <c:x val="3.2636314027490614E-3"/>
                  <c:y val="0.25085308238822424"/>
                </c:manualLayout>
              </c:layout>
              <c:tx>
                <c:rich>
                  <a:bodyPr/>
                  <a:lstStyle/>
                  <a:p>
                    <a:r>
                      <a:rPr lang="en-US" b="1" i="0" baseline="0" dirty="0" smtClean="0"/>
                      <a:t>759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85C-47E7-B0A7-63C3709FE5C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Преподаватели 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759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85C-47E7-B0A7-63C3709FE5C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56472448"/>
        <c:axId val="156473984"/>
      </c:barChart>
      <c:catAx>
        <c:axId val="1564724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56473984"/>
        <c:crosses val="autoZero"/>
        <c:auto val="1"/>
        <c:lblAlgn val="ctr"/>
        <c:lblOffset val="100"/>
        <c:noMultiLvlLbl val="0"/>
      </c:catAx>
      <c:valAx>
        <c:axId val="1564739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56472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/>
          <a:lstStyle/>
          <a:p>
            <a:pPr>
              <a:defRPr sz="1200" b="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 b="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 b="0"/>
            </a:pPr>
            <a:endParaRPr lang="ru-RU"/>
          </a:p>
        </c:txPr>
      </c:legendEntry>
      <c:layout>
        <c:manualLayout>
          <c:xMode val="edge"/>
          <c:yMode val="edge"/>
          <c:x val="9.9303585207982728E-2"/>
          <c:y val="0.61282244901856797"/>
          <c:w val="0.71763626151067261"/>
          <c:h val="0.17854975592931652"/>
        </c:manualLayout>
      </c:layout>
      <c:overlay val="0"/>
      <c:txPr>
        <a:bodyPr/>
        <a:lstStyle/>
        <a:p>
          <a:pPr>
            <a:defRPr sz="1200" b="0"/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5"/>
            </a:solidFill>
          </c:spPr>
          <c:explosion val="39"/>
          <c:dPt>
            <c:idx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DC8-4667-92D0-4983B4E687FC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DC8-4667-92D0-4983B4E687FC}"/>
              </c:ext>
            </c:extLst>
          </c:dPt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DC8-4667-92D0-4983B4E687F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5420392863498844"/>
                  <c:y val="9.222706914912272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1"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DC8-4667-92D0-4983B4E687F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973</c:v>
                </c:pt>
                <c:pt idx="1">
                  <c:v>244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DC8-4667-92D0-4983B4E687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2992161488369659E-2"/>
          <c:y val="7.759330775772004E-2"/>
          <c:w val="0.86958374623256196"/>
          <c:h val="0.844813384484559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explosion val="25"/>
          <c:dPt>
            <c:idx val="0"/>
            <c:bubble3D val="0"/>
            <c:spPr>
              <a:solidFill>
                <a:srgbClr val="80BF4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03B-4E59-BD03-2A5CE0DC42C4}"/>
              </c:ext>
            </c:extLst>
          </c:dPt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03B-4E59-BD03-2A5CE0DC42C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729</c:v>
                </c:pt>
                <c:pt idx="1">
                  <c:v>192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03B-4E59-BD03-2A5CE0DC42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3961722739661E-2"/>
          <c:y val="9.263004343069324E-2"/>
          <c:w val="0.96860382772603393"/>
          <c:h val="0.734558896661472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80BF4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ИШИТР</c:v>
                </c:pt>
                <c:pt idx="1">
                  <c:v>ИШНКБ</c:v>
                </c:pt>
                <c:pt idx="2">
                  <c:v>ИШНПТ</c:v>
                </c:pt>
                <c:pt idx="3">
                  <c:v>ИШПР</c:v>
                </c:pt>
                <c:pt idx="4">
                  <c:v>ИШЭ</c:v>
                </c:pt>
                <c:pt idx="5">
                  <c:v>ИЯТШ</c:v>
                </c:pt>
                <c:pt idx="6">
                  <c:v>ШБИП</c:v>
                </c:pt>
                <c:pt idx="7">
                  <c:v>ШИП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30</c:v>
                </c:pt>
                <c:pt idx="1">
                  <c:v>24</c:v>
                </c:pt>
                <c:pt idx="2">
                  <c:v>22</c:v>
                </c:pt>
                <c:pt idx="3">
                  <c:v>36</c:v>
                </c:pt>
                <c:pt idx="4">
                  <c:v>55</c:v>
                </c:pt>
                <c:pt idx="5">
                  <c:v>3</c:v>
                </c:pt>
                <c:pt idx="6">
                  <c:v>36</c:v>
                </c:pt>
                <c:pt idx="7">
                  <c:v>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3FD-4BE2-B722-1FA9132A93F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6962816"/>
        <c:axId val="156965504"/>
      </c:barChart>
      <c:catAx>
        <c:axId val="156962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56965504"/>
        <c:crosses val="autoZero"/>
        <c:auto val="1"/>
        <c:lblAlgn val="ctr"/>
        <c:lblOffset val="100"/>
        <c:noMultiLvlLbl val="0"/>
      </c:catAx>
      <c:valAx>
        <c:axId val="1569655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69628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212275163970939E-2"/>
          <c:y val="5.2829795807054741E-2"/>
          <c:w val="0.83149221234044512"/>
          <c:h val="0.561171158959193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2016-2017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8798876550378662E-2"/>
                  <c:y val="-1.46587980515254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9DC-4BA2-9F66-3394FD72535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0742426632573477E-2"/>
                  <c:y val="-3.90037854576551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9DC-4BA2-9F66-3394FD72535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8.0566613787336639E-3"/>
                  <c:y val="-6.83213815607059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9DC-4BA2-9F66-3394FD72535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0669739638854452E-3"/>
                  <c:y val="2.9321890551181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9DC-4BA2-9F66-3394FD72535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3773094510018263E-2"/>
                  <c:y val="4.54741738918084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39DC-4BA2-9F66-3394FD72535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специалитет</c:v>
                </c:pt>
                <c:pt idx="1">
                  <c:v>бакалавриат</c:v>
                </c:pt>
                <c:pt idx="2">
                  <c:v>магистратура</c:v>
                </c:pt>
                <c:pt idx="3">
                  <c:v>аспирантура</c:v>
                </c:pt>
                <c:pt idx="4">
                  <c:v>ДОП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9.6999999999999993</c:v>
                </c:pt>
                <c:pt idx="1">
                  <c:v>11.3</c:v>
                </c:pt>
                <c:pt idx="2">
                  <c:v>9.9</c:v>
                </c:pt>
                <c:pt idx="3">
                  <c:v>10.3</c:v>
                </c:pt>
                <c:pt idx="4">
                  <c:v>30.3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39DC-4BA2-9F66-3394FD72535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2017-2018</c:v>
                </c:pt>
              </c:strCache>
            </c:strRef>
          </c:tx>
          <c:spPr>
            <a:solidFill>
              <a:srgbClr val="80BF4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3711075858224756E-3"/>
                  <c:y val="-4.6333184483418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676-4D79-BDA3-5BD379704C3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6855537929112378E-3"/>
                  <c:y val="-4.6333184483418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676-4D79-BDA3-5BD379704C3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7267732778564499E-3"/>
                  <c:y val="-4.63335283590563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676-4D79-BDA3-5BD379704C3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376338359851001E-3"/>
                  <c:y val="-1.39000585077166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39DC-4BA2-9F66-3394FD72535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специалитет</c:v>
                </c:pt>
                <c:pt idx="1">
                  <c:v>бакалавриат</c:v>
                </c:pt>
                <c:pt idx="2">
                  <c:v>магистратура</c:v>
                </c:pt>
                <c:pt idx="3">
                  <c:v>аспирантура</c:v>
                </c:pt>
                <c:pt idx="4">
                  <c:v>ДОП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11.4</c:v>
                </c:pt>
                <c:pt idx="1">
                  <c:v>17.2</c:v>
                </c:pt>
                <c:pt idx="2">
                  <c:v>9.6</c:v>
                </c:pt>
                <c:pt idx="3">
                  <c:v>9</c:v>
                </c:pt>
                <c:pt idx="4">
                  <c:v>34.5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39DC-4BA2-9F66-3394FD72535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7004160"/>
        <c:axId val="157005696"/>
      </c:barChart>
      <c:catAx>
        <c:axId val="1570041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7005696"/>
        <c:crosses val="autoZero"/>
        <c:auto val="1"/>
        <c:lblAlgn val="ctr"/>
        <c:lblOffset val="100"/>
        <c:noMultiLvlLbl val="0"/>
      </c:catAx>
      <c:valAx>
        <c:axId val="157005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7004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29915909402907931"/>
          <c:y val="5.2027467833288099E-2"/>
          <c:w val="0.36694936413799079"/>
          <c:h val="9.305806300070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pPr>
            <a:r>
              <a:rPr lang="ru-RU" sz="1600" dirty="0" smtClean="0">
                <a:latin typeface="+mn-lt"/>
              </a:rPr>
              <a:t>ЗАЩИТЫ ДИССЕРТАЦИЙ</a:t>
            </a:r>
            <a:endParaRPr lang="ru-RU" sz="1600" dirty="0">
              <a:latin typeface="+mn-lt"/>
            </a:endParaRPr>
          </a:p>
        </c:rich>
      </c:tx>
      <c:layout>
        <c:manualLayout>
          <c:xMode val="edge"/>
          <c:yMode val="edge"/>
          <c:x val="3.3220521203012471E-2"/>
          <c:y val="6.480370076523429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7.562729658792651E-2"/>
          <c:y val="0.23005265289590929"/>
          <c:w val="0.85217721984269945"/>
          <c:h val="0.516461444749539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Лист2!$C$3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Лист2!$B$4:$B$15</c:f>
              <c:strCache>
                <c:ptCount val="12"/>
                <c:pt idx="0">
                  <c:v>ИШПР</c:v>
                </c:pt>
                <c:pt idx="1">
                  <c:v>ИЯТШ</c:v>
                </c:pt>
                <c:pt idx="2">
                  <c:v>ШБИП</c:v>
                </c:pt>
                <c:pt idx="3">
                  <c:v>ИШНКБ</c:v>
                </c:pt>
                <c:pt idx="4">
                  <c:v>ИШНПТ</c:v>
                </c:pt>
                <c:pt idx="5">
                  <c:v>ИШЭ</c:v>
                </c:pt>
                <c:pt idx="6">
                  <c:v>ИШФВП</c:v>
                </c:pt>
                <c:pt idx="7">
                  <c:v>ИШИТР</c:v>
                </c:pt>
                <c:pt idx="8">
                  <c:v>ИШХБМТ</c:v>
                </c:pt>
                <c:pt idx="9">
                  <c:v>ЮТИ ТПУ</c:v>
                </c:pt>
                <c:pt idx="10">
                  <c:v>ШИП</c:v>
                </c:pt>
                <c:pt idx="11">
                  <c:v>УНЦ ОТВПО</c:v>
                </c:pt>
              </c:strCache>
            </c:strRef>
          </c:cat>
          <c:val>
            <c:numRef>
              <c:f>Лист2!$C$4:$C$15</c:f>
              <c:numCache>
                <c:formatCode>General</c:formatCode>
                <c:ptCount val="12"/>
                <c:pt idx="0">
                  <c:v>14</c:v>
                </c:pt>
                <c:pt idx="1">
                  <c:v>7</c:v>
                </c:pt>
                <c:pt idx="2">
                  <c:v>9</c:v>
                </c:pt>
                <c:pt idx="3">
                  <c:v>3</c:v>
                </c:pt>
                <c:pt idx="4">
                  <c:v>5</c:v>
                </c:pt>
                <c:pt idx="5">
                  <c:v>11</c:v>
                </c:pt>
                <c:pt idx="6">
                  <c:v>6</c:v>
                </c:pt>
                <c:pt idx="7">
                  <c:v>5</c:v>
                </c:pt>
                <c:pt idx="8">
                  <c:v>4</c:v>
                </c:pt>
                <c:pt idx="9">
                  <c:v>6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D41-432F-988E-6B108415D5F6}"/>
            </c:ext>
          </c:extLst>
        </c:ser>
        <c:ser>
          <c:idx val="1"/>
          <c:order val="1"/>
          <c:tx>
            <c:strRef>
              <c:f>Лист2!$D$3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73B149"/>
            </a:solidFill>
            <a:ln>
              <a:noFill/>
            </a:ln>
            <a:effectLst/>
          </c:spPr>
          <c:invertIfNegative val="0"/>
          <c:cat>
            <c:strRef>
              <c:f>Лист2!$B$4:$B$15</c:f>
              <c:strCache>
                <c:ptCount val="12"/>
                <c:pt idx="0">
                  <c:v>ИШПР</c:v>
                </c:pt>
                <c:pt idx="1">
                  <c:v>ИЯТШ</c:v>
                </c:pt>
                <c:pt idx="2">
                  <c:v>ШБИП</c:v>
                </c:pt>
                <c:pt idx="3">
                  <c:v>ИШНКБ</c:v>
                </c:pt>
                <c:pt idx="4">
                  <c:v>ИШНПТ</c:v>
                </c:pt>
                <c:pt idx="5">
                  <c:v>ИШЭ</c:v>
                </c:pt>
                <c:pt idx="6">
                  <c:v>ИШФВП</c:v>
                </c:pt>
                <c:pt idx="7">
                  <c:v>ИШИТР</c:v>
                </c:pt>
                <c:pt idx="8">
                  <c:v>ИШХБМТ</c:v>
                </c:pt>
                <c:pt idx="9">
                  <c:v>ЮТИ ТПУ</c:v>
                </c:pt>
                <c:pt idx="10">
                  <c:v>ШИП</c:v>
                </c:pt>
                <c:pt idx="11">
                  <c:v>УНЦ ОТВПО</c:v>
                </c:pt>
              </c:strCache>
            </c:strRef>
          </c:cat>
          <c:val>
            <c:numRef>
              <c:f>Лист2!$D$4:$D$15</c:f>
              <c:numCache>
                <c:formatCode>General</c:formatCode>
                <c:ptCount val="12"/>
                <c:pt idx="0">
                  <c:v>27</c:v>
                </c:pt>
                <c:pt idx="1">
                  <c:v>14</c:v>
                </c:pt>
                <c:pt idx="2">
                  <c:v>13</c:v>
                </c:pt>
                <c:pt idx="3">
                  <c:v>11</c:v>
                </c:pt>
                <c:pt idx="4">
                  <c:v>11</c:v>
                </c:pt>
                <c:pt idx="5">
                  <c:v>10</c:v>
                </c:pt>
                <c:pt idx="6">
                  <c:v>9</c:v>
                </c:pt>
                <c:pt idx="7">
                  <c:v>6</c:v>
                </c:pt>
                <c:pt idx="8">
                  <c:v>6</c:v>
                </c:pt>
                <c:pt idx="9">
                  <c:v>2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D41-432F-988E-6B108415D5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9036544"/>
        <c:axId val="159038080"/>
      </c:barChart>
      <c:catAx>
        <c:axId val="1590365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ru-RU"/>
          </a:p>
        </c:txPr>
        <c:crossAx val="159038080"/>
        <c:crosses val="autoZero"/>
        <c:auto val="1"/>
        <c:lblAlgn val="ctr"/>
        <c:lblOffset val="100"/>
        <c:noMultiLvlLbl val="0"/>
      </c:catAx>
      <c:valAx>
        <c:axId val="159038080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ru-RU"/>
          </a:p>
        </c:txPr>
        <c:crossAx val="159036544"/>
        <c:crosses val="autoZero"/>
        <c:crossBetween val="between"/>
      </c:valAx>
      <c:spPr>
        <a:noFill/>
        <a:ln>
          <a:solidFill>
            <a:schemeClr val="tx1">
              <a:lumMod val="50000"/>
              <a:lumOff val="50000"/>
            </a:schemeClr>
          </a:solidFill>
        </a:ln>
        <a:effectLst/>
      </c:spPr>
    </c:plotArea>
    <c:legend>
      <c:legendPos val="r"/>
      <c:layout>
        <c:manualLayout>
          <c:xMode val="edge"/>
          <c:yMode val="edge"/>
          <c:x val="0.70324575398977018"/>
          <c:y val="5.1587530508888618E-2"/>
          <c:w val="0.24791502506165441"/>
          <c:h val="0.138219751692642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00633313155299E-2"/>
          <c:y val="4.2591635949076695E-2"/>
          <c:w val="0.95819403639409262"/>
          <c:h val="0.84261701547215384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Лист1!$B$62</c:f>
              <c:strCache>
                <c:ptCount val="1"/>
                <c:pt idx="0">
                  <c:v>победы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Лист1!$A$63:$A$77</c:f>
              <c:strCache>
                <c:ptCount val="15"/>
                <c:pt idx="0">
                  <c:v>ИШЭ</c:v>
                </c:pt>
                <c:pt idx="1">
                  <c:v>ИШИТР</c:v>
                </c:pt>
                <c:pt idx="2">
                  <c:v>ИШФВП</c:v>
                </c:pt>
                <c:pt idx="3">
                  <c:v>ИШПР</c:v>
                </c:pt>
                <c:pt idx="4">
                  <c:v>ИШХБМТ</c:v>
                </c:pt>
                <c:pt idx="5">
                  <c:v>ИШНПТ</c:v>
                </c:pt>
                <c:pt idx="6">
                  <c:v>ИЯТШ</c:v>
                </c:pt>
                <c:pt idx="7">
                  <c:v>ШБИП</c:v>
                </c:pt>
                <c:pt idx="8">
                  <c:v>ЮТИ</c:v>
                </c:pt>
                <c:pt idx="9">
                  <c:v>ИШНКБ</c:v>
                </c:pt>
                <c:pt idx="10">
                  <c:v>ШИП</c:v>
                </c:pt>
                <c:pt idx="11">
                  <c:v>УЦ</c:v>
                </c:pt>
                <c:pt idx="12">
                  <c:v>УНРиИ</c:v>
                </c:pt>
                <c:pt idx="13">
                  <c:v>RASA</c:v>
                </c:pt>
                <c:pt idx="14">
                  <c:v>УОД</c:v>
                </c:pt>
              </c:strCache>
            </c:strRef>
          </c:cat>
          <c:val>
            <c:numRef>
              <c:f>Лист1!$B$63:$B$77</c:f>
              <c:numCache>
                <c:formatCode>General</c:formatCode>
                <c:ptCount val="15"/>
                <c:pt idx="0">
                  <c:v>25</c:v>
                </c:pt>
                <c:pt idx="1">
                  <c:v>20</c:v>
                </c:pt>
                <c:pt idx="2">
                  <c:v>20</c:v>
                </c:pt>
                <c:pt idx="3">
                  <c:v>18</c:v>
                </c:pt>
                <c:pt idx="4">
                  <c:v>17</c:v>
                </c:pt>
                <c:pt idx="5">
                  <c:v>16</c:v>
                </c:pt>
                <c:pt idx="6">
                  <c:v>14</c:v>
                </c:pt>
                <c:pt idx="7">
                  <c:v>10</c:v>
                </c:pt>
                <c:pt idx="8">
                  <c:v>8</c:v>
                </c:pt>
                <c:pt idx="9">
                  <c:v>5</c:v>
                </c:pt>
                <c:pt idx="10">
                  <c:v>1</c:v>
                </c:pt>
                <c:pt idx="11">
                  <c:v>1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0FE-4B52-9AC2-B59971FEEA39}"/>
            </c:ext>
          </c:extLst>
        </c:ser>
        <c:ser>
          <c:idx val="0"/>
          <c:order val="1"/>
          <c:tx>
            <c:strRef>
              <c:f>Лист1!$C$62</c:f>
              <c:strCache>
                <c:ptCount val="1"/>
                <c:pt idx="0">
                  <c:v>заявки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Лист1!$A$63:$A$77</c:f>
              <c:strCache>
                <c:ptCount val="15"/>
                <c:pt idx="0">
                  <c:v>ИШЭ</c:v>
                </c:pt>
                <c:pt idx="1">
                  <c:v>ИШИТР</c:v>
                </c:pt>
                <c:pt idx="2">
                  <c:v>ИШФВП</c:v>
                </c:pt>
                <c:pt idx="3">
                  <c:v>ИШПР</c:v>
                </c:pt>
                <c:pt idx="4">
                  <c:v>ИШХБМТ</c:v>
                </c:pt>
                <c:pt idx="5">
                  <c:v>ИШНПТ</c:v>
                </c:pt>
                <c:pt idx="6">
                  <c:v>ИЯТШ</c:v>
                </c:pt>
                <c:pt idx="7">
                  <c:v>ШБИП</c:v>
                </c:pt>
                <c:pt idx="8">
                  <c:v>ЮТИ</c:v>
                </c:pt>
                <c:pt idx="9">
                  <c:v>ИШНКБ</c:v>
                </c:pt>
                <c:pt idx="10">
                  <c:v>ШИП</c:v>
                </c:pt>
                <c:pt idx="11">
                  <c:v>УЦ</c:v>
                </c:pt>
                <c:pt idx="12">
                  <c:v>УНРиИ</c:v>
                </c:pt>
                <c:pt idx="13">
                  <c:v>RASA</c:v>
                </c:pt>
                <c:pt idx="14">
                  <c:v>УОД</c:v>
                </c:pt>
              </c:strCache>
            </c:strRef>
          </c:cat>
          <c:val>
            <c:numRef>
              <c:f>Лист1!$C$63:$C$77</c:f>
              <c:numCache>
                <c:formatCode>General</c:formatCode>
                <c:ptCount val="15"/>
                <c:pt idx="0">
                  <c:v>71</c:v>
                </c:pt>
                <c:pt idx="1">
                  <c:v>73</c:v>
                </c:pt>
                <c:pt idx="2">
                  <c:v>50</c:v>
                </c:pt>
                <c:pt idx="3">
                  <c:v>103</c:v>
                </c:pt>
                <c:pt idx="4">
                  <c:v>34</c:v>
                </c:pt>
                <c:pt idx="5">
                  <c:v>75</c:v>
                </c:pt>
                <c:pt idx="6">
                  <c:v>87</c:v>
                </c:pt>
                <c:pt idx="7">
                  <c:v>45</c:v>
                </c:pt>
                <c:pt idx="8">
                  <c:v>35</c:v>
                </c:pt>
                <c:pt idx="9">
                  <c:v>49</c:v>
                </c:pt>
                <c:pt idx="10">
                  <c:v>10</c:v>
                </c:pt>
                <c:pt idx="11">
                  <c:v>1</c:v>
                </c:pt>
                <c:pt idx="12">
                  <c:v>13</c:v>
                </c:pt>
                <c:pt idx="13">
                  <c:v>5</c:v>
                </c:pt>
                <c:pt idx="14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0FE-4B52-9AC2-B59971FEEA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9"/>
        <c:overlap val="-17"/>
        <c:axId val="160545792"/>
        <c:axId val="160547584"/>
      </c:barChart>
      <c:catAx>
        <c:axId val="160545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0547584"/>
        <c:crosses val="autoZero"/>
        <c:auto val="1"/>
        <c:lblAlgn val="ctr"/>
        <c:lblOffset val="100"/>
        <c:noMultiLvlLbl val="0"/>
      </c:catAx>
      <c:valAx>
        <c:axId val="160547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0545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029249194623115"/>
          <c:y val="0.40964028216220427"/>
          <c:w val="0.13707342288993438"/>
          <c:h val="9.54066799173779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5C35C2-331C-4439-A09E-F65C835729B8}" type="doc">
      <dgm:prSet loTypeId="urn:microsoft.com/office/officeart/2005/8/layout/radial5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861F2D24-4047-4DED-A933-708046993EA1}">
      <dgm:prSet phldrT="[Текст]"/>
      <dgm:spPr>
        <a:solidFill>
          <a:srgbClr val="FE7C23"/>
        </a:solidFill>
      </dgm:spPr>
      <dgm:t>
        <a:bodyPr/>
        <a:lstStyle/>
        <a:p>
          <a:endParaRPr lang="ru-RU" dirty="0">
            <a:solidFill>
              <a:srgbClr val="FE7C23"/>
            </a:solidFill>
          </a:endParaRPr>
        </a:p>
      </dgm:t>
    </dgm:pt>
    <dgm:pt modelId="{8EF769BF-A24D-45F2-BFA4-B3AA6E4428E9}" type="parTrans" cxnId="{3AB4A150-0A02-45C9-AB88-8A0DBDFBC68A}">
      <dgm:prSet/>
      <dgm:spPr/>
      <dgm:t>
        <a:bodyPr/>
        <a:lstStyle/>
        <a:p>
          <a:endParaRPr lang="ru-RU"/>
        </a:p>
      </dgm:t>
    </dgm:pt>
    <dgm:pt modelId="{B863954F-C512-4349-9BAB-759230F23A81}" type="sibTrans" cxnId="{3AB4A150-0A02-45C9-AB88-8A0DBDFBC68A}">
      <dgm:prSet/>
      <dgm:spPr/>
      <dgm:t>
        <a:bodyPr/>
        <a:lstStyle/>
        <a:p>
          <a:endParaRPr lang="ru-RU"/>
        </a:p>
      </dgm:t>
    </dgm:pt>
    <dgm:pt modelId="{8599CF17-D9E4-441A-B436-7A7237BD3088}">
      <dgm:prSet phldrT="[Текст]"/>
      <dgm:spPr>
        <a:solidFill>
          <a:srgbClr val="FE7C23"/>
        </a:solidFill>
      </dgm:spPr>
      <dgm:t>
        <a:bodyPr/>
        <a:lstStyle/>
        <a:p>
          <a:endParaRPr lang="ru-RU" dirty="0"/>
        </a:p>
      </dgm:t>
    </dgm:pt>
    <dgm:pt modelId="{3081B868-843B-45BD-9041-E1F7B997E23B}" type="parTrans" cxnId="{9AE4F2C3-F879-4DC1-9CDC-C496977C74E1}">
      <dgm:prSet/>
      <dgm:spPr/>
      <dgm:t>
        <a:bodyPr/>
        <a:lstStyle/>
        <a:p>
          <a:endParaRPr lang="ru-RU"/>
        </a:p>
      </dgm:t>
    </dgm:pt>
    <dgm:pt modelId="{D648EDBB-1345-402E-BA04-E4D35AD996F7}" type="sibTrans" cxnId="{9AE4F2C3-F879-4DC1-9CDC-C496977C74E1}">
      <dgm:prSet/>
      <dgm:spPr/>
      <dgm:t>
        <a:bodyPr/>
        <a:lstStyle/>
        <a:p>
          <a:endParaRPr lang="ru-RU"/>
        </a:p>
      </dgm:t>
    </dgm:pt>
    <dgm:pt modelId="{0AA94312-B0F9-47F6-8AA4-B9814DD3D77B}">
      <dgm:prSet phldrT="[Текст]"/>
      <dgm:spPr>
        <a:solidFill>
          <a:srgbClr val="FE7C23"/>
        </a:solidFill>
      </dgm:spPr>
      <dgm:t>
        <a:bodyPr/>
        <a:lstStyle/>
        <a:p>
          <a:endParaRPr lang="ru-RU" dirty="0"/>
        </a:p>
      </dgm:t>
    </dgm:pt>
    <dgm:pt modelId="{1EB1D037-81C0-400D-9C44-DCF41804301B}" type="parTrans" cxnId="{1A030DAD-2B37-44F1-99C2-7AF5C4367796}">
      <dgm:prSet/>
      <dgm:spPr/>
      <dgm:t>
        <a:bodyPr/>
        <a:lstStyle/>
        <a:p>
          <a:endParaRPr lang="ru-RU"/>
        </a:p>
      </dgm:t>
    </dgm:pt>
    <dgm:pt modelId="{0FB95702-F750-4C47-A26A-64C23DF372AF}" type="sibTrans" cxnId="{1A030DAD-2B37-44F1-99C2-7AF5C4367796}">
      <dgm:prSet/>
      <dgm:spPr/>
      <dgm:t>
        <a:bodyPr/>
        <a:lstStyle/>
        <a:p>
          <a:endParaRPr lang="ru-RU"/>
        </a:p>
      </dgm:t>
    </dgm:pt>
    <dgm:pt modelId="{1F424872-18CD-4F33-9726-BED0AD6A72EE}">
      <dgm:prSet phldrT="[Текст]" phldr="1"/>
      <dgm:spPr>
        <a:solidFill>
          <a:srgbClr val="FE7C23"/>
        </a:solidFill>
      </dgm:spPr>
      <dgm:t>
        <a:bodyPr/>
        <a:lstStyle/>
        <a:p>
          <a:endParaRPr lang="ru-RU" dirty="0">
            <a:solidFill>
              <a:srgbClr val="FE7C23"/>
            </a:solidFill>
          </a:endParaRPr>
        </a:p>
      </dgm:t>
    </dgm:pt>
    <dgm:pt modelId="{87E429E2-E936-4C19-9C8E-0E00887B5559}" type="parTrans" cxnId="{19560AB2-4CD7-49FE-BC3C-0AA59D2BF004}">
      <dgm:prSet/>
      <dgm:spPr/>
      <dgm:t>
        <a:bodyPr/>
        <a:lstStyle/>
        <a:p>
          <a:endParaRPr lang="ru-RU"/>
        </a:p>
      </dgm:t>
    </dgm:pt>
    <dgm:pt modelId="{5284CD74-3E16-4144-9581-8AFE998372FD}" type="sibTrans" cxnId="{19560AB2-4CD7-49FE-BC3C-0AA59D2BF004}">
      <dgm:prSet/>
      <dgm:spPr/>
      <dgm:t>
        <a:bodyPr/>
        <a:lstStyle/>
        <a:p>
          <a:endParaRPr lang="ru-RU"/>
        </a:p>
      </dgm:t>
    </dgm:pt>
    <dgm:pt modelId="{0E5864DD-6FA4-46F6-AAF2-10BA11D2EB14}">
      <dgm:prSet phldrT="[Текст]"/>
      <dgm:spPr/>
      <dgm:t>
        <a:bodyPr/>
        <a:lstStyle/>
        <a:p>
          <a:endParaRPr lang="ru-RU" dirty="0"/>
        </a:p>
      </dgm:t>
    </dgm:pt>
    <dgm:pt modelId="{52EC0544-DD15-4DF4-A7CF-9021C5775FA7}" type="sibTrans" cxnId="{06E2D9D7-774C-437A-8304-351EE9A1F303}">
      <dgm:prSet/>
      <dgm:spPr/>
      <dgm:t>
        <a:bodyPr/>
        <a:lstStyle/>
        <a:p>
          <a:endParaRPr lang="ru-RU"/>
        </a:p>
      </dgm:t>
    </dgm:pt>
    <dgm:pt modelId="{E77DEAAD-599D-406F-88BC-28B7CAA2068E}" type="parTrans" cxnId="{06E2D9D7-774C-437A-8304-351EE9A1F303}">
      <dgm:prSet/>
      <dgm:spPr/>
      <dgm:t>
        <a:bodyPr/>
        <a:lstStyle/>
        <a:p>
          <a:endParaRPr lang="ru-RU"/>
        </a:p>
      </dgm:t>
    </dgm:pt>
    <dgm:pt modelId="{6BBCAD26-99AC-4721-A330-8045DF30EB0F}">
      <dgm:prSet/>
      <dgm:spPr>
        <a:solidFill>
          <a:srgbClr val="5AB414"/>
        </a:solidFill>
      </dgm:spPr>
      <dgm:t>
        <a:bodyPr/>
        <a:lstStyle/>
        <a:p>
          <a:endParaRPr lang="ru-RU"/>
        </a:p>
      </dgm:t>
    </dgm:pt>
    <dgm:pt modelId="{01BF20E8-636F-4284-A1F8-1F2C8F1E880A}" type="parTrans" cxnId="{1C29D9B6-15F5-4D96-8AE5-3A4BA23477C3}">
      <dgm:prSet/>
      <dgm:spPr/>
      <dgm:t>
        <a:bodyPr/>
        <a:lstStyle/>
        <a:p>
          <a:endParaRPr lang="ru-RU"/>
        </a:p>
      </dgm:t>
    </dgm:pt>
    <dgm:pt modelId="{067BA4BC-E203-414B-800B-9CBC78EE5512}" type="sibTrans" cxnId="{1C29D9B6-15F5-4D96-8AE5-3A4BA23477C3}">
      <dgm:prSet/>
      <dgm:spPr/>
      <dgm:t>
        <a:bodyPr/>
        <a:lstStyle/>
        <a:p>
          <a:endParaRPr lang="ru-RU"/>
        </a:p>
      </dgm:t>
    </dgm:pt>
    <dgm:pt modelId="{D09C17B7-DCEE-4807-9DE9-EA8AC5D42EE4}">
      <dgm:prSet/>
      <dgm:spPr>
        <a:solidFill>
          <a:srgbClr val="5AB414"/>
        </a:solidFill>
      </dgm:spPr>
      <dgm:t>
        <a:bodyPr/>
        <a:lstStyle/>
        <a:p>
          <a:endParaRPr lang="ru-RU"/>
        </a:p>
      </dgm:t>
    </dgm:pt>
    <dgm:pt modelId="{533263C9-8679-43CA-92CD-CB2F23213BCC}" type="parTrans" cxnId="{3B1BFEC1-7D58-4DCA-B0FF-F2E3AAC87076}">
      <dgm:prSet/>
      <dgm:spPr/>
      <dgm:t>
        <a:bodyPr/>
        <a:lstStyle/>
        <a:p>
          <a:endParaRPr lang="ru-RU"/>
        </a:p>
      </dgm:t>
    </dgm:pt>
    <dgm:pt modelId="{65DE6CF0-8E6C-4FDA-8A3F-1A4A351A6A4D}" type="sibTrans" cxnId="{3B1BFEC1-7D58-4DCA-B0FF-F2E3AAC87076}">
      <dgm:prSet/>
      <dgm:spPr/>
      <dgm:t>
        <a:bodyPr/>
        <a:lstStyle/>
        <a:p>
          <a:endParaRPr lang="ru-RU"/>
        </a:p>
      </dgm:t>
    </dgm:pt>
    <dgm:pt modelId="{1B185D35-D0E2-4789-9E94-A00803B30CDF}">
      <dgm:prSet/>
      <dgm:spPr>
        <a:solidFill>
          <a:srgbClr val="5AB414"/>
        </a:solidFill>
      </dgm:spPr>
      <dgm:t>
        <a:bodyPr/>
        <a:lstStyle/>
        <a:p>
          <a:endParaRPr lang="ru-RU"/>
        </a:p>
      </dgm:t>
    </dgm:pt>
    <dgm:pt modelId="{D61E78D4-846B-4FDC-9FE0-369CBF6061DA}" type="parTrans" cxnId="{3A1918D0-3C59-43AA-9614-38C028F72101}">
      <dgm:prSet/>
      <dgm:spPr/>
      <dgm:t>
        <a:bodyPr/>
        <a:lstStyle/>
        <a:p>
          <a:endParaRPr lang="ru-RU"/>
        </a:p>
      </dgm:t>
    </dgm:pt>
    <dgm:pt modelId="{86F5E7F3-2903-4EE0-9659-BBD46957F807}" type="sibTrans" cxnId="{3A1918D0-3C59-43AA-9614-38C028F72101}">
      <dgm:prSet/>
      <dgm:spPr/>
      <dgm:t>
        <a:bodyPr/>
        <a:lstStyle/>
        <a:p>
          <a:endParaRPr lang="ru-RU"/>
        </a:p>
      </dgm:t>
    </dgm:pt>
    <dgm:pt modelId="{E11E425E-4479-4EE9-9E9A-217F6FE0DF41}">
      <dgm:prSet/>
      <dgm:spPr>
        <a:solidFill>
          <a:srgbClr val="5AB414"/>
        </a:solidFill>
      </dgm:spPr>
      <dgm:t>
        <a:bodyPr/>
        <a:lstStyle/>
        <a:p>
          <a:endParaRPr lang="ru-RU"/>
        </a:p>
      </dgm:t>
    </dgm:pt>
    <dgm:pt modelId="{1E95A64F-2B3F-48D9-AA07-E18C13DC3015}" type="parTrans" cxnId="{F6875C6B-A122-4C29-B121-7EEA3CB02B4A}">
      <dgm:prSet/>
      <dgm:spPr/>
      <dgm:t>
        <a:bodyPr/>
        <a:lstStyle/>
        <a:p>
          <a:endParaRPr lang="ru-RU"/>
        </a:p>
      </dgm:t>
    </dgm:pt>
    <dgm:pt modelId="{3B695EFA-0C3B-480B-8B9E-CEDC8A197186}" type="sibTrans" cxnId="{F6875C6B-A122-4C29-B121-7EEA3CB02B4A}">
      <dgm:prSet/>
      <dgm:spPr/>
      <dgm:t>
        <a:bodyPr/>
        <a:lstStyle/>
        <a:p>
          <a:endParaRPr lang="ru-RU"/>
        </a:p>
      </dgm:t>
    </dgm:pt>
    <dgm:pt modelId="{997BB416-2D69-48F5-9D3C-7834E1977214}">
      <dgm:prSet/>
      <dgm:spPr>
        <a:solidFill>
          <a:srgbClr val="FE7C23"/>
        </a:solidFill>
      </dgm:spPr>
      <dgm:t>
        <a:bodyPr/>
        <a:lstStyle/>
        <a:p>
          <a:endParaRPr lang="ru-RU"/>
        </a:p>
      </dgm:t>
    </dgm:pt>
    <dgm:pt modelId="{56D6D0BA-E3BE-44F4-8EAB-BC964FC926BA}" type="parTrans" cxnId="{DE339577-F1A9-4205-B31E-73C8E77FCF9B}">
      <dgm:prSet/>
      <dgm:spPr/>
      <dgm:t>
        <a:bodyPr/>
        <a:lstStyle/>
        <a:p>
          <a:endParaRPr lang="ru-RU"/>
        </a:p>
      </dgm:t>
    </dgm:pt>
    <dgm:pt modelId="{59653DDC-C5CE-47A3-8D43-010D151D7060}" type="sibTrans" cxnId="{DE339577-F1A9-4205-B31E-73C8E77FCF9B}">
      <dgm:prSet/>
      <dgm:spPr/>
      <dgm:t>
        <a:bodyPr/>
        <a:lstStyle/>
        <a:p>
          <a:endParaRPr lang="ru-RU"/>
        </a:p>
      </dgm:t>
    </dgm:pt>
    <dgm:pt modelId="{5424521B-7809-40B2-ADC0-C88E90660621}">
      <dgm:prSet/>
      <dgm:spPr>
        <a:solidFill>
          <a:srgbClr val="5AB414"/>
        </a:solidFill>
      </dgm:spPr>
      <dgm:t>
        <a:bodyPr/>
        <a:lstStyle/>
        <a:p>
          <a:endParaRPr lang="ru-RU"/>
        </a:p>
      </dgm:t>
    </dgm:pt>
    <dgm:pt modelId="{83DC1FC0-628F-47C1-A0C2-ECA3801F2A91}" type="parTrans" cxnId="{60E21C1E-5089-4C83-964F-3F1B2CA83276}">
      <dgm:prSet/>
      <dgm:spPr/>
      <dgm:t>
        <a:bodyPr/>
        <a:lstStyle/>
        <a:p>
          <a:endParaRPr lang="ru-RU"/>
        </a:p>
      </dgm:t>
    </dgm:pt>
    <dgm:pt modelId="{16B95088-D551-4195-9ABD-EB834B9AC702}" type="sibTrans" cxnId="{60E21C1E-5089-4C83-964F-3F1B2CA83276}">
      <dgm:prSet/>
      <dgm:spPr/>
      <dgm:t>
        <a:bodyPr/>
        <a:lstStyle/>
        <a:p>
          <a:endParaRPr lang="ru-RU"/>
        </a:p>
      </dgm:t>
    </dgm:pt>
    <dgm:pt modelId="{00A00421-65F7-4970-ACCC-539D138AB207}" type="pres">
      <dgm:prSet presAssocID="{7B5C35C2-331C-4439-A09E-F65C835729B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503E95F-FE99-4944-976D-5C67EFD08039}" type="pres">
      <dgm:prSet presAssocID="{0E5864DD-6FA4-46F6-AAF2-10BA11D2EB14}" presName="centerShape" presStyleLbl="node0" presStyleIdx="0" presStyleCnt="1"/>
      <dgm:spPr/>
      <dgm:t>
        <a:bodyPr/>
        <a:lstStyle/>
        <a:p>
          <a:endParaRPr lang="ru-RU"/>
        </a:p>
      </dgm:t>
    </dgm:pt>
    <dgm:pt modelId="{3A237A95-C026-4D81-9AAB-BBE90D565F79}" type="pres">
      <dgm:prSet presAssocID="{8EF769BF-A24D-45F2-BFA4-B3AA6E4428E9}" presName="parTrans" presStyleLbl="sibTrans2D1" presStyleIdx="0" presStyleCnt="10"/>
      <dgm:spPr/>
      <dgm:t>
        <a:bodyPr/>
        <a:lstStyle/>
        <a:p>
          <a:endParaRPr lang="ru-RU"/>
        </a:p>
      </dgm:t>
    </dgm:pt>
    <dgm:pt modelId="{2961DD5A-5DCC-44DD-80EF-6D6EFAF65A00}" type="pres">
      <dgm:prSet presAssocID="{8EF769BF-A24D-45F2-BFA4-B3AA6E4428E9}" presName="connectorText" presStyleLbl="sibTrans2D1" presStyleIdx="0" presStyleCnt="10"/>
      <dgm:spPr/>
      <dgm:t>
        <a:bodyPr/>
        <a:lstStyle/>
        <a:p>
          <a:endParaRPr lang="ru-RU"/>
        </a:p>
      </dgm:t>
    </dgm:pt>
    <dgm:pt modelId="{601FD304-4CCE-4959-A649-8336F274877F}" type="pres">
      <dgm:prSet presAssocID="{861F2D24-4047-4DED-A933-708046993EA1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54AACE-929E-4DBD-9AD4-17B1349CD1D2}" type="pres">
      <dgm:prSet presAssocID="{3081B868-843B-45BD-9041-E1F7B997E23B}" presName="parTrans" presStyleLbl="sibTrans2D1" presStyleIdx="1" presStyleCnt="10"/>
      <dgm:spPr/>
      <dgm:t>
        <a:bodyPr/>
        <a:lstStyle/>
        <a:p>
          <a:endParaRPr lang="ru-RU"/>
        </a:p>
      </dgm:t>
    </dgm:pt>
    <dgm:pt modelId="{37ADF390-EBD1-4394-ABE7-B88E611BE345}" type="pres">
      <dgm:prSet presAssocID="{3081B868-843B-45BD-9041-E1F7B997E23B}" presName="connectorText" presStyleLbl="sibTrans2D1" presStyleIdx="1" presStyleCnt="10"/>
      <dgm:spPr/>
      <dgm:t>
        <a:bodyPr/>
        <a:lstStyle/>
        <a:p>
          <a:endParaRPr lang="ru-RU"/>
        </a:p>
      </dgm:t>
    </dgm:pt>
    <dgm:pt modelId="{AC53564D-EADE-42EA-8554-E8857C0AC00E}" type="pres">
      <dgm:prSet presAssocID="{8599CF17-D9E4-441A-B436-7A7237BD3088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B31DE7-67CC-4870-89F8-304004D63693}" type="pres">
      <dgm:prSet presAssocID="{1EB1D037-81C0-400D-9C44-DCF41804301B}" presName="parTrans" presStyleLbl="sibTrans2D1" presStyleIdx="2" presStyleCnt="10"/>
      <dgm:spPr/>
      <dgm:t>
        <a:bodyPr/>
        <a:lstStyle/>
        <a:p>
          <a:endParaRPr lang="ru-RU"/>
        </a:p>
      </dgm:t>
    </dgm:pt>
    <dgm:pt modelId="{D5F107B0-A5E5-4863-8671-A108663FDAEB}" type="pres">
      <dgm:prSet presAssocID="{1EB1D037-81C0-400D-9C44-DCF41804301B}" presName="connectorText" presStyleLbl="sibTrans2D1" presStyleIdx="2" presStyleCnt="10"/>
      <dgm:spPr/>
      <dgm:t>
        <a:bodyPr/>
        <a:lstStyle/>
        <a:p>
          <a:endParaRPr lang="ru-RU"/>
        </a:p>
      </dgm:t>
    </dgm:pt>
    <dgm:pt modelId="{B31810C6-64FD-4C1F-B372-9358B3BE12EB}" type="pres">
      <dgm:prSet presAssocID="{0AA94312-B0F9-47F6-8AA4-B9814DD3D77B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3D30B9-F100-457F-A089-41FB99302526}" type="pres">
      <dgm:prSet presAssocID="{87E429E2-E936-4C19-9C8E-0E00887B5559}" presName="parTrans" presStyleLbl="sibTrans2D1" presStyleIdx="3" presStyleCnt="10"/>
      <dgm:spPr/>
      <dgm:t>
        <a:bodyPr/>
        <a:lstStyle/>
        <a:p>
          <a:endParaRPr lang="ru-RU"/>
        </a:p>
      </dgm:t>
    </dgm:pt>
    <dgm:pt modelId="{AB18060C-40F7-40E8-9BCF-261BFD992EB7}" type="pres">
      <dgm:prSet presAssocID="{87E429E2-E936-4C19-9C8E-0E00887B5559}" presName="connectorText" presStyleLbl="sibTrans2D1" presStyleIdx="3" presStyleCnt="10"/>
      <dgm:spPr/>
      <dgm:t>
        <a:bodyPr/>
        <a:lstStyle/>
        <a:p>
          <a:endParaRPr lang="ru-RU"/>
        </a:p>
      </dgm:t>
    </dgm:pt>
    <dgm:pt modelId="{E26FD10A-9D05-4466-9108-D0A592D945AF}" type="pres">
      <dgm:prSet presAssocID="{1F424872-18CD-4F33-9726-BED0AD6A72EE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30B3F3-3254-4C65-A8A6-31DD8DF8C0F4}" type="pres">
      <dgm:prSet presAssocID="{56D6D0BA-E3BE-44F4-8EAB-BC964FC926BA}" presName="parTrans" presStyleLbl="sibTrans2D1" presStyleIdx="4" presStyleCnt="10"/>
      <dgm:spPr/>
      <dgm:t>
        <a:bodyPr/>
        <a:lstStyle/>
        <a:p>
          <a:endParaRPr lang="ru-RU"/>
        </a:p>
      </dgm:t>
    </dgm:pt>
    <dgm:pt modelId="{79E6CBD8-B600-4E59-8E13-F3E4D2260BB6}" type="pres">
      <dgm:prSet presAssocID="{56D6D0BA-E3BE-44F4-8EAB-BC964FC926BA}" presName="connectorText" presStyleLbl="sibTrans2D1" presStyleIdx="4" presStyleCnt="10"/>
      <dgm:spPr/>
      <dgm:t>
        <a:bodyPr/>
        <a:lstStyle/>
        <a:p>
          <a:endParaRPr lang="ru-RU"/>
        </a:p>
      </dgm:t>
    </dgm:pt>
    <dgm:pt modelId="{7C75E908-6E76-4EF4-954A-034915A31F22}" type="pres">
      <dgm:prSet presAssocID="{997BB416-2D69-48F5-9D3C-7834E1977214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4AB488-B55C-4DE4-81CF-0937FD1F44BC}" type="pres">
      <dgm:prSet presAssocID="{01BF20E8-636F-4284-A1F8-1F2C8F1E880A}" presName="parTrans" presStyleLbl="sibTrans2D1" presStyleIdx="5" presStyleCnt="10"/>
      <dgm:spPr/>
      <dgm:t>
        <a:bodyPr/>
        <a:lstStyle/>
        <a:p>
          <a:endParaRPr lang="ru-RU"/>
        </a:p>
      </dgm:t>
    </dgm:pt>
    <dgm:pt modelId="{B7D70711-424C-4005-AC66-17257770EBF5}" type="pres">
      <dgm:prSet presAssocID="{01BF20E8-636F-4284-A1F8-1F2C8F1E880A}" presName="connectorText" presStyleLbl="sibTrans2D1" presStyleIdx="5" presStyleCnt="10"/>
      <dgm:spPr/>
      <dgm:t>
        <a:bodyPr/>
        <a:lstStyle/>
        <a:p>
          <a:endParaRPr lang="ru-RU"/>
        </a:p>
      </dgm:t>
    </dgm:pt>
    <dgm:pt modelId="{9F0B3116-FFFE-4042-99C3-37BE07A86671}" type="pres">
      <dgm:prSet presAssocID="{6BBCAD26-99AC-4721-A330-8045DF30EB0F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938950-3E91-4D9E-85FE-C1E6190AB4D9}" type="pres">
      <dgm:prSet presAssocID="{533263C9-8679-43CA-92CD-CB2F23213BCC}" presName="parTrans" presStyleLbl="sibTrans2D1" presStyleIdx="6" presStyleCnt="10"/>
      <dgm:spPr/>
      <dgm:t>
        <a:bodyPr/>
        <a:lstStyle/>
        <a:p>
          <a:endParaRPr lang="ru-RU"/>
        </a:p>
      </dgm:t>
    </dgm:pt>
    <dgm:pt modelId="{B33B3572-819F-4761-8943-3642096F1AE0}" type="pres">
      <dgm:prSet presAssocID="{533263C9-8679-43CA-92CD-CB2F23213BCC}" presName="connectorText" presStyleLbl="sibTrans2D1" presStyleIdx="6" presStyleCnt="10"/>
      <dgm:spPr/>
      <dgm:t>
        <a:bodyPr/>
        <a:lstStyle/>
        <a:p>
          <a:endParaRPr lang="ru-RU"/>
        </a:p>
      </dgm:t>
    </dgm:pt>
    <dgm:pt modelId="{7EF3B435-E5A7-475E-9B87-0BC5E99D0367}" type="pres">
      <dgm:prSet presAssocID="{D09C17B7-DCEE-4807-9DE9-EA8AC5D42EE4}" presName="node" presStyleLbl="node1" presStyleIdx="6" presStyleCnt="10" custRadScaleRad="100575" custRadScaleInc="1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68EF0F-EB82-439D-9BF2-9A32919F291E}" type="pres">
      <dgm:prSet presAssocID="{D61E78D4-846B-4FDC-9FE0-369CBF6061DA}" presName="parTrans" presStyleLbl="sibTrans2D1" presStyleIdx="7" presStyleCnt="10"/>
      <dgm:spPr/>
      <dgm:t>
        <a:bodyPr/>
        <a:lstStyle/>
        <a:p>
          <a:endParaRPr lang="ru-RU"/>
        </a:p>
      </dgm:t>
    </dgm:pt>
    <dgm:pt modelId="{C2E40489-D714-4803-B962-E81CDD5B540C}" type="pres">
      <dgm:prSet presAssocID="{D61E78D4-846B-4FDC-9FE0-369CBF6061DA}" presName="connectorText" presStyleLbl="sibTrans2D1" presStyleIdx="7" presStyleCnt="10"/>
      <dgm:spPr/>
      <dgm:t>
        <a:bodyPr/>
        <a:lstStyle/>
        <a:p>
          <a:endParaRPr lang="ru-RU"/>
        </a:p>
      </dgm:t>
    </dgm:pt>
    <dgm:pt modelId="{B082C712-E84D-4455-92E5-6890F97B1610}" type="pres">
      <dgm:prSet presAssocID="{1B185D35-D0E2-4789-9E94-A00803B30CDF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1E6B96-6048-4CC2-8F7A-5FA65255FD2D}" type="pres">
      <dgm:prSet presAssocID="{1E95A64F-2B3F-48D9-AA07-E18C13DC3015}" presName="parTrans" presStyleLbl="sibTrans2D1" presStyleIdx="8" presStyleCnt="10"/>
      <dgm:spPr/>
      <dgm:t>
        <a:bodyPr/>
        <a:lstStyle/>
        <a:p>
          <a:endParaRPr lang="ru-RU"/>
        </a:p>
      </dgm:t>
    </dgm:pt>
    <dgm:pt modelId="{CF1BFA64-447F-4BA8-9D18-56263B89AB55}" type="pres">
      <dgm:prSet presAssocID="{1E95A64F-2B3F-48D9-AA07-E18C13DC3015}" presName="connectorText" presStyleLbl="sibTrans2D1" presStyleIdx="8" presStyleCnt="10"/>
      <dgm:spPr/>
      <dgm:t>
        <a:bodyPr/>
        <a:lstStyle/>
        <a:p>
          <a:endParaRPr lang="ru-RU"/>
        </a:p>
      </dgm:t>
    </dgm:pt>
    <dgm:pt modelId="{B18ABBD8-7561-4DF2-8A7C-C058EA812A33}" type="pres">
      <dgm:prSet presAssocID="{E11E425E-4479-4EE9-9E9A-217F6FE0DF41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721D0D-916B-4BA0-8E38-3201B412B3E5}" type="pres">
      <dgm:prSet presAssocID="{83DC1FC0-628F-47C1-A0C2-ECA3801F2A91}" presName="parTrans" presStyleLbl="sibTrans2D1" presStyleIdx="9" presStyleCnt="10"/>
      <dgm:spPr/>
      <dgm:t>
        <a:bodyPr/>
        <a:lstStyle/>
        <a:p>
          <a:endParaRPr lang="ru-RU"/>
        </a:p>
      </dgm:t>
    </dgm:pt>
    <dgm:pt modelId="{32D4D124-FE5C-4C6A-A24F-243BC14AC3D5}" type="pres">
      <dgm:prSet presAssocID="{83DC1FC0-628F-47C1-A0C2-ECA3801F2A91}" presName="connectorText" presStyleLbl="sibTrans2D1" presStyleIdx="9" presStyleCnt="10"/>
      <dgm:spPr/>
      <dgm:t>
        <a:bodyPr/>
        <a:lstStyle/>
        <a:p>
          <a:endParaRPr lang="ru-RU"/>
        </a:p>
      </dgm:t>
    </dgm:pt>
    <dgm:pt modelId="{5F168756-23F1-4C3C-92B8-74526BED9790}" type="pres">
      <dgm:prSet presAssocID="{5424521B-7809-40B2-ADC0-C88E90660621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F5E58F-E9C0-470A-BD78-BE89C1D69D0A}" type="presOf" srcId="{56D6D0BA-E3BE-44F4-8EAB-BC964FC926BA}" destId="{79E6CBD8-B600-4E59-8E13-F3E4D2260BB6}" srcOrd="1" destOrd="0" presId="urn:microsoft.com/office/officeart/2005/8/layout/radial5"/>
    <dgm:cxn modelId="{FA34F849-93D2-4C85-8C5B-056D1238A66B}" type="presOf" srcId="{D09C17B7-DCEE-4807-9DE9-EA8AC5D42EE4}" destId="{7EF3B435-E5A7-475E-9B87-0BC5E99D0367}" srcOrd="0" destOrd="0" presId="urn:microsoft.com/office/officeart/2005/8/layout/radial5"/>
    <dgm:cxn modelId="{004AC341-ED8E-4243-810C-7564893C5960}" type="presOf" srcId="{0AA94312-B0F9-47F6-8AA4-B9814DD3D77B}" destId="{B31810C6-64FD-4C1F-B372-9358B3BE12EB}" srcOrd="0" destOrd="0" presId="urn:microsoft.com/office/officeart/2005/8/layout/radial5"/>
    <dgm:cxn modelId="{1547B8C0-99ED-43FD-9FBB-AC7413AF079F}" type="presOf" srcId="{8599CF17-D9E4-441A-B436-7A7237BD3088}" destId="{AC53564D-EADE-42EA-8554-E8857C0AC00E}" srcOrd="0" destOrd="0" presId="urn:microsoft.com/office/officeart/2005/8/layout/radial5"/>
    <dgm:cxn modelId="{F2409650-8176-4481-82C5-DA81AA608B68}" type="presOf" srcId="{87E429E2-E936-4C19-9C8E-0E00887B5559}" destId="{AB18060C-40F7-40E8-9BCF-261BFD992EB7}" srcOrd="1" destOrd="0" presId="urn:microsoft.com/office/officeart/2005/8/layout/radial5"/>
    <dgm:cxn modelId="{0E3EA617-53D9-4561-BD3E-654E922FA72E}" type="presOf" srcId="{6BBCAD26-99AC-4721-A330-8045DF30EB0F}" destId="{9F0B3116-FFFE-4042-99C3-37BE07A86671}" srcOrd="0" destOrd="0" presId="urn:microsoft.com/office/officeart/2005/8/layout/radial5"/>
    <dgm:cxn modelId="{7E6A86FB-887B-499A-BA73-D93556A6A0FC}" type="presOf" srcId="{83DC1FC0-628F-47C1-A0C2-ECA3801F2A91}" destId="{32D4D124-FE5C-4C6A-A24F-243BC14AC3D5}" srcOrd="1" destOrd="0" presId="urn:microsoft.com/office/officeart/2005/8/layout/radial5"/>
    <dgm:cxn modelId="{3AB4A150-0A02-45C9-AB88-8A0DBDFBC68A}" srcId="{0E5864DD-6FA4-46F6-AAF2-10BA11D2EB14}" destId="{861F2D24-4047-4DED-A933-708046993EA1}" srcOrd="0" destOrd="0" parTransId="{8EF769BF-A24D-45F2-BFA4-B3AA6E4428E9}" sibTransId="{B863954F-C512-4349-9BAB-759230F23A81}"/>
    <dgm:cxn modelId="{57A2FB1A-C319-4DAF-B5B6-4BBBB46338D3}" type="presOf" srcId="{56D6D0BA-E3BE-44F4-8EAB-BC964FC926BA}" destId="{A530B3F3-3254-4C65-A8A6-31DD8DF8C0F4}" srcOrd="0" destOrd="0" presId="urn:microsoft.com/office/officeart/2005/8/layout/radial5"/>
    <dgm:cxn modelId="{1C29D9B6-15F5-4D96-8AE5-3A4BA23477C3}" srcId="{0E5864DD-6FA4-46F6-AAF2-10BA11D2EB14}" destId="{6BBCAD26-99AC-4721-A330-8045DF30EB0F}" srcOrd="5" destOrd="0" parTransId="{01BF20E8-636F-4284-A1F8-1F2C8F1E880A}" sibTransId="{067BA4BC-E203-414B-800B-9CBC78EE5512}"/>
    <dgm:cxn modelId="{34F519DE-B978-4BD6-A626-9A6A1C415752}" type="presOf" srcId="{0E5864DD-6FA4-46F6-AAF2-10BA11D2EB14}" destId="{1503E95F-FE99-4944-976D-5C67EFD08039}" srcOrd="0" destOrd="0" presId="urn:microsoft.com/office/officeart/2005/8/layout/radial5"/>
    <dgm:cxn modelId="{DEB0A553-38F1-4382-91B8-FD02A2F6955A}" type="presOf" srcId="{5424521B-7809-40B2-ADC0-C88E90660621}" destId="{5F168756-23F1-4C3C-92B8-74526BED9790}" srcOrd="0" destOrd="0" presId="urn:microsoft.com/office/officeart/2005/8/layout/radial5"/>
    <dgm:cxn modelId="{3A1918D0-3C59-43AA-9614-38C028F72101}" srcId="{0E5864DD-6FA4-46F6-AAF2-10BA11D2EB14}" destId="{1B185D35-D0E2-4789-9E94-A00803B30CDF}" srcOrd="7" destOrd="0" parTransId="{D61E78D4-846B-4FDC-9FE0-369CBF6061DA}" sibTransId="{86F5E7F3-2903-4EE0-9659-BBD46957F807}"/>
    <dgm:cxn modelId="{873BB729-31B8-43AB-8A29-3CA8D95873C6}" type="presOf" srcId="{8EF769BF-A24D-45F2-BFA4-B3AA6E4428E9}" destId="{3A237A95-C026-4D81-9AAB-BBE90D565F79}" srcOrd="0" destOrd="0" presId="urn:microsoft.com/office/officeart/2005/8/layout/radial5"/>
    <dgm:cxn modelId="{72FA2A3A-A2CF-4135-B180-4F3A431E0416}" type="presOf" srcId="{01BF20E8-636F-4284-A1F8-1F2C8F1E880A}" destId="{994AB488-B55C-4DE4-81CF-0937FD1F44BC}" srcOrd="0" destOrd="0" presId="urn:microsoft.com/office/officeart/2005/8/layout/radial5"/>
    <dgm:cxn modelId="{5406BE29-B0C8-4FBB-9060-348FB9D14B19}" type="presOf" srcId="{3081B868-843B-45BD-9041-E1F7B997E23B}" destId="{37ADF390-EBD1-4394-ABE7-B88E611BE345}" srcOrd="1" destOrd="0" presId="urn:microsoft.com/office/officeart/2005/8/layout/radial5"/>
    <dgm:cxn modelId="{06E2D9D7-774C-437A-8304-351EE9A1F303}" srcId="{7B5C35C2-331C-4439-A09E-F65C835729B8}" destId="{0E5864DD-6FA4-46F6-AAF2-10BA11D2EB14}" srcOrd="0" destOrd="0" parTransId="{E77DEAAD-599D-406F-88BC-28B7CAA2068E}" sibTransId="{52EC0544-DD15-4DF4-A7CF-9021C5775FA7}"/>
    <dgm:cxn modelId="{F183E8B5-C03B-49A6-94A8-961B51AFAE36}" type="presOf" srcId="{1E95A64F-2B3F-48D9-AA07-E18C13DC3015}" destId="{CF1BFA64-447F-4BA8-9D18-56263B89AB55}" srcOrd="1" destOrd="0" presId="urn:microsoft.com/office/officeart/2005/8/layout/radial5"/>
    <dgm:cxn modelId="{E8D391B2-9B38-4BC1-8852-592DCD53A272}" type="presOf" srcId="{1E95A64F-2B3F-48D9-AA07-E18C13DC3015}" destId="{4A1E6B96-6048-4CC2-8F7A-5FA65255FD2D}" srcOrd="0" destOrd="0" presId="urn:microsoft.com/office/officeart/2005/8/layout/radial5"/>
    <dgm:cxn modelId="{9CBF6E2A-9D15-4394-99C7-8361CF3FD1F1}" type="presOf" srcId="{1EB1D037-81C0-400D-9C44-DCF41804301B}" destId="{B2B31DE7-67CC-4870-89F8-304004D63693}" srcOrd="0" destOrd="0" presId="urn:microsoft.com/office/officeart/2005/8/layout/radial5"/>
    <dgm:cxn modelId="{60E21C1E-5089-4C83-964F-3F1B2CA83276}" srcId="{0E5864DD-6FA4-46F6-AAF2-10BA11D2EB14}" destId="{5424521B-7809-40B2-ADC0-C88E90660621}" srcOrd="9" destOrd="0" parTransId="{83DC1FC0-628F-47C1-A0C2-ECA3801F2A91}" sibTransId="{16B95088-D551-4195-9ABD-EB834B9AC702}"/>
    <dgm:cxn modelId="{3BB65ED4-EB16-4028-B01B-C0F3CD06E6DF}" type="presOf" srcId="{01BF20E8-636F-4284-A1F8-1F2C8F1E880A}" destId="{B7D70711-424C-4005-AC66-17257770EBF5}" srcOrd="1" destOrd="0" presId="urn:microsoft.com/office/officeart/2005/8/layout/radial5"/>
    <dgm:cxn modelId="{02BC332F-B624-4384-A229-85B1443F06D3}" type="presOf" srcId="{7B5C35C2-331C-4439-A09E-F65C835729B8}" destId="{00A00421-65F7-4970-ACCC-539D138AB207}" srcOrd="0" destOrd="0" presId="urn:microsoft.com/office/officeart/2005/8/layout/radial5"/>
    <dgm:cxn modelId="{9389928D-2864-4741-8592-B6B2BF9CE29B}" type="presOf" srcId="{861F2D24-4047-4DED-A933-708046993EA1}" destId="{601FD304-4CCE-4959-A649-8336F274877F}" srcOrd="0" destOrd="0" presId="urn:microsoft.com/office/officeart/2005/8/layout/radial5"/>
    <dgm:cxn modelId="{19560AB2-4CD7-49FE-BC3C-0AA59D2BF004}" srcId="{0E5864DD-6FA4-46F6-AAF2-10BA11D2EB14}" destId="{1F424872-18CD-4F33-9726-BED0AD6A72EE}" srcOrd="3" destOrd="0" parTransId="{87E429E2-E936-4C19-9C8E-0E00887B5559}" sibTransId="{5284CD74-3E16-4144-9581-8AFE998372FD}"/>
    <dgm:cxn modelId="{DE339577-F1A9-4205-B31E-73C8E77FCF9B}" srcId="{0E5864DD-6FA4-46F6-AAF2-10BA11D2EB14}" destId="{997BB416-2D69-48F5-9D3C-7834E1977214}" srcOrd="4" destOrd="0" parTransId="{56D6D0BA-E3BE-44F4-8EAB-BC964FC926BA}" sibTransId="{59653DDC-C5CE-47A3-8D43-010D151D7060}"/>
    <dgm:cxn modelId="{90251B5E-7BB2-4106-8428-CA11BB4B29A7}" type="presOf" srcId="{1B185D35-D0E2-4789-9E94-A00803B30CDF}" destId="{B082C712-E84D-4455-92E5-6890F97B1610}" srcOrd="0" destOrd="0" presId="urn:microsoft.com/office/officeart/2005/8/layout/radial5"/>
    <dgm:cxn modelId="{51ABFCFD-1E0C-45DB-8F70-D31EA1C10177}" type="presOf" srcId="{87E429E2-E936-4C19-9C8E-0E00887B5559}" destId="{963D30B9-F100-457F-A089-41FB99302526}" srcOrd="0" destOrd="0" presId="urn:microsoft.com/office/officeart/2005/8/layout/radial5"/>
    <dgm:cxn modelId="{C644EDF1-59D7-49CD-ACE7-19DF9AAB4727}" type="presOf" srcId="{D61E78D4-846B-4FDC-9FE0-369CBF6061DA}" destId="{9068EF0F-EB82-439D-9BF2-9A32919F291E}" srcOrd="0" destOrd="0" presId="urn:microsoft.com/office/officeart/2005/8/layout/radial5"/>
    <dgm:cxn modelId="{233BD9A5-3271-4797-BF11-8A680FC6A374}" type="presOf" srcId="{1F424872-18CD-4F33-9726-BED0AD6A72EE}" destId="{E26FD10A-9D05-4466-9108-D0A592D945AF}" srcOrd="0" destOrd="0" presId="urn:microsoft.com/office/officeart/2005/8/layout/radial5"/>
    <dgm:cxn modelId="{73587D49-9D38-47DC-B888-D125DB4D63F3}" type="presOf" srcId="{D61E78D4-846B-4FDC-9FE0-369CBF6061DA}" destId="{C2E40489-D714-4803-B962-E81CDD5B540C}" srcOrd="1" destOrd="0" presId="urn:microsoft.com/office/officeart/2005/8/layout/radial5"/>
    <dgm:cxn modelId="{1A030DAD-2B37-44F1-99C2-7AF5C4367796}" srcId="{0E5864DD-6FA4-46F6-AAF2-10BA11D2EB14}" destId="{0AA94312-B0F9-47F6-8AA4-B9814DD3D77B}" srcOrd="2" destOrd="0" parTransId="{1EB1D037-81C0-400D-9C44-DCF41804301B}" sibTransId="{0FB95702-F750-4C47-A26A-64C23DF372AF}"/>
    <dgm:cxn modelId="{F6875C6B-A122-4C29-B121-7EEA3CB02B4A}" srcId="{0E5864DD-6FA4-46F6-AAF2-10BA11D2EB14}" destId="{E11E425E-4479-4EE9-9E9A-217F6FE0DF41}" srcOrd="8" destOrd="0" parTransId="{1E95A64F-2B3F-48D9-AA07-E18C13DC3015}" sibTransId="{3B695EFA-0C3B-480B-8B9E-CEDC8A197186}"/>
    <dgm:cxn modelId="{97FF560C-79D6-4D9A-ADAF-8AE3FEA28E77}" type="presOf" srcId="{1EB1D037-81C0-400D-9C44-DCF41804301B}" destId="{D5F107B0-A5E5-4863-8671-A108663FDAEB}" srcOrd="1" destOrd="0" presId="urn:microsoft.com/office/officeart/2005/8/layout/radial5"/>
    <dgm:cxn modelId="{3B1BFEC1-7D58-4DCA-B0FF-F2E3AAC87076}" srcId="{0E5864DD-6FA4-46F6-AAF2-10BA11D2EB14}" destId="{D09C17B7-DCEE-4807-9DE9-EA8AC5D42EE4}" srcOrd="6" destOrd="0" parTransId="{533263C9-8679-43CA-92CD-CB2F23213BCC}" sibTransId="{65DE6CF0-8E6C-4FDA-8A3F-1A4A351A6A4D}"/>
    <dgm:cxn modelId="{C17F44E2-F5BA-43CD-8DED-34DF44E17ABB}" type="presOf" srcId="{533263C9-8679-43CA-92CD-CB2F23213BCC}" destId="{8A938950-3E91-4D9E-85FE-C1E6190AB4D9}" srcOrd="0" destOrd="0" presId="urn:microsoft.com/office/officeart/2005/8/layout/radial5"/>
    <dgm:cxn modelId="{74737091-2D27-47E8-85F4-07D3465791DB}" type="presOf" srcId="{3081B868-843B-45BD-9041-E1F7B997E23B}" destId="{3554AACE-929E-4DBD-9AD4-17B1349CD1D2}" srcOrd="0" destOrd="0" presId="urn:microsoft.com/office/officeart/2005/8/layout/radial5"/>
    <dgm:cxn modelId="{3026CF9E-7CEC-46A4-B954-29E314BE451E}" type="presOf" srcId="{83DC1FC0-628F-47C1-A0C2-ECA3801F2A91}" destId="{33721D0D-916B-4BA0-8E38-3201B412B3E5}" srcOrd="0" destOrd="0" presId="urn:microsoft.com/office/officeart/2005/8/layout/radial5"/>
    <dgm:cxn modelId="{AA5112AB-B797-4064-B77A-4CE2D3EE9E33}" type="presOf" srcId="{8EF769BF-A24D-45F2-BFA4-B3AA6E4428E9}" destId="{2961DD5A-5DCC-44DD-80EF-6D6EFAF65A00}" srcOrd="1" destOrd="0" presId="urn:microsoft.com/office/officeart/2005/8/layout/radial5"/>
    <dgm:cxn modelId="{9AE4F2C3-F879-4DC1-9CDC-C496977C74E1}" srcId="{0E5864DD-6FA4-46F6-AAF2-10BA11D2EB14}" destId="{8599CF17-D9E4-441A-B436-7A7237BD3088}" srcOrd="1" destOrd="0" parTransId="{3081B868-843B-45BD-9041-E1F7B997E23B}" sibTransId="{D648EDBB-1345-402E-BA04-E4D35AD996F7}"/>
    <dgm:cxn modelId="{B8D8ED8B-C002-4AC1-8B5E-9D69F2694C16}" type="presOf" srcId="{997BB416-2D69-48F5-9D3C-7834E1977214}" destId="{7C75E908-6E76-4EF4-954A-034915A31F22}" srcOrd="0" destOrd="0" presId="urn:microsoft.com/office/officeart/2005/8/layout/radial5"/>
    <dgm:cxn modelId="{A5D6E79A-77F3-4D94-966D-B156FBBFB8CB}" type="presOf" srcId="{533263C9-8679-43CA-92CD-CB2F23213BCC}" destId="{B33B3572-819F-4761-8943-3642096F1AE0}" srcOrd="1" destOrd="0" presId="urn:microsoft.com/office/officeart/2005/8/layout/radial5"/>
    <dgm:cxn modelId="{40FBC6D3-8DFA-4E3B-9C77-496F2F095684}" type="presOf" srcId="{E11E425E-4479-4EE9-9E9A-217F6FE0DF41}" destId="{B18ABBD8-7561-4DF2-8A7C-C058EA812A33}" srcOrd="0" destOrd="0" presId="urn:microsoft.com/office/officeart/2005/8/layout/radial5"/>
    <dgm:cxn modelId="{75F49AA8-CD41-4C38-B05F-5B491DB1B39B}" type="presParOf" srcId="{00A00421-65F7-4970-ACCC-539D138AB207}" destId="{1503E95F-FE99-4944-976D-5C67EFD08039}" srcOrd="0" destOrd="0" presId="urn:microsoft.com/office/officeart/2005/8/layout/radial5"/>
    <dgm:cxn modelId="{EF0FB034-97F4-4BCD-AFD7-A82EEA08BFF9}" type="presParOf" srcId="{00A00421-65F7-4970-ACCC-539D138AB207}" destId="{3A237A95-C026-4D81-9AAB-BBE90D565F79}" srcOrd="1" destOrd="0" presId="urn:microsoft.com/office/officeart/2005/8/layout/radial5"/>
    <dgm:cxn modelId="{2BF405E8-A8B7-482B-81BD-DC37342AF629}" type="presParOf" srcId="{3A237A95-C026-4D81-9AAB-BBE90D565F79}" destId="{2961DD5A-5DCC-44DD-80EF-6D6EFAF65A00}" srcOrd="0" destOrd="0" presId="urn:microsoft.com/office/officeart/2005/8/layout/radial5"/>
    <dgm:cxn modelId="{C1DE45C3-DE51-4B39-87B8-E3E965834B0F}" type="presParOf" srcId="{00A00421-65F7-4970-ACCC-539D138AB207}" destId="{601FD304-4CCE-4959-A649-8336F274877F}" srcOrd="2" destOrd="0" presId="urn:microsoft.com/office/officeart/2005/8/layout/radial5"/>
    <dgm:cxn modelId="{12F0A92F-B1CF-4A43-AF4C-4B4D1F7FAA44}" type="presParOf" srcId="{00A00421-65F7-4970-ACCC-539D138AB207}" destId="{3554AACE-929E-4DBD-9AD4-17B1349CD1D2}" srcOrd="3" destOrd="0" presId="urn:microsoft.com/office/officeart/2005/8/layout/radial5"/>
    <dgm:cxn modelId="{CB36BD97-9FB1-4117-8E6E-14D27E4A149E}" type="presParOf" srcId="{3554AACE-929E-4DBD-9AD4-17B1349CD1D2}" destId="{37ADF390-EBD1-4394-ABE7-B88E611BE345}" srcOrd="0" destOrd="0" presId="urn:microsoft.com/office/officeart/2005/8/layout/radial5"/>
    <dgm:cxn modelId="{3D5BC988-015A-4819-A71E-7A9D00191A26}" type="presParOf" srcId="{00A00421-65F7-4970-ACCC-539D138AB207}" destId="{AC53564D-EADE-42EA-8554-E8857C0AC00E}" srcOrd="4" destOrd="0" presId="urn:microsoft.com/office/officeart/2005/8/layout/radial5"/>
    <dgm:cxn modelId="{A88AACE7-A8F7-4159-9E5F-0CEDAE38BD9D}" type="presParOf" srcId="{00A00421-65F7-4970-ACCC-539D138AB207}" destId="{B2B31DE7-67CC-4870-89F8-304004D63693}" srcOrd="5" destOrd="0" presId="urn:microsoft.com/office/officeart/2005/8/layout/radial5"/>
    <dgm:cxn modelId="{8D9EFFA0-4DF4-4566-A589-23C8ED901334}" type="presParOf" srcId="{B2B31DE7-67CC-4870-89F8-304004D63693}" destId="{D5F107B0-A5E5-4863-8671-A108663FDAEB}" srcOrd="0" destOrd="0" presId="urn:microsoft.com/office/officeart/2005/8/layout/radial5"/>
    <dgm:cxn modelId="{3AEF7E5A-114E-4221-9DB3-F6662C46497E}" type="presParOf" srcId="{00A00421-65F7-4970-ACCC-539D138AB207}" destId="{B31810C6-64FD-4C1F-B372-9358B3BE12EB}" srcOrd="6" destOrd="0" presId="urn:microsoft.com/office/officeart/2005/8/layout/radial5"/>
    <dgm:cxn modelId="{98ABE937-1406-475C-A353-F93F024F49B5}" type="presParOf" srcId="{00A00421-65F7-4970-ACCC-539D138AB207}" destId="{963D30B9-F100-457F-A089-41FB99302526}" srcOrd="7" destOrd="0" presId="urn:microsoft.com/office/officeart/2005/8/layout/radial5"/>
    <dgm:cxn modelId="{3E2E9F38-FECE-43C6-B031-F61B963D4836}" type="presParOf" srcId="{963D30B9-F100-457F-A089-41FB99302526}" destId="{AB18060C-40F7-40E8-9BCF-261BFD992EB7}" srcOrd="0" destOrd="0" presId="urn:microsoft.com/office/officeart/2005/8/layout/radial5"/>
    <dgm:cxn modelId="{D4ECAA38-9AC3-4D6E-93D6-4645AF7E1F8C}" type="presParOf" srcId="{00A00421-65F7-4970-ACCC-539D138AB207}" destId="{E26FD10A-9D05-4466-9108-D0A592D945AF}" srcOrd="8" destOrd="0" presId="urn:microsoft.com/office/officeart/2005/8/layout/radial5"/>
    <dgm:cxn modelId="{1A4947C8-F436-4365-8116-574F900476B3}" type="presParOf" srcId="{00A00421-65F7-4970-ACCC-539D138AB207}" destId="{A530B3F3-3254-4C65-A8A6-31DD8DF8C0F4}" srcOrd="9" destOrd="0" presId="urn:microsoft.com/office/officeart/2005/8/layout/radial5"/>
    <dgm:cxn modelId="{955054C9-9278-4E67-8D94-AF535831D100}" type="presParOf" srcId="{A530B3F3-3254-4C65-A8A6-31DD8DF8C0F4}" destId="{79E6CBD8-B600-4E59-8E13-F3E4D2260BB6}" srcOrd="0" destOrd="0" presId="urn:microsoft.com/office/officeart/2005/8/layout/radial5"/>
    <dgm:cxn modelId="{F378BB47-438C-4B39-87DC-CA44A4FB7001}" type="presParOf" srcId="{00A00421-65F7-4970-ACCC-539D138AB207}" destId="{7C75E908-6E76-4EF4-954A-034915A31F22}" srcOrd="10" destOrd="0" presId="urn:microsoft.com/office/officeart/2005/8/layout/radial5"/>
    <dgm:cxn modelId="{0A24BAA0-D885-4DEF-AE7B-401283AEEAF6}" type="presParOf" srcId="{00A00421-65F7-4970-ACCC-539D138AB207}" destId="{994AB488-B55C-4DE4-81CF-0937FD1F44BC}" srcOrd="11" destOrd="0" presId="urn:microsoft.com/office/officeart/2005/8/layout/radial5"/>
    <dgm:cxn modelId="{C1168A11-5076-4608-AB2B-5032752BBB25}" type="presParOf" srcId="{994AB488-B55C-4DE4-81CF-0937FD1F44BC}" destId="{B7D70711-424C-4005-AC66-17257770EBF5}" srcOrd="0" destOrd="0" presId="urn:microsoft.com/office/officeart/2005/8/layout/radial5"/>
    <dgm:cxn modelId="{3B034365-18C5-426A-8363-D3882847B73D}" type="presParOf" srcId="{00A00421-65F7-4970-ACCC-539D138AB207}" destId="{9F0B3116-FFFE-4042-99C3-37BE07A86671}" srcOrd="12" destOrd="0" presId="urn:microsoft.com/office/officeart/2005/8/layout/radial5"/>
    <dgm:cxn modelId="{93148CB5-05D1-459D-8B1C-98646723AB69}" type="presParOf" srcId="{00A00421-65F7-4970-ACCC-539D138AB207}" destId="{8A938950-3E91-4D9E-85FE-C1E6190AB4D9}" srcOrd="13" destOrd="0" presId="urn:microsoft.com/office/officeart/2005/8/layout/radial5"/>
    <dgm:cxn modelId="{DA0E234F-27D0-44B3-B881-D30111DD2DBA}" type="presParOf" srcId="{8A938950-3E91-4D9E-85FE-C1E6190AB4D9}" destId="{B33B3572-819F-4761-8943-3642096F1AE0}" srcOrd="0" destOrd="0" presId="urn:microsoft.com/office/officeart/2005/8/layout/radial5"/>
    <dgm:cxn modelId="{4A530DF4-3D03-46B5-973B-FD39D204D510}" type="presParOf" srcId="{00A00421-65F7-4970-ACCC-539D138AB207}" destId="{7EF3B435-E5A7-475E-9B87-0BC5E99D0367}" srcOrd="14" destOrd="0" presId="urn:microsoft.com/office/officeart/2005/8/layout/radial5"/>
    <dgm:cxn modelId="{141703F6-2031-46DF-A9C0-288BED047B95}" type="presParOf" srcId="{00A00421-65F7-4970-ACCC-539D138AB207}" destId="{9068EF0F-EB82-439D-9BF2-9A32919F291E}" srcOrd="15" destOrd="0" presId="urn:microsoft.com/office/officeart/2005/8/layout/radial5"/>
    <dgm:cxn modelId="{17453DD1-63EC-4AC7-ACA7-E874689309BD}" type="presParOf" srcId="{9068EF0F-EB82-439D-9BF2-9A32919F291E}" destId="{C2E40489-D714-4803-B962-E81CDD5B540C}" srcOrd="0" destOrd="0" presId="urn:microsoft.com/office/officeart/2005/8/layout/radial5"/>
    <dgm:cxn modelId="{7BA8F8C1-79A8-4BCB-A4AB-92D63D9BEBCC}" type="presParOf" srcId="{00A00421-65F7-4970-ACCC-539D138AB207}" destId="{B082C712-E84D-4455-92E5-6890F97B1610}" srcOrd="16" destOrd="0" presId="urn:microsoft.com/office/officeart/2005/8/layout/radial5"/>
    <dgm:cxn modelId="{69FFBC97-0FE7-4C53-AA88-931FB44D23D9}" type="presParOf" srcId="{00A00421-65F7-4970-ACCC-539D138AB207}" destId="{4A1E6B96-6048-4CC2-8F7A-5FA65255FD2D}" srcOrd="17" destOrd="0" presId="urn:microsoft.com/office/officeart/2005/8/layout/radial5"/>
    <dgm:cxn modelId="{5CF4EDCF-1A7D-4110-8140-8E69F22411F6}" type="presParOf" srcId="{4A1E6B96-6048-4CC2-8F7A-5FA65255FD2D}" destId="{CF1BFA64-447F-4BA8-9D18-56263B89AB55}" srcOrd="0" destOrd="0" presId="urn:microsoft.com/office/officeart/2005/8/layout/radial5"/>
    <dgm:cxn modelId="{D185378D-CF5C-4C9A-AD04-44C86B6A5DB6}" type="presParOf" srcId="{00A00421-65F7-4970-ACCC-539D138AB207}" destId="{B18ABBD8-7561-4DF2-8A7C-C058EA812A33}" srcOrd="18" destOrd="0" presId="urn:microsoft.com/office/officeart/2005/8/layout/radial5"/>
    <dgm:cxn modelId="{EC43D467-FACA-40DD-ADD4-4CD544A5F465}" type="presParOf" srcId="{00A00421-65F7-4970-ACCC-539D138AB207}" destId="{33721D0D-916B-4BA0-8E38-3201B412B3E5}" srcOrd="19" destOrd="0" presId="urn:microsoft.com/office/officeart/2005/8/layout/radial5"/>
    <dgm:cxn modelId="{8CCF285F-3B9C-4E33-95E6-92706CD76917}" type="presParOf" srcId="{33721D0D-916B-4BA0-8E38-3201B412B3E5}" destId="{32D4D124-FE5C-4C6A-A24F-243BC14AC3D5}" srcOrd="0" destOrd="0" presId="urn:microsoft.com/office/officeart/2005/8/layout/radial5"/>
    <dgm:cxn modelId="{1C0B5993-7D9A-44DC-BA20-5631AB78087D}" type="presParOf" srcId="{00A00421-65F7-4970-ACCC-539D138AB207}" destId="{5F168756-23F1-4C3C-92B8-74526BED9790}" srcOrd="2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03E95F-FE99-4944-976D-5C67EFD08039}">
      <dsp:nvSpPr>
        <dsp:cNvPr id="0" name=""/>
        <dsp:cNvSpPr/>
      </dsp:nvSpPr>
      <dsp:spPr>
        <a:xfrm>
          <a:off x="1103440" y="1077787"/>
          <a:ext cx="673244" cy="6732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>
        <a:off x="1202034" y="1176381"/>
        <a:ext cx="476056" cy="476056"/>
      </dsp:txXfrm>
    </dsp:sp>
    <dsp:sp modelId="{3A237A95-C026-4D81-9AAB-BBE90D565F79}">
      <dsp:nvSpPr>
        <dsp:cNvPr id="0" name=""/>
        <dsp:cNvSpPr/>
      </dsp:nvSpPr>
      <dsp:spPr>
        <a:xfrm rot="16200000">
          <a:off x="1300064" y="707111"/>
          <a:ext cx="279997" cy="228903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1334400" y="787228"/>
        <a:ext cx="211326" cy="137341"/>
      </dsp:txXfrm>
    </dsp:sp>
    <dsp:sp modelId="{601FD304-4CCE-4959-A649-8336F274877F}">
      <dsp:nvSpPr>
        <dsp:cNvPr id="0" name=""/>
        <dsp:cNvSpPr/>
      </dsp:nvSpPr>
      <dsp:spPr>
        <a:xfrm>
          <a:off x="1170765" y="10895"/>
          <a:ext cx="538595" cy="538595"/>
        </a:xfrm>
        <a:prstGeom prst="ellipse">
          <a:avLst/>
        </a:prstGeom>
        <a:solidFill>
          <a:srgbClr val="FE7C23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>
            <a:solidFill>
              <a:srgbClr val="FE7C23"/>
            </a:solidFill>
          </a:endParaRPr>
        </a:p>
      </dsp:txBody>
      <dsp:txXfrm>
        <a:off x="1249640" y="89770"/>
        <a:ext cx="380845" cy="380845"/>
      </dsp:txXfrm>
    </dsp:sp>
    <dsp:sp modelId="{3554AACE-929E-4DBD-9AD4-17B1349CD1D2}">
      <dsp:nvSpPr>
        <dsp:cNvPr id="0" name=""/>
        <dsp:cNvSpPr/>
      </dsp:nvSpPr>
      <dsp:spPr>
        <a:xfrm rot="18360000">
          <a:off x="1648530" y="820335"/>
          <a:ext cx="279997" cy="228903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1662684" y="893894"/>
        <a:ext cx="211326" cy="137341"/>
      </dsp:txXfrm>
    </dsp:sp>
    <dsp:sp modelId="{AC53564D-EADE-42EA-8554-E8857C0AC00E}">
      <dsp:nvSpPr>
        <dsp:cNvPr id="0" name=""/>
        <dsp:cNvSpPr/>
      </dsp:nvSpPr>
      <dsp:spPr>
        <a:xfrm>
          <a:off x="1837441" y="227511"/>
          <a:ext cx="538595" cy="538595"/>
        </a:xfrm>
        <a:prstGeom prst="ellipse">
          <a:avLst/>
        </a:prstGeom>
        <a:solidFill>
          <a:srgbClr val="FE7C23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>
        <a:off x="1916316" y="306386"/>
        <a:ext cx="380845" cy="380845"/>
      </dsp:txXfrm>
    </dsp:sp>
    <dsp:sp modelId="{B2B31DE7-67CC-4870-89F8-304004D63693}">
      <dsp:nvSpPr>
        <dsp:cNvPr id="0" name=""/>
        <dsp:cNvSpPr/>
      </dsp:nvSpPr>
      <dsp:spPr>
        <a:xfrm rot="20520000">
          <a:off x="1863894" y="1116758"/>
          <a:ext cx="279997" cy="228903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1865574" y="1173149"/>
        <a:ext cx="211326" cy="137341"/>
      </dsp:txXfrm>
    </dsp:sp>
    <dsp:sp modelId="{B31810C6-64FD-4C1F-B372-9358B3BE12EB}">
      <dsp:nvSpPr>
        <dsp:cNvPr id="0" name=""/>
        <dsp:cNvSpPr/>
      </dsp:nvSpPr>
      <dsp:spPr>
        <a:xfrm>
          <a:off x="2249469" y="794619"/>
          <a:ext cx="538595" cy="538595"/>
        </a:xfrm>
        <a:prstGeom prst="ellipse">
          <a:avLst/>
        </a:prstGeom>
        <a:solidFill>
          <a:srgbClr val="FE7C23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>
        <a:off x="2328344" y="873494"/>
        <a:ext cx="380845" cy="380845"/>
      </dsp:txXfrm>
    </dsp:sp>
    <dsp:sp modelId="{963D30B9-F100-457F-A089-41FB99302526}">
      <dsp:nvSpPr>
        <dsp:cNvPr id="0" name=""/>
        <dsp:cNvSpPr/>
      </dsp:nvSpPr>
      <dsp:spPr>
        <a:xfrm rot="1080000">
          <a:off x="1863894" y="1483157"/>
          <a:ext cx="279997" cy="228903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1865574" y="1518328"/>
        <a:ext cx="211326" cy="137341"/>
      </dsp:txXfrm>
    </dsp:sp>
    <dsp:sp modelId="{E26FD10A-9D05-4466-9108-D0A592D945AF}">
      <dsp:nvSpPr>
        <dsp:cNvPr id="0" name=""/>
        <dsp:cNvSpPr/>
      </dsp:nvSpPr>
      <dsp:spPr>
        <a:xfrm>
          <a:off x="2249469" y="1495604"/>
          <a:ext cx="538595" cy="538595"/>
        </a:xfrm>
        <a:prstGeom prst="ellipse">
          <a:avLst/>
        </a:prstGeom>
        <a:solidFill>
          <a:srgbClr val="FE7C23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>
            <a:solidFill>
              <a:srgbClr val="FE7C23"/>
            </a:solidFill>
          </a:endParaRPr>
        </a:p>
      </dsp:txBody>
      <dsp:txXfrm>
        <a:off x="2328344" y="1574479"/>
        <a:ext cx="380845" cy="380845"/>
      </dsp:txXfrm>
    </dsp:sp>
    <dsp:sp modelId="{A530B3F3-3254-4C65-A8A6-31DD8DF8C0F4}">
      <dsp:nvSpPr>
        <dsp:cNvPr id="0" name=""/>
        <dsp:cNvSpPr/>
      </dsp:nvSpPr>
      <dsp:spPr>
        <a:xfrm rot="3240000">
          <a:off x="1648530" y="1779580"/>
          <a:ext cx="279997" cy="228903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1662684" y="1797583"/>
        <a:ext cx="211326" cy="137341"/>
      </dsp:txXfrm>
    </dsp:sp>
    <dsp:sp modelId="{7C75E908-6E76-4EF4-954A-034915A31F22}">
      <dsp:nvSpPr>
        <dsp:cNvPr id="0" name=""/>
        <dsp:cNvSpPr/>
      </dsp:nvSpPr>
      <dsp:spPr>
        <a:xfrm>
          <a:off x="1837441" y="2062712"/>
          <a:ext cx="538595" cy="538595"/>
        </a:xfrm>
        <a:prstGeom prst="ellipse">
          <a:avLst/>
        </a:prstGeom>
        <a:solidFill>
          <a:srgbClr val="FE7C23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1916316" y="2141587"/>
        <a:ext cx="380845" cy="380845"/>
      </dsp:txXfrm>
    </dsp:sp>
    <dsp:sp modelId="{994AB488-B55C-4DE4-81CF-0937FD1F44BC}">
      <dsp:nvSpPr>
        <dsp:cNvPr id="0" name=""/>
        <dsp:cNvSpPr/>
      </dsp:nvSpPr>
      <dsp:spPr>
        <a:xfrm rot="5400000">
          <a:off x="1300064" y="1892804"/>
          <a:ext cx="279997" cy="228903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1334400" y="1904250"/>
        <a:ext cx="211326" cy="137341"/>
      </dsp:txXfrm>
    </dsp:sp>
    <dsp:sp modelId="{9F0B3116-FFFE-4042-99C3-37BE07A86671}">
      <dsp:nvSpPr>
        <dsp:cNvPr id="0" name=""/>
        <dsp:cNvSpPr/>
      </dsp:nvSpPr>
      <dsp:spPr>
        <a:xfrm>
          <a:off x="1170765" y="2279328"/>
          <a:ext cx="538595" cy="538595"/>
        </a:xfrm>
        <a:prstGeom prst="ellipse">
          <a:avLst/>
        </a:prstGeom>
        <a:solidFill>
          <a:srgbClr val="5AB414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1249640" y="2358203"/>
        <a:ext cx="380845" cy="380845"/>
      </dsp:txXfrm>
    </dsp:sp>
    <dsp:sp modelId="{8A938950-3E91-4D9E-85FE-C1E6190AB4D9}">
      <dsp:nvSpPr>
        <dsp:cNvPr id="0" name=""/>
        <dsp:cNvSpPr/>
      </dsp:nvSpPr>
      <dsp:spPr>
        <a:xfrm rot="7580963">
          <a:off x="945077" y="1779994"/>
          <a:ext cx="283453" cy="228903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 rot="10800000">
        <a:off x="999763" y="1798121"/>
        <a:ext cx="214782" cy="137341"/>
      </dsp:txXfrm>
    </dsp:sp>
    <dsp:sp modelId="{7EF3B435-E5A7-475E-9B87-0BC5E99D0367}">
      <dsp:nvSpPr>
        <dsp:cNvPr id="0" name=""/>
        <dsp:cNvSpPr/>
      </dsp:nvSpPr>
      <dsp:spPr>
        <a:xfrm>
          <a:off x="494641" y="2063882"/>
          <a:ext cx="538595" cy="538595"/>
        </a:xfrm>
        <a:prstGeom prst="ellipse">
          <a:avLst/>
        </a:prstGeom>
        <a:solidFill>
          <a:srgbClr val="5AB414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573516" y="2142757"/>
        <a:ext cx="380845" cy="380845"/>
      </dsp:txXfrm>
    </dsp:sp>
    <dsp:sp modelId="{9068EF0F-EB82-439D-9BF2-9A32919F291E}">
      <dsp:nvSpPr>
        <dsp:cNvPr id="0" name=""/>
        <dsp:cNvSpPr/>
      </dsp:nvSpPr>
      <dsp:spPr>
        <a:xfrm rot="9720000">
          <a:off x="736234" y="1483157"/>
          <a:ext cx="279997" cy="228903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 rot="10800000">
        <a:off x="803225" y="1518328"/>
        <a:ext cx="211326" cy="137341"/>
      </dsp:txXfrm>
    </dsp:sp>
    <dsp:sp modelId="{B082C712-E84D-4455-92E5-6890F97B1610}">
      <dsp:nvSpPr>
        <dsp:cNvPr id="0" name=""/>
        <dsp:cNvSpPr/>
      </dsp:nvSpPr>
      <dsp:spPr>
        <a:xfrm>
          <a:off x="92061" y="1495604"/>
          <a:ext cx="538595" cy="538595"/>
        </a:xfrm>
        <a:prstGeom prst="ellipse">
          <a:avLst/>
        </a:prstGeom>
        <a:solidFill>
          <a:srgbClr val="5AB414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170936" y="1574479"/>
        <a:ext cx="380845" cy="380845"/>
      </dsp:txXfrm>
    </dsp:sp>
    <dsp:sp modelId="{4A1E6B96-6048-4CC2-8F7A-5FA65255FD2D}">
      <dsp:nvSpPr>
        <dsp:cNvPr id="0" name=""/>
        <dsp:cNvSpPr/>
      </dsp:nvSpPr>
      <dsp:spPr>
        <a:xfrm rot="11880000">
          <a:off x="736234" y="1116758"/>
          <a:ext cx="279997" cy="228903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 rot="10800000">
        <a:off x="803225" y="1173149"/>
        <a:ext cx="211326" cy="137341"/>
      </dsp:txXfrm>
    </dsp:sp>
    <dsp:sp modelId="{B18ABBD8-7561-4DF2-8A7C-C058EA812A33}">
      <dsp:nvSpPr>
        <dsp:cNvPr id="0" name=""/>
        <dsp:cNvSpPr/>
      </dsp:nvSpPr>
      <dsp:spPr>
        <a:xfrm>
          <a:off x="92061" y="794619"/>
          <a:ext cx="538595" cy="538595"/>
        </a:xfrm>
        <a:prstGeom prst="ellipse">
          <a:avLst/>
        </a:prstGeom>
        <a:solidFill>
          <a:srgbClr val="5AB414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170936" y="873494"/>
        <a:ext cx="380845" cy="380845"/>
      </dsp:txXfrm>
    </dsp:sp>
    <dsp:sp modelId="{33721D0D-916B-4BA0-8E38-3201B412B3E5}">
      <dsp:nvSpPr>
        <dsp:cNvPr id="0" name=""/>
        <dsp:cNvSpPr/>
      </dsp:nvSpPr>
      <dsp:spPr>
        <a:xfrm rot="14040000">
          <a:off x="951598" y="820335"/>
          <a:ext cx="279997" cy="228903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 rot="10800000">
        <a:off x="1006115" y="893894"/>
        <a:ext cx="211326" cy="137341"/>
      </dsp:txXfrm>
    </dsp:sp>
    <dsp:sp modelId="{5F168756-23F1-4C3C-92B8-74526BED9790}">
      <dsp:nvSpPr>
        <dsp:cNvPr id="0" name=""/>
        <dsp:cNvSpPr/>
      </dsp:nvSpPr>
      <dsp:spPr>
        <a:xfrm>
          <a:off x="504089" y="227511"/>
          <a:ext cx="538595" cy="538595"/>
        </a:xfrm>
        <a:prstGeom prst="ellipse">
          <a:avLst/>
        </a:prstGeom>
        <a:solidFill>
          <a:srgbClr val="5AB414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582964" y="306386"/>
        <a:ext cx="380845" cy="3808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0.51502</cdr:x>
      <cdr:y>0.3347</cdr:y>
    </cdr:from>
    <cdr:to>
      <cdr:x>0.88653</cdr:x>
      <cdr:y>0.69466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26042" y="505711"/>
          <a:ext cx="668009" cy="5438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всего </a:t>
          </a:r>
        </a:p>
        <a:p xmlns:a="http://schemas.openxmlformats.org/drawingml/2006/main">
          <a:pPr algn="ctr"/>
          <a:r>
            <a:rPr lang="ru-RU" sz="1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9</a:t>
          </a:r>
          <a:r>
            <a:rPr lang="en-US" sz="1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73</a:t>
          </a:r>
          <a:endParaRPr lang="ru-RU" sz="12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0.53127</cdr:x>
      <cdr:y>0.31675</cdr:y>
    </cdr:from>
    <cdr:to>
      <cdr:x>0.9178</cdr:x>
      <cdr:y>0.67671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96935" y="449357"/>
          <a:ext cx="652567" cy="5106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всего </a:t>
          </a:r>
        </a:p>
        <a:p xmlns:a="http://schemas.openxmlformats.org/drawingml/2006/main">
          <a:pPr algn="ctr"/>
          <a:r>
            <a:rPr lang="ru-RU" sz="1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729</a:t>
          </a:r>
          <a:endParaRPr lang="ru-RU" sz="12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8538D-3527-4CC5-8E7A-24B141B6CAC6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5C72EB-8C41-4D75-991D-0E9358D8BB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844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D5716ED-67ED-4FD8-AD86-707139C1C4DA}" type="slidenum">
              <a:rPr lang="ru-RU" altLang="ru-RU" sz="1200" smtClean="0"/>
              <a:pPr/>
              <a:t>1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780216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743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146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660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9473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510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9310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6971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002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227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982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9927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2766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0835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1355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6153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24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392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8949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9591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27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9783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Из 40 постдоков в 2018 году:</a:t>
            </a:r>
          </a:p>
          <a:p>
            <a:r>
              <a:rPr lang="ru-RU" altLang="ru-RU" dirty="0" smtClean="0"/>
              <a:t>22 – постдоки конкурса РНФ (10 победы 17 года, 12 победы</a:t>
            </a:r>
            <a:r>
              <a:rPr lang="ru-RU" altLang="ru-RU" baseline="0" dirty="0" smtClean="0"/>
              <a:t> 18 года</a:t>
            </a:r>
            <a:r>
              <a:rPr lang="ru-RU" altLang="ru-RU" dirty="0" smtClean="0"/>
              <a:t>)</a:t>
            </a:r>
          </a:p>
          <a:p>
            <a:r>
              <a:rPr lang="ru-RU" altLang="ru-RU" dirty="0" smtClean="0"/>
              <a:t>8 – человек участники постдок ТПУ прошлых лет</a:t>
            </a:r>
          </a:p>
          <a:p>
            <a:r>
              <a:rPr lang="ru-RU" altLang="ru-RU" dirty="0" smtClean="0"/>
              <a:t>10 – участники новой программы</a:t>
            </a:r>
          </a:p>
          <a:p>
            <a:endParaRPr lang="ru-RU" altLang="ru-RU" dirty="0" smtClean="0"/>
          </a:p>
          <a:p>
            <a:r>
              <a:rPr lang="ru-RU" altLang="ru-RU" dirty="0" smtClean="0"/>
              <a:t>Кто</a:t>
            </a:r>
            <a:r>
              <a:rPr lang="ru-RU" altLang="ru-RU" baseline="0" dirty="0" smtClean="0"/>
              <a:t> из постдоков защитил докторские диссертации, есть ли результаты программы:</a:t>
            </a:r>
          </a:p>
          <a:p>
            <a:pPr marL="171450" indent="-171450">
              <a:buFontTx/>
              <a:buChar char="-"/>
            </a:pPr>
            <a:r>
              <a:rPr lang="ru-RU" altLang="ru-RU" baseline="0" dirty="0" smtClean="0"/>
              <a:t>Программа постдок как аналог докторантуры запущена в 2018 году, рассчитана на 4 года – ежегодно прописаны показатели участия в программе, которые должны привести к защите докторской диссертации</a:t>
            </a:r>
          </a:p>
          <a:p>
            <a:pPr marL="171450" indent="-171450">
              <a:buFontTx/>
              <a:buChar char="-"/>
            </a:pPr>
            <a:r>
              <a:rPr lang="ru-RU" altLang="ru-RU" baseline="0" dirty="0" smtClean="0"/>
              <a:t>Программа РНФ</a:t>
            </a:r>
            <a:r>
              <a:rPr lang="en-US" altLang="ru-RU" baseline="0" dirty="0" smtClean="0"/>
              <a:t> </a:t>
            </a:r>
            <a:r>
              <a:rPr lang="ru-RU" altLang="ru-RU" baseline="0" dirty="0" smtClean="0"/>
              <a:t>не предусматривает обязательства по написанию и защите докторской </a:t>
            </a:r>
          </a:p>
          <a:p>
            <a:pPr marL="171450" indent="-171450">
              <a:buFontTx/>
              <a:buChar char="-"/>
            </a:pPr>
            <a:r>
              <a:rPr lang="ru-RU" altLang="ru-RU" baseline="0" dirty="0" smtClean="0"/>
              <a:t>Программа постдок, которая существовала в ТПУ до 2018 года, не была нацелена на защиту докторской диссертации. Однако из сотрудников ТПУ, которые прошли через эту программу, 4 защитили докторские диссертации (в 2018 году Сухих Л.Г.)</a:t>
            </a:r>
          </a:p>
          <a:p>
            <a:endParaRPr lang="ru-RU" altLang="ru-RU" dirty="0" smtClean="0"/>
          </a:p>
          <a:p>
            <a:r>
              <a:rPr lang="ru-RU" altLang="ru-RU" dirty="0" smtClean="0"/>
              <a:t>Из 7 человек</a:t>
            </a:r>
            <a:r>
              <a:rPr lang="ru-RU" altLang="ru-RU" baseline="0" dirty="0" smtClean="0"/>
              <a:t> защитивших </a:t>
            </a:r>
            <a:r>
              <a:rPr lang="en-US" altLang="ru-RU" baseline="0" dirty="0" smtClean="0"/>
              <a:t>PhD </a:t>
            </a:r>
            <a:r>
              <a:rPr lang="ru-RU" altLang="ru-RU" baseline="0" dirty="0" smtClean="0"/>
              <a:t>в 2018 году в ТПУ на сегодняшний день работают 6 человек (1 НПР, 5 инженеры, эксперты, техники – нет свободных ставок НПР), для их сопровождения необходима реализация системы линейной ротации сотрудников ТПУ, которую мы с Н.В. Прощаевой прописали в новой программе.</a:t>
            </a:r>
          </a:p>
          <a:p>
            <a:r>
              <a:rPr lang="ru-RU" altLang="ru-RU" dirty="0" smtClean="0"/>
              <a:t>За</a:t>
            </a:r>
            <a:r>
              <a:rPr lang="ru-RU" altLang="ru-RU" baseline="0" dirty="0" smtClean="0"/>
              <a:t> три года защитили 17 </a:t>
            </a:r>
            <a:r>
              <a:rPr lang="en-US" altLang="ru-RU" baseline="0" dirty="0" smtClean="0"/>
              <a:t>PhD </a:t>
            </a:r>
            <a:r>
              <a:rPr lang="ru-RU" altLang="ru-RU" baseline="0" dirty="0" smtClean="0"/>
              <a:t>диссертаций, на различных должностях в ТПУ их них сегодня работают 12 человек (4 НПР)</a:t>
            </a:r>
            <a:endParaRPr lang="ru-RU" altLang="ru-RU" dirty="0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28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8934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54 набрали гуманитарии и науки о</a:t>
            </a:r>
            <a:r>
              <a:rPr lang="ru-RU" altLang="ru-RU" baseline="0" dirty="0" smtClean="0"/>
              <a:t> земле</a:t>
            </a:r>
          </a:p>
          <a:p>
            <a:r>
              <a:rPr lang="ru-RU" altLang="ru-RU" baseline="0" dirty="0" smtClean="0"/>
              <a:t>Защитили 10 в срок + 5 </a:t>
            </a:r>
          </a:p>
          <a:p>
            <a:r>
              <a:rPr lang="ru-RU" altLang="ru-RU" baseline="0" dirty="0" smtClean="0"/>
              <a:t>27 %</a:t>
            </a:r>
          </a:p>
          <a:p>
            <a:endParaRPr lang="ru-RU" altLang="ru-RU" baseline="0" dirty="0" smtClean="0"/>
          </a:p>
          <a:p>
            <a:r>
              <a:rPr lang="ru-RU" altLang="ru-RU" baseline="0" dirty="0" smtClean="0"/>
              <a:t>27 выпускники</a:t>
            </a:r>
          </a:p>
          <a:p>
            <a:r>
              <a:rPr lang="ru-RU" altLang="ru-RU" baseline="0" dirty="0" smtClean="0"/>
              <a:t>10 </a:t>
            </a:r>
          </a:p>
          <a:p>
            <a:r>
              <a:rPr lang="ru-RU" altLang="ru-RU" baseline="0" dirty="0" smtClean="0"/>
              <a:t>37 %</a:t>
            </a:r>
          </a:p>
          <a:p>
            <a:endParaRPr lang="ru-RU" altLang="ru-RU" baseline="0" dirty="0" smtClean="0"/>
          </a:p>
          <a:p>
            <a:endParaRPr lang="ru-RU" altLang="ru-RU" dirty="0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29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275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4849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30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4149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31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2459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32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6253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33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2955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34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6555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35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4354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36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8096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37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3930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38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9681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39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150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6467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 altLang="ru-RU" dirty="0" smtClean="0"/>
          </a:p>
          <a:p>
            <a:pPr>
              <a:defRPr/>
            </a:pPr>
            <a:r>
              <a:rPr lang="ru-RU" altLang="ru-RU" b="1" kern="0" dirty="0" smtClean="0">
                <a:solidFill>
                  <a:srgbClr val="80BF44"/>
                </a:solidFill>
              </a:rPr>
              <a:t>ПЕРСПЕКТИВЫ</a:t>
            </a:r>
          </a:p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r>
              <a:rPr lang="ru-RU" altLang="ru-RU" dirty="0" smtClean="0"/>
              <a:t>Расширение каталога услуг по всем сферам деятельности ТПУ </a:t>
            </a:r>
            <a:r>
              <a:rPr lang="ru-RU" altLang="ru-RU" i="1" dirty="0" smtClean="0"/>
              <a:t>(в работе 5 услуг); </a:t>
            </a:r>
          </a:p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r>
              <a:rPr lang="ru-RU" altLang="ru-RU" dirty="0" smtClean="0"/>
              <a:t>Утверждение нормативных актов по деятельности МФЦ; </a:t>
            </a:r>
          </a:p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r>
              <a:rPr lang="ru-RU" altLang="ru-RU" dirty="0" smtClean="0"/>
              <a:t>Определение формата включения услуги в каталог услуг;</a:t>
            </a:r>
          </a:p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r>
              <a:rPr lang="ru-RU" altLang="ru-RU" dirty="0" smtClean="0"/>
              <a:t>Утверждение нормативными актами каждой услуги оказываемой через МФЦ.</a:t>
            </a:r>
          </a:p>
          <a:p>
            <a:pPr>
              <a:defRPr/>
            </a:pPr>
            <a:endParaRPr lang="ru-RU" altLang="ru-RU" dirty="0" smtClean="0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2638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098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70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42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14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2285BA2-15BC-460F-AAB3-3004467BADBD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40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0934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41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7441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42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6784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43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8594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44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98414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A3E84B3-DF8F-4A17-B874-8C755895E6B7}" type="slidenum">
              <a:rPr lang="ru-RU" altLang="ru-RU">
                <a:latin typeface="Arial" panose="020B0604020202020204" pitchFamily="34" charset="0"/>
              </a:rPr>
              <a:pPr/>
              <a:t>45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7408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46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3263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47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69333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48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57008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49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210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97540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50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43631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51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22818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52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83543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53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54152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54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1070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55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20290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56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94233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57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63213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58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30202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59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039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8175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60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508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453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615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345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7F8A-9B7D-4ED6-A3ED-FB56927D572A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C6F1-BBEF-427B-84A0-5108124A1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945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7F8A-9B7D-4ED6-A3ED-FB56927D572A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C6F1-BBEF-427B-84A0-5108124A1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370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7F8A-9B7D-4ED6-A3ED-FB56927D572A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C6F1-BBEF-427B-84A0-5108124A1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282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7F8A-9B7D-4ED6-A3ED-FB56927D572A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C6F1-BBEF-427B-84A0-5108124A1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750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7F8A-9B7D-4ED6-A3ED-FB56927D572A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C6F1-BBEF-427B-84A0-5108124A1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778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7F8A-9B7D-4ED6-A3ED-FB56927D572A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C6F1-BBEF-427B-84A0-5108124A1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006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7F8A-9B7D-4ED6-A3ED-FB56927D572A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C6F1-BBEF-427B-84A0-5108124A1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002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7F8A-9B7D-4ED6-A3ED-FB56927D572A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C6F1-BBEF-427B-84A0-5108124A1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782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7F8A-9B7D-4ED6-A3ED-FB56927D572A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C6F1-BBEF-427B-84A0-5108124A1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16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7F8A-9B7D-4ED6-A3ED-FB56927D572A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C6F1-BBEF-427B-84A0-5108124A1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041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7F8A-9B7D-4ED6-A3ED-FB56927D572A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C6F1-BBEF-427B-84A0-5108124A1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985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27F8A-9B7D-4ED6-A3ED-FB56927D572A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8C6F1-BBEF-427B-84A0-5108124A1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41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image" Target="../media/image2.jpeg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32.png"/><Relationship Id="rId18" Type="http://schemas.openxmlformats.org/officeDocument/2006/relationships/image" Target="../media/image36.png"/><Relationship Id="rId26" Type="http://schemas.openxmlformats.org/officeDocument/2006/relationships/image" Target="../media/image43.png"/><Relationship Id="rId3" Type="http://schemas.openxmlformats.org/officeDocument/2006/relationships/image" Target="../media/image2.jpeg"/><Relationship Id="rId21" Type="http://schemas.microsoft.com/office/2007/relationships/hdphoto" Target="../media/hdphoto2.wdp"/><Relationship Id="rId7" Type="http://schemas.openxmlformats.org/officeDocument/2006/relationships/diagramColors" Target="../diagrams/colors1.xml"/><Relationship Id="rId12" Type="http://schemas.openxmlformats.org/officeDocument/2006/relationships/image" Target="../media/image31.png"/><Relationship Id="rId17" Type="http://schemas.openxmlformats.org/officeDocument/2006/relationships/image" Target="../media/image35.png"/><Relationship Id="rId25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29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30.png"/><Relationship Id="rId24" Type="http://schemas.openxmlformats.org/officeDocument/2006/relationships/image" Target="../media/image41.png"/><Relationship Id="rId5" Type="http://schemas.openxmlformats.org/officeDocument/2006/relationships/diagramLayout" Target="../diagrams/layout1.xml"/><Relationship Id="rId15" Type="http://schemas.microsoft.com/office/2007/relationships/hdphoto" Target="../media/hdphoto1.wdp"/><Relationship Id="rId23" Type="http://schemas.openxmlformats.org/officeDocument/2006/relationships/image" Target="../media/image40.png"/><Relationship Id="rId28" Type="http://schemas.openxmlformats.org/officeDocument/2006/relationships/image" Target="../media/image45.jpeg"/><Relationship Id="rId10" Type="http://schemas.openxmlformats.org/officeDocument/2006/relationships/image" Target="../media/image29.png"/><Relationship Id="rId19" Type="http://schemas.openxmlformats.org/officeDocument/2006/relationships/image" Target="../media/image37.jpeg"/><Relationship Id="rId31" Type="http://schemas.openxmlformats.org/officeDocument/2006/relationships/image" Target="../media/image48.jpeg"/><Relationship Id="rId4" Type="http://schemas.openxmlformats.org/officeDocument/2006/relationships/diagramData" Target="../diagrams/data1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39.png"/><Relationship Id="rId27" Type="http://schemas.openxmlformats.org/officeDocument/2006/relationships/image" Target="../media/image44.png"/><Relationship Id="rId30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gif"/><Relationship Id="rId26" Type="http://schemas.openxmlformats.org/officeDocument/2006/relationships/image" Target="../media/image41.png"/><Relationship Id="rId3" Type="http://schemas.openxmlformats.org/officeDocument/2006/relationships/image" Target="../media/image2.jpeg"/><Relationship Id="rId21" Type="http://schemas.openxmlformats.org/officeDocument/2006/relationships/image" Target="../media/image66.jpeg"/><Relationship Id="rId7" Type="http://schemas.openxmlformats.org/officeDocument/2006/relationships/image" Target="../media/image52.gif"/><Relationship Id="rId12" Type="http://schemas.openxmlformats.org/officeDocument/2006/relationships/image" Target="../media/image57.png"/><Relationship Id="rId17" Type="http://schemas.openxmlformats.org/officeDocument/2006/relationships/image" Target="../media/image62.jpeg"/><Relationship Id="rId25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61.png"/><Relationship Id="rId20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jpeg"/><Relationship Id="rId24" Type="http://schemas.openxmlformats.org/officeDocument/2006/relationships/image" Target="../media/image69.jpeg"/><Relationship Id="rId5" Type="http://schemas.openxmlformats.org/officeDocument/2006/relationships/image" Target="../media/image50.png"/><Relationship Id="rId15" Type="http://schemas.openxmlformats.org/officeDocument/2006/relationships/image" Target="../media/image60.jpeg"/><Relationship Id="rId23" Type="http://schemas.openxmlformats.org/officeDocument/2006/relationships/image" Target="../media/image68.png"/><Relationship Id="rId10" Type="http://schemas.openxmlformats.org/officeDocument/2006/relationships/image" Target="../media/image55.jpeg"/><Relationship Id="rId19" Type="http://schemas.openxmlformats.org/officeDocument/2006/relationships/image" Target="../media/image64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jpg"/><Relationship Id="rId22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png"/><Relationship Id="rId18" Type="http://schemas.openxmlformats.org/officeDocument/2006/relationships/image" Target="../media/image84.jpeg"/><Relationship Id="rId26" Type="http://schemas.openxmlformats.org/officeDocument/2006/relationships/image" Target="../media/image92.jpeg"/><Relationship Id="rId3" Type="http://schemas.openxmlformats.org/officeDocument/2006/relationships/image" Target="../media/image2.jpeg"/><Relationship Id="rId21" Type="http://schemas.openxmlformats.org/officeDocument/2006/relationships/image" Target="../media/image87.jpeg"/><Relationship Id="rId7" Type="http://schemas.openxmlformats.org/officeDocument/2006/relationships/image" Target="../media/image73.png"/><Relationship Id="rId12" Type="http://schemas.openxmlformats.org/officeDocument/2006/relationships/image" Target="../media/image78.jpeg"/><Relationship Id="rId17" Type="http://schemas.openxmlformats.org/officeDocument/2006/relationships/image" Target="../media/image83.png"/><Relationship Id="rId25" Type="http://schemas.openxmlformats.org/officeDocument/2006/relationships/image" Target="../media/image91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82.jpeg"/><Relationship Id="rId20" Type="http://schemas.openxmlformats.org/officeDocument/2006/relationships/image" Target="../media/image86.jpeg"/><Relationship Id="rId29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24" Type="http://schemas.openxmlformats.org/officeDocument/2006/relationships/image" Target="../media/image90.jpeg"/><Relationship Id="rId5" Type="http://schemas.openxmlformats.org/officeDocument/2006/relationships/image" Target="../media/image71.jpeg"/><Relationship Id="rId15" Type="http://schemas.openxmlformats.org/officeDocument/2006/relationships/image" Target="../media/image81.jpeg"/><Relationship Id="rId23" Type="http://schemas.openxmlformats.org/officeDocument/2006/relationships/image" Target="../media/image89.jpeg"/><Relationship Id="rId28" Type="http://schemas.openxmlformats.org/officeDocument/2006/relationships/image" Target="../media/image56.jpe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4" Type="http://schemas.openxmlformats.org/officeDocument/2006/relationships/image" Target="../media/image70.jpeg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88.jpeg"/><Relationship Id="rId27" Type="http://schemas.openxmlformats.org/officeDocument/2006/relationships/image" Target="../media/image93.png"/><Relationship Id="rId30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jpeg"/><Relationship Id="rId18" Type="http://schemas.openxmlformats.org/officeDocument/2006/relationships/image" Target="../media/image109.jpeg"/><Relationship Id="rId26" Type="http://schemas.openxmlformats.org/officeDocument/2006/relationships/image" Target="../media/image117.png"/><Relationship Id="rId39" Type="http://schemas.openxmlformats.org/officeDocument/2006/relationships/image" Target="../media/image130.png"/><Relationship Id="rId3" Type="http://schemas.openxmlformats.org/officeDocument/2006/relationships/image" Target="../media/image2.jpeg"/><Relationship Id="rId21" Type="http://schemas.openxmlformats.org/officeDocument/2006/relationships/image" Target="../media/image112.jpeg"/><Relationship Id="rId34" Type="http://schemas.openxmlformats.org/officeDocument/2006/relationships/image" Target="../media/image125.png"/><Relationship Id="rId7" Type="http://schemas.openxmlformats.org/officeDocument/2006/relationships/image" Target="../media/image98.jpeg"/><Relationship Id="rId12" Type="http://schemas.openxmlformats.org/officeDocument/2006/relationships/image" Target="../media/image103.jpeg"/><Relationship Id="rId17" Type="http://schemas.openxmlformats.org/officeDocument/2006/relationships/image" Target="../media/image108.png"/><Relationship Id="rId25" Type="http://schemas.openxmlformats.org/officeDocument/2006/relationships/image" Target="../media/image116.jpeg"/><Relationship Id="rId33" Type="http://schemas.openxmlformats.org/officeDocument/2006/relationships/image" Target="../media/image124.png"/><Relationship Id="rId38" Type="http://schemas.openxmlformats.org/officeDocument/2006/relationships/image" Target="../media/image129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107.jpeg"/><Relationship Id="rId20" Type="http://schemas.openxmlformats.org/officeDocument/2006/relationships/image" Target="../media/image111.jpeg"/><Relationship Id="rId29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11" Type="http://schemas.openxmlformats.org/officeDocument/2006/relationships/image" Target="../media/image102.png"/><Relationship Id="rId24" Type="http://schemas.openxmlformats.org/officeDocument/2006/relationships/image" Target="../media/image115.png"/><Relationship Id="rId32" Type="http://schemas.openxmlformats.org/officeDocument/2006/relationships/image" Target="../media/image123.png"/><Relationship Id="rId37" Type="http://schemas.openxmlformats.org/officeDocument/2006/relationships/image" Target="../media/image128.png"/><Relationship Id="rId5" Type="http://schemas.openxmlformats.org/officeDocument/2006/relationships/image" Target="../media/image93.png"/><Relationship Id="rId15" Type="http://schemas.openxmlformats.org/officeDocument/2006/relationships/image" Target="../media/image106.jpeg"/><Relationship Id="rId23" Type="http://schemas.openxmlformats.org/officeDocument/2006/relationships/image" Target="../media/image114.png"/><Relationship Id="rId28" Type="http://schemas.openxmlformats.org/officeDocument/2006/relationships/image" Target="../media/image119.jpeg"/><Relationship Id="rId36" Type="http://schemas.openxmlformats.org/officeDocument/2006/relationships/image" Target="../media/image127.png"/><Relationship Id="rId10" Type="http://schemas.openxmlformats.org/officeDocument/2006/relationships/image" Target="../media/image101.jpeg"/><Relationship Id="rId19" Type="http://schemas.openxmlformats.org/officeDocument/2006/relationships/image" Target="../media/image110.png"/><Relationship Id="rId31" Type="http://schemas.openxmlformats.org/officeDocument/2006/relationships/image" Target="../media/image122.png"/><Relationship Id="rId4" Type="http://schemas.openxmlformats.org/officeDocument/2006/relationships/image" Target="../media/image96.jpe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Relationship Id="rId22" Type="http://schemas.openxmlformats.org/officeDocument/2006/relationships/image" Target="../media/image113.png"/><Relationship Id="rId27" Type="http://schemas.openxmlformats.org/officeDocument/2006/relationships/image" Target="../media/image118.png"/><Relationship Id="rId30" Type="http://schemas.openxmlformats.org/officeDocument/2006/relationships/image" Target="../media/image121.png"/><Relationship Id="rId35" Type="http://schemas.openxmlformats.org/officeDocument/2006/relationships/image" Target="../media/image1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2.jpeg"/><Relationship Id="rId7" Type="http://schemas.openxmlformats.org/officeDocument/2006/relationships/image" Target="../media/image13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2.jpeg"/><Relationship Id="rId7" Type="http://schemas.openxmlformats.org/officeDocument/2006/relationships/image" Target="../media/image14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eg"/><Relationship Id="rId5" Type="http://schemas.openxmlformats.org/officeDocument/2006/relationships/image" Target="../media/image144.jpg"/><Relationship Id="rId4" Type="http://schemas.openxmlformats.org/officeDocument/2006/relationships/image" Target="../media/image14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5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jp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3" Type="http://schemas.openxmlformats.org/officeDocument/2006/relationships/image" Target="../media/image2.jpeg"/><Relationship Id="rId7" Type="http://schemas.openxmlformats.org/officeDocument/2006/relationships/image" Target="../media/image16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eg"/><Relationship Id="rId3" Type="http://schemas.openxmlformats.org/officeDocument/2006/relationships/image" Target="../media/image2.jpeg"/><Relationship Id="rId7" Type="http://schemas.openxmlformats.org/officeDocument/2006/relationships/image" Target="../media/image167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Relationship Id="rId9" Type="http://schemas.openxmlformats.org/officeDocument/2006/relationships/image" Target="../media/image16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7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jpeg"/><Relationship Id="rId3" Type="http://schemas.openxmlformats.org/officeDocument/2006/relationships/image" Target="../media/image2.jpeg"/><Relationship Id="rId7" Type="http://schemas.openxmlformats.org/officeDocument/2006/relationships/image" Target="../media/image17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jpeg"/><Relationship Id="rId3" Type="http://schemas.openxmlformats.org/officeDocument/2006/relationships/image" Target="../media/image2.jpeg"/><Relationship Id="rId7" Type="http://schemas.openxmlformats.org/officeDocument/2006/relationships/image" Target="../media/image182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4" Type="http://schemas.openxmlformats.org/officeDocument/2006/relationships/image" Target="../media/image179.jpg"/><Relationship Id="rId9" Type="http://schemas.openxmlformats.org/officeDocument/2006/relationships/image" Target="../media/image184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jpg"/><Relationship Id="rId3" Type="http://schemas.openxmlformats.org/officeDocument/2006/relationships/image" Target="../media/image2.jpeg"/><Relationship Id="rId7" Type="http://schemas.openxmlformats.org/officeDocument/2006/relationships/image" Target="../media/image188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jpeg"/><Relationship Id="rId3" Type="http://schemas.openxmlformats.org/officeDocument/2006/relationships/image" Target="../media/image2.jpeg"/><Relationship Id="rId7" Type="http://schemas.openxmlformats.org/officeDocument/2006/relationships/image" Target="../media/image192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gif"/><Relationship Id="rId5" Type="http://schemas.openxmlformats.org/officeDocument/2006/relationships/hyperlink" Target="http://www.google.ru/url?sa=i&amp;rct=j&amp;q=%D1%8D%D0%BA%D1%81%D0%BF%D0%B5%D1%80%D1%82-%D0%A0%D0%90+%D0%BA%D0%B0%D1%80%D1%82%D0%B8%D0%BD%D0%BA%D0%B8&amp;source=images&amp;cd=&amp;docid=zYE5Lf_Nc1l5OM&amp;tbnid=XzWLA6-c0yCpiM:&amp;ved=0CAUQjRw&amp;url=http://consulting-company.ru/raexpert.ru&amp;ei=VERNUaW8IsOs4ASVv4GYBQ&amp;bvm=bv.44158598,d.bGE&amp;psig=AFQjCNG_hMS3LxDQCmjtdmKGR28jjPKXWA&amp;ust=1364104517338090" TargetMode="External"/><Relationship Id="rId10" Type="http://schemas.openxmlformats.org/officeDocument/2006/relationships/image" Target="../media/image195.jpeg"/><Relationship Id="rId4" Type="http://schemas.openxmlformats.org/officeDocument/2006/relationships/image" Target="../media/image190.png"/><Relationship Id="rId9" Type="http://schemas.openxmlformats.org/officeDocument/2006/relationships/image" Target="../media/image19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emf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7" descr="C:\Users\lubamark\Documents\_дизайн\_Шаблоны презентаций\ТПУ_Карта стилизованная_CMYK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706" y="331478"/>
            <a:ext cx="6602673" cy="3502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12"/>
          <p:cNvSpPr>
            <a:spLocks noChangeArrowheads="1"/>
          </p:cNvSpPr>
          <p:nvPr/>
        </p:nvSpPr>
        <p:spPr bwMode="auto">
          <a:xfrm>
            <a:off x="-11735" y="2310264"/>
            <a:ext cx="12190756" cy="2235233"/>
          </a:xfrm>
          <a:prstGeom prst="rect">
            <a:avLst/>
          </a:prstGeom>
          <a:solidFill>
            <a:srgbClr val="80BF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sz="2116"/>
          </a:p>
        </p:txBody>
      </p:sp>
      <p:sp>
        <p:nvSpPr>
          <p:cNvPr id="3076" name="Rectangle 6"/>
          <p:cNvSpPr>
            <a:spLocks noChangeArrowheads="1"/>
          </p:cNvSpPr>
          <p:nvPr/>
        </p:nvSpPr>
        <p:spPr bwMode="auto">
          <a:xfrm>
            <a:off x="65903" y="2647483"/>
            <a:ext cx="12035481" cy="189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44" tIns="54422" rIns="108844" bIns="54422" anchor="t"/>
          <a:lstStyle>
            <a:lvl1pPr defTabSz="77152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1525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1525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1525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1525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ts val="4232"/>
              </a:lnSpc>
              <a:spcBef>
                <a:spcPct val="0"/>
              </a:spcBef>
              <a:buNone/>
            </a:pPr>
            <a:r>
              <a:rPr lang="ru-RU" altLang="ru-RU" sz="4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НА НОВОМ ЭТАПЕ РАЗВИТИЯ</a:t>
            </a:r>
            <a:endParaRPr lang="ru-RU" altLang="ru-RU" sz="4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3077" name="Group 27"/>
          <p:cNvGrpSpPr>
            <a:grpSpLocks noChangeAspect="1"/>
          </p:cNvGrpSpPr>
          <p:nvPr/>
        </p:nvGrpSpPr>
        <p:grpSpPr bwMode="auto">
          <a:xfrm>
            <a:off x="585188" y="562170"/>
            <a:ext cx="4620526" cy="1695462"/>
            <a:chOff x="363" y="562"/>
            <a:chExt cx="1768" cy="648"/>
          </a:xfrm>
        </p:grpSpPr>
        <p:sp>
          <p:nvSpPr>
            <p:cNvPr id="3080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081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2116"/>
            </a:p>
          </p:txBody>
        </p:sp>
        <p:sp>
          <p:nvSpPr>
            <p:cNvPr id="3082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083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084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sp>
        <p:nvSpPr>
          <p:cNvPr id="3078" name="Rectangle 13"/>
          <p:cNvSpPr>
            <a:spLocks noChangeArrowheads="1"/>
          </p:cNvSpPr>
          <p:nvPr/>
        </p:nvSpPr>
        <p:spPr bwMode="auto">
          <a:xfrm>
            <a:off x="5080291" y="5968836"/>
            <a:ext cx="2031420" cy="889165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77152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1525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1525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1525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1525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116" b="1" dirty="0" smtClean="0">
                <a:solidFill>
                  <a:schemeClr val="bg1"/>
                </a:solidFill>
              </a:rPr>
              <a:t>15 </a:t>
            </a:r>
            <a:r>
              <a:rPr lang="ru-RU" altLang="ru-RU" sz="2116" b="1" dirty="0">
                <a:solidFill>
                  <a:schemeClr val="bg1"/>
                </a:solidFill>
              </a:rPr>
              <a:t>февраля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116" b="1" dirty="0" smtClean="0">
                <a:solidFill>
                  <a:schemeClr val="bg1"/>
                </a:solidFill>
              </a:rPr>
              <a:t>2019</a:t>
            </a:r>
            <a:endParaRPr lang="ru-RU" altLang="ru-RU" sz="2116" b="1" dirty="0">
              <a:solidFill>
                <a:schemeClr val="bg1"/>
              </a:solidFill>
            </a:endParaRPr>
          </a:p>
        </p:txBody>
      </p:sp>
      <p:sp>
        <p:nvSpPr>
          <p:cNvPr id="3079" name="Rectangle 5"/>
          <p:cNvSpPr>
            <a:spLocks noChangeArrowheads="1"/>
          </p:cNvSpPr>
          <p:nvPr/>
        </p:nvSpPr>
        <p:spPr bwMode="auto">
          <a:xfrm>
            <a:off x="1866304" y="4647405"/>
            <a:ext cx="8535544" cy="111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44" tIns="54422" rIns="108844" bIns="54422" anchor="ctr"/>
          <a:lstStyle>
            <a:lvl1pPr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27063" indent="-2413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63613" indent="-192088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49375" indent="-192088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735138" indent="-192088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92338" indent="-1920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649538" indent="-1920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06738" indent="-1920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63938" indent="-1920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3104" b="1" dirty="0" smtClean="0">
                <a:solidFill>
                  <a:schemeClr val="accent6"/>
                </a:solidFill>
              </a:rPr>
              <a:t>П.С</a:t>
            </a:r>
            <a:r>
              <a:rPr lang="ru-RU" altLang="ru-RU" sz="3104" b="1" dirty="0">
                <a:solidFill>
                  <a:schemeClr val="accent6"/>
                </a:solidFill>
              </a:rPr>
              <a:t>.</a:t>
            </a:r>
            <a:r>
              <a:rPr lang="en-US" altLang="ru-RU" sz="3104" b="1" dirty="0">
                <a:solidFill>
                  <a:schemeClr val="accent6"/>
                </a:solidFill>
              </a:rPr>
              <a:t> </a:t>
            </a:r>
            <a:r>
              <a:rPr lang="ru-RU" altLang="ru-RU" sz="3104" b="1" dirty="0" smtClean="0">
                <a:solidFill>
                  <a:schemeClr val="accent6"/>
                </a:solidFill>
              </a:rPr>
              <a:t>Чубик</a:t>
            </a:r>
            <a:endParaRPr lang="ru-RU" altLang="ru-RU" sz="3104" b="1" dirty="0">
              <a:solidFill>
                <a:schemeClr val="accent6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69797" y="3193034"/>
            <a:ext cx="110276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ru-RU" altLang="ru-RU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Об итогах работы Национального исследовательского </a:t>
            </a:r>
            <a:r>
              <a:rPr lang="ru-RU" altLang="ru-RU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                                                   Томского </a:t>
            </a:r>
            <a:r>
              <a:rPr lang="ru-RU" altLang="ru-RU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политехнического университета </a:t>
            </a:r>
            <a:r>
              <a:rPr lang="ru-RU" altLang="ru-RU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                                                                                                  в </a:t>
            </a:r>
            <a:r>
              <a:rPr lang="ru-RU" altLang="ru-RU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2018 </a:t>
            </a:r>
            <a:r>
              <a:rPr lang="ru-RU" altLang="ru-RU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году</a:t>
            </a:r>
            <a:endParaRPr lang="ru-RU" altLang="ru-RU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96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710165" y="5063067"/>
            <a:ext cx="4386768" cy="1794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grpSp>
        <p:nvGrpSpPr>
          <p:cNvPr id="307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31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3129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0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1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307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2. Становление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, развитие и достижение заданной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                                         на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2018 г.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результативности Инженерной школы  природных ресурсов</a:t>
            </a:r>
            <a:endParaRPr lang="ru-RU" altLang="ru-RU" sz="1834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10</a:t>
            </a:r>
            <a:endParaRPr lang="ru-RU" altLang="ru-RU" sz="1693" dirty="0"/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710165" y="1236530"/>
            <a:ext cx="11012688" cy="542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dirty="0" smtClean="0"/>
              <a:t>Средний </a:t>
            </a:r>
            <a:r>
              <a:rPr lang="ru-RU" altLang="ru-RU" sz="1800" dirty="0"/>
              <a:t>балл ЕГЭ – </a:t>
            </a:r>
            <a:r>
              <a:rPr lang="ru-RU" altLang="ru-RU" sz="1800" b="1" dirty="0" smtClean="0">
                <a:solidFill>
                  <a:srgbClr val="80BF44"/>
                </a:solidFill>
              </a:rPr>
              <a:t>80,82</a:t>
            </a:r>
            <a:r>
              <a:rPr lang="ru-RU" altLang="ru-RU" sz="1800" dirty="0" smtClean="0"/>
              <a:t>;</a:t>
            </a:r>
            <a:r>
              <a:rPr lang="ru-RU" altLang="ru-RU" sz="1800" b="1" dirty="0" smtClean="0">
                <a:solidFill>
                  <a:srgbClr val="80BF44"/>
                </a:solidFill>
              </a:rPr>
              <a:t> </a:t>
            </a:r>
            <a:r>
              <a:rPr lang="ru-RU" altLang="ru-RU" sz="1800" dirty="0" smtClean="0"/>
              <a:t>на направление «</a:t>
            </a:r>
            <a:r>
              <a:rPr lang="ru-RU" altLang="ru-RU" sz="1800" dirty="0"/>
              <a:t>Нефтегазовое дело» – </a:t>
            </a:r>
            <a:r>
              <a:rPr lang="ru-RU" altLang="ru-RU" sz="1800" b="1" dirty="0">
                <a:solidFill>
                  <a:srgbClr val="80BF44"/>
                </a:solidFill>
              </a:rPr>
              <a:t>87,03 </a:t>
            </a:r>
          </a:p>
          <a:p>
            <a:pPr>
              <a:spcBef>
                <a:spcPct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dirty="0" smtClean="0"/>
              <a:t>Конкурс </a:t>
            </a:r>
            <a:r>
              <a:rPr lang="ru-RU" altLang="ru-RU" sz="1800" dirty="0"/>
              <a:t>в </a:t>
            </a:r>
            <a:r>
              <a:rPr lang="ru-RU" altLang="ru-RU" sz="1800" dirty="0" err="1"/>
              <a:t>бакалавриат</a:t>
            </a:r>
            <a:r>
              <a:rPr lang="ru-RU" altLang="ru-RU" sz="1800" dirty="0"/>
              <a:t> – </a:t>
            </a:r>
            <a:r>
              <a:rPr lang="ru-RU" altLang="ru-RU" sz="1800" b="1" dirty="0">
                <a:solidFill>
                  <a:srgbClr val="80BF44"/>
                </a:solidFill>
              </a:rPr>
              <a:t>3,6</a:t>
            </a:r>
            <a:r>
              <a:rPr lang="ru-RU" altLang="ru-RU" sz="1800" dirty="0"/>
              <a:t> </a:t>
            </a:r>
            <a:r>
              <a:rPr lang="ru-RU" altLang="ru-RU" sz="1800" dirty="0" smtClean="0"/>
              <a:t>чел. / место</a:t>
            </a:r>
            <a:endParaRPr lang="ru-RU" altLang="ru-RU" sz="1800" dirty="0"/>
          </a:p>
          <a:p>
            <a:pPr>
              <a:spcBef>
                <a:spcPct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dirty="0" smtClean="0"/>
              <a:t>Конкурс </a:t>
            </a:r>
            <a:r>
              <a:rPr lang="ru-RU" altLang="ru-RU" sz="1800" dirty="0"/>
              <a:t>в магистратуру – </a:t>
            </a:r>
            <a:r>
              <a:rPr lang="ru-RU" altLang="ru-RU" sz="1800" b="1" dirty="0">
                <a:solidFill>
                  <a:srgbClr val="80BF44"/>
                </a:solidFill>
              </a:rPr>
              <a:t>2,7</a:t>
            </a:r>
            <a:r>
              <a:rPr lang="ru-RU" altLang="ru-RU" sz="1800" dirty="0"/>
              <a:t> </a:t>
            </a:r>
            <a:r>
              <a:rPr lang="ru-RU" altLang="ru-RU" sz="1800" dirty="0" smtClean="0"/>
              <a:t>чел. / место</a:t>
            </a:r>
          </a:p>
          <a:p>
            <a:pPr>
              <a:spcBef>
                <a:spcPct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dirty="0"/>
              <a:t>Конкурс на англоязычную программу «</a:t>
            </a:r>
            <a:r>
              <a:rPr lang="ru-RU" altLang="ru-RU" sz="1800" dirty="0" err="1"/>
              <a:t>Petroleum</a:t>
            </a:r>
            <a:r>
              <a:rPr lang="ru-RU" altLang="ru-RU" sz="1800" dirty="0"/>
              <a:t> </a:t>
            </a:r>
            <a:r>
              <a:rPr lang="ru-RU" altLang="ru-RU" sz="1800" dirty="0" err="1"/>
              <a:t>Engineerin</a:t>
            </a:r>
            <a:r>
              <a:rPr lang="ru-RU" altLang="ru-RU" sz="1800" dirty="0"/>
              <a:t>» - </a:t>
            </a:r>
            <a:r>
              <a:rPr lang="ru-RU" altLang="ru-RU" sz="1800" b="1" dirty="0">
                <a:solidFill>
                  <a:srgbClr val="80BF44"/>
                </a:solidFill>
              </a:rPr>
              <a:t>7,38</a:t>
            </a:r>
            <a:r>
              <a:rPr lang="ru-RU" altLang="ru-RU" sz="1800" dirty="0"/>
              <a:t> чел. / место</a:t>
            </a:r>
          </a:p>
          <a:p>
            <a:pPr>
              <a:spcBef>
                <a:spcPct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dirty="0" smtClean="0"/>
              <a:t>Новая англоязычная </a:t>
            </a:r>
            <a:r>
              <a:rPr lang="ru-RU" altLang="ru-RU" sz="1800" dirty="0"/>
              <a:t>магистерская программа «Чистая вода</a:t>
            </a:r>
            <a:r>
              <a:rPr lang="ru-RU" altLang="ru-RU" sz="1800" dirty="0" smtClean="0"/>
              <a:t>»</a:t>
            </a:r>
            <a:endParaRPr lang="ru-RU" altLang="ru-RU" sz="1800" dirty="0"/>
          </a:p>
          <a:p>
            <a:pPr>
              <a:spcBef>
                <a:spcPct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z="1800" dirty="0" smtClean="0">
                <a:ea typeface="Calibri" panose="020F0502020204030204" pitchFamily="34" charset="0"/>
                <a:cs typeface="Arial" panose="020B0604020202020204" pitchFamily="34" charset="0"/>
              </a:rPr>
              <a:t>Представление интересов ТПУ в сетевом университете БРИКС (Международная тематическая группа </a:t>
            </a:r>
            <a:r>
              <a:rPr lang="ru-RU" sz="1800" dirty="0">
                <a:ea typeface="Calibri" panose="020F0502020204030204" pitchFamily="34" charset="0"/>
                <a:cs typeface="Arial" panose="020B0604020202020204" pitchFamily="34" charset="0"/>
              </a:rPr>
              <a:t>«Водные ресурсы и борьба с их </a:t>
            </a:r>
            <a:r>
              <a:rPr lang="ru-RU" sz="1800" dirty="0" smtClean="0">
                <a:ea typeface="Calibri" panose="020F0502020204030204" pitchFamily="34" charset="0"/>
                <a:cs typeface="Arial" panose="020B0604020202020204" pitchFamily="34" charset="0"/>
              </a:rPr>
              <a:t>загрязнением»)</a:t>
            </a:r>
            <a:endParaRPr lang="ru-RU" sz="1800" dirty="0" smtClean="0"/>
          </a:p>
          <a:p>
            <a:pPr>
              <a:spcBef>
                <a:spcPct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dirty="0" smtClean="0"/>
              <a:t>Г</a:t>
            </a:r>
            <a:r>
              <a:rPr lang="en-US" altLang="ru-RU" sz="1800" dirty="0" err="1" smtClean="0"/>
              <a:t>рант</a:t>
            </a:r>
            <a:r>
              <a:rPr lang="en-US" altLang="ru-RU" sz="1800" dirty="0" smtClean="0"/>
              <a:t> </a:t>
            </a:r>
            <a:r>
              <a:rPr lang="ru-RU" altLang="ru-RU" sz="1800" dirty="0" smtClean="0"/>
              <a:t>Ф</a:t>
            </a:r>
            <a:r>
              <a:rPr lang="en-US" altLang="ru-RU" sz="1800" dirty="0" err="1" smtClean="0"/>
              <a:t>онда</a:t>
            </a:r>
            <a:r>
              <a:rPr lang="en-US" altLang="ru-RU" sz="1800" dirty="0" smtClean="0"/>
              <a:t> </a:t>
            </a:r>
            <a:r>
              <a:rPr lang="en-US" altLang="ru-RU" sz="1800" dirty="0"/>
              <a:t>BRICS STI Program </a:t>
            </a:r>
            <a:r>
              <a:rPr lang="en-US" altLang="ru-RU" sz="1800" dirty="0" err="1" smtClean="0"/>
              <a:t>на</a:t>
            </a:r>
            <a:r>
              <a:rPr lang="en-US" altLang="ru-RU" sz="1800" dirty="0" smtClean="0"/>
              <a:t> </a:t>
            </a:r>
            <a:r>
              <a:rPr lang="en-US" altLang="ru-RU" sz="1800" dirty="0"/>
              <a:t>2018 – 2021 </a:t>
            </a:r>
            <a:r>
              <a:rPr lang="en-US" altLang="ru-RU" sz="1800" dirty="0" err="1" smtClean="0"/>
              <a:t>гг</a:t>
            </a:r>
            <a:r>
              <a:rPr lang="en-US" altLang="ru-RU" sz="1800" dirty="0" smtClean="0"/>
              <a:t>. </a:t>
            </a:r>
            <a:r>
              <a:rPr lang="ru-RU" altLang="ru-RU" sz="1800" dirty="0" smtClean="0"/>
              <a:t>на проект «Экологическая </a:t>
            </a:r>
            <a:r>
              <a:rPr lang="ru-RU" altLang="ru-RU" sz="1800" dirty="0"/>
              <a:t>геохимия </a:t>
            </a:r>
            <a:r>
              <a:rPr lang="ru-RU" altLang="ru-RU" sz="1800" dirty="0" smtClean="0"/>
              <a:t>                                     и </a:t>
            </a:r>
            <a:r>
              <a:rPr lang="ru-RU" altLang="ru-RU" sz="1800" dirty="0"/>
              <a:t>обработка органических загрязнителей </a:t>
            </a:r>
            <a:r>
              <a:rPr lang="ru-RU" altLang="ru-RU" sz="1800" dirty="0" smtClean="0"/>
              <a:t>водных систем </a:t>
            </a:r>
            <a:r>
              <a:rPr lang="ru-RU" altLang="ru-RU" sz="1800" dirty="0"/>
              <a:t>в отдельных районах Китая, Индии </a:t>
            </a:r>
            <a:r>
              <a:rPr lang="ru-RU" altLang="ru-RU" sz="1800" dirty="0" smtClean="0"/>
              <a:t>                            и России» (</a:t>
            </a:r>
            <a:r>
              <a:rPr lang="ru-RU" altLang="ru-RU" sz="1800" b="1" dirty="0">
                <a:solidFill>
                  <a:srgbClr val="80BF44"/>
                </a:solidFill>
              </a:rPr>
              <a:t>16 </a:t>
            </a:r>
            <a:r>
              <a:rPr lang="ru-RU" altLang="ru-RU" sz="1800" dirty="0"/>
              <a:t>млн руб</a:t>
            </a:r>
            <a:r>
              <a:rPr lang="ru-RU" altLang="ru-RU" sz="1800" dirty="0" smtClean="0"/>
              <a:t>.) </a:t>
            </a:r>
          </a:p>
          <a:p>
            <a:pPr>
              <a:spcBef>
                <a:spcPct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dirty="0" smtClean="0"/>
              <a:t>Защищено</a:t>
            </a:r>
            <a:r>
              <a:rPr lang="ru-RU" altLang="ru-RU" sz="1800" b="1" dirty="0" smtClean="0">
                <a:solidFill>
                  <a:srgbClr val="80BF44"/>
                </a:solidFill>
              </a:rPr>
              <a:t> 27 </a:t>
            </a:r>
            <a:r>
              <a:rPr lang="ru-RU" altLang="ru-RU" sz="1800" dirty="0" smtClean="0"/>
              <a:t>диссертаций, в том числе </a:t>
            </a:r>
            <a:r>
              <a:rPr lang="ru-RU" altLang="ru-RU" sz="1800" b="1" dirty="0">
                <a:solidFill>
                  <a:srgbClr val="80BF44"/>
                </a:solidFill>
              </a:rPr>
              <a:t>5</a:t>
            </a:r>
            <a:r>
              <a:rPr lang="ru-RU" altLang="ru-RU" sz="1800" dirty="0"/>
              <a:t> докторских </a:t>
            </a:r>
            <a:endParaRPr lang="ru-RU" altLang="ru-RU" sz="1800" dirty="0" smtClean="0"/>
          </a:p>
          <a:p>
            <a:pPr>
              <a:spcBef>
                <a:spcPct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dirty="0" smtClean="0"/>
              <a:t>По проекту </a:t>
            </a:r>
            <a:r>
              <a:rPr lang="ru-RU" altLang="ru-RU" sz="1800" dirty="0"/>
              <a:t>«Комплексное исследование Сибирского арктического шельфа как источника парниковых газов планетарной </a:t>
            </a:r>
            <a:r>
              <a:rPr lang="ru-RU" altLang="ru-RU" sz="1800" dirty="0" smtClean="0"/>
              <a:t>значимости» </a:t>
            </a:r>
            <a:r>
              <a:rPr lang="ru-RU" altLang="ru-RU" sz="1800" dirty="0"/>
              <a:t>суммарно в журналах Q1 опубликовано </a:t>
            </a:r>
            <a:r>
              <a:rPr lang="ru-RU" altLang="ru-RU" sz="1800" dirty="0" smtClean="0"/>
              <a:t>более                    </a:t>
            </a:r>
            <a:r>
              <a:rPr lang="ru-RU" altLang="ru-RU" sz="1800" b="1" dirty="0" smtClean="0">
                <a:solidFill>
                  <a:srgbClr val="80BF44"/>
                </a:solidFill>
              </a:rPr>
              <a:t>120</a:t>
            </a:r>
            <a:r>
              <a:rPr lang="ru-RU" altLang="ru-RU" sz="1800" dirty="0" smtClean="0"/>
              <a:t> статей, в том числе в </a:t>
            </a:r>
            <a:r>
              <a:rPr lang="ru-RU" altLang="ru-RU" sz="1800" dirty="0"/>
              <a:t>журналах </a:t>
            </a:r>
            <a:r>
              <a:rPr lang="ru-RU" altLang="ru-RU" sz="1800" dirty="0" err="1"/>
              <a:t>Nature</a:t>
            </a:r>
            <a:r>
              <a:rPr lang="ru-RU" altLang="ru-RU" sz="1800" dirty="0"/>
              <a:t> </a:t>
            </a:r>
            <a:r>
              <a:rPr lang="ru-RU" altLang="ru-RU" sz="1800" dirty="0" err="1"/>
              <a:t>Geoscience</a:t>
            </a:r>
            <a:r>
              <a:rPr lang="ru-RU" altLang="ru-RU" sz="1800" dirty="0"/>
              <a:t>, </a:t>
            </a:r>
            <a:r>
              <a:rPr lang="ru-RU" altLang="ru-RU" sz="1800" dirty="0" err="1"/>
              <a:t>Nature</a:t>
            </a:r>
            <a:r>
              <a:rPr lang="ru-RU" altLang="ru-RU" sz="1800" dirty="0"/>
              <a:t> </a:t>
            </a:r>
            <a:r>
              <a:rPr lang="ru-RU" altLang="ru-RU" sz="1800" dirty="0" err="1" smtClean="0"/>
              <a:t>Communications</a:t>
            </a:r>
            <a:endParaRPr lang="ru-RU" altLang="ru-RU" sz="1800" dirty="0" smtClean="0"/>
          </a:p>
          <a:p>
            <a:pPr>
              <a:spcBef>
                <a:spcPct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dirty="0" smtClean="0"/>
              <a:t>Проект </a:t>
            </a:r>
            <a:r>
              <a:rPr lang="ru-RU" altLang="ru-RU" sz="1800" dirty="0"/>
              <a:t>«Палеозой</a:t>
            </a:r>
            <a:r>
              <a:rPr lang="ru-RU" altLang="ru-RU" sz="1800" dirty="0" smtClean="0"/>
              <a:t>» - разработка технологии </a:t>
            </a:r>
            <a:r>
              <a:rPr lang="ru-RU" altLang="ru-RU" sz="1800" dirty="0"/>
              <a:t>поиска потенциально продуктивных объектов </a:t>
            </a:r>
            <a:r>
              <a:rPr lang="ru-RU" altLang="ru-RU" sz="1800" dirty="0" smtClean="0"/>
              <a:t>                        в </a:t>
            </a:r>
            <a:r>
              <a:rPr lang="ru-RU" altLang="ru-RU" sz="1800" dirty="0"/>
              <a:t>отложениях </a:t>
            </a:r>
            <a:r>
              <a:rPr lang="ru-RU" altLang="ru-RU" sz="1800" dirty="0" err="1"/>
              <a:t>доюрского</a:t>
            </a:r>
            <a:r>
              <a:rPr lang="ru-RU" altLang="ru-RU" sz="1800" dirty="0"/>
              <a:t> комплекса Томской области </a:t>
            </a:r>
            <a:r>
              <a:rPr lang="ru-RU" altLang="ru-RU" sz="1800" dirty="0" smtClean="0"/>
              <a:t>в интересах ПАО </a:t>
            </a:r>
            <a:r>
              <a:rPr lang="ru-RU" altLang="ru-RU" sz="1800" dirty="0"/>
              <a:t>«</a:t>
            </a:r>
            <a:r>
              <a:rPr lang="ru-RU" altLang="ru-RU" sz="1800" dirty="0" err="1"/>
              <a:t>Газпромнефть</a:t>
            </a:r>
            <a:r>
              <a:rPr lang="ru-RU" altLang="ru-RU" sz="1800" dirty="0" smtClean="0"/>
              <a:t>».                       Проект </a:t>
            </a:r>
            <a:r>
              <a:rPr lang="ru-RU" altLang="ru-RU" sz="1800" dirty="0"/>
              <a:t>включен в кластер технологий освоения </a:t>
            </a:r>
            <a:r>
              <a:rPr lang="ru-RU" altLang="ru-RU" sz="1800" dirty="0" err="1"/>
              <a:t>трудноизвлекаемых</a:t>
            </a:r>
            <a:r>
              <a:rPr lang="ru-RU" altLang="ru-RU" sz="1800" dirty="0"/>
              <a:t> запасов нефти Программы «ИНО Томск</a:t>
            </a:r>
            <a:r>
              <a:rPr lang="ru-RU" altLang="ru-RU" sz="1800" dirty="0" smtClean="0"/>
              <a:t>»</a:t>
            </a:r>
            <a:endParaRPr lang="ru-RU" altLang="ru-RU" sz="1560" dirty="0"/>
          </a:p>
        </p:txBody>
      </p:sp>
    </p:spTree>
    <p:extLst>
      <p:ext uri="{BB962C8B-B14F-4D97-AF65-F5344CB8AC3E}">
        <p14:creationId xmlns:p14="http://schemas.microsoft.com/office/powerpoint/2010/main" val="225371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897467" y="4859993"/>
            <a:ext cx="4199466" cy="1794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grpSp>
        <p:nvGrpSpPr>
          <p:cNvPr id="307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31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3129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0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1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307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2. Становление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, развитие и достижение заданной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                               на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2018 г.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результативности Инженерной школы информационных технологий и робототехники</a:t>
            </a:r>
            <a:endParaRPr lang="ru-RU" altLang="ru-RU" sz="1834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11</a:t>
            </a:r>
            <a:endParaRPr lang="ru-RU" altLang="ru-RU" sz="1693" dirty="0"/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710165" y="1316491"/>
            <a:ext cx="11012688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dirty="0" smtClean="0"/>
              <a:t>Средний </a:t>
            </a:r>
            <a:r>
              <a:rPr lang="ru-RU" altLang="ru-RU" sz="1800" dirty="0"/>
              <a:t>балл ЕГЭ – </a:t>
            </a:r>
            <a:r>
              <a:rPr lang="ru-RU" altLang="ru-RU" sz="1800" b="1" dirty="0">
                <a:solidFill>
                  <a:srgbClr val="80BF44"/>
                </a:solidFill>
              </a:rPr>
              <a:t>84,06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dirty="0" smtClean="0"/>
              <a:t>Конкурс </a:t>
            </a:r>
            <a:r>
              <a:rPr lang="ru-RU" altLang="ru-RU" sz="1800" dirty="0"/>
              <a:t>в </a:t>
            </a:r>
            <a:r>
              <a:rPr lang="ru-RU" altLang="ru-RU" sz="1800" dirty="0" err="1"/>
              <a:t>бакалавриат</a:t>
            </a:r>
            <a:r>
              <a:rPr lang="ru-RU" altLang="ru-RU" sz="1800" dirty="0"/>
              <a:t> – </a:t>
            </a:r>
            <a:r>
              <a:rPr lang="ru-RU" altLang="ru-RU" sz="1800" b="1" dirty="0">
                <a:solidFill>
                  <a:srgbClr val="80BF44"/>
                </a:solidFill>
              </a:rPr>
              <a:t>5,9 </a:t>
            </a:r>
            <a:r>
              <a:rPr lang="ru-RU" altLang="ru-RU" sz="1800" dirty="0" smtClean="0"/>
              <a:t>чел. / место</a:t>
            </a:r>
            <a:endParaRPr lang="ru-RU" altLang="ru-RU" sz="1800" dirty="0"/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dirty="0" smtClean="0"/>
              <a:t>Новая сетевая магистерская </a:t>
            </a:r>
            <a:r>
              <a:rPr lang="ru-RU" altLang="ru-RU" sz="1800" dirty="0"/>
              <a:t>программа «Медицинские информационные </a:t>
            </a:r>
            <a:r>
              <a:rPr lang="ru-RU" altLang="ru-RU" sz="1800" dirty="0" smtClean="0"/>
              <a:t>                                  системы </a:t>
            </a:r>
            <a:r>
              <a:rPr lang="ru-RU" altLang="ru-RU" sz="1800" dirty="0"/>
              <a:t>и телемедицина» </a:t>
            </a:r>
            <a:r>
              <a:rPr lang="ru-RU" altLang="ru-RU" sz="1800" dirty="0" smtClean="0"/>
              <a:t>(совместно </a:t>
            </a:r>
            <a:r>
              <a:rPr lang="ru-RU" altLang="ru-RU" sz="1800" dirty="0"/>
              <a:t>с </a:t>
            </a:r>
            <a:r>
              <a:rPr lang="ru-RU" altLang="ru-RU" sz="1800" dirty="0" err="1" smtClean="0"/>
              <a:t>СибГМУ</a:t>
            </a:r>
            <a:r>
              <a:rPr lang="ru-RU" altLang="ru-RU" sz="1800" dirty="0" smtClean="0"/>
              <a:t>)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dirty="0"/>
              <a:t>ТПУ </a:t>
            </a:r>
            <a:r>
              <a:rPr lang="ru-RU" altLang="ru-RU" sz="1800" dirty="0" smtClean="0"/>
              <a:t>- площадка </a:t>
            </a:r>
            <a:r>
              <a:rPr lang="ru-RU" altLang="ru-RU" sz="1800" dirty="0"/>
              <a:t>фестиваля </a:t>
            </a:r>
            <a:r>
              <a:rPr lang="ru-RU" altLang="ru-RU" sz="1800" dirty="0" err="1"/>
              <a:t>Honor</a:t>
            </a:r>
            <a:r>
              <a:rPr lang="en-US" altLang="ru-RU" sz="1800" dirty="0"/>
              <a:t> </a:t>
            </a:r>
            <a:r>
              <a:rPr lang="ru-RU" altLang="ru-RU" sz="1800" dirty="0" err="1"/>
              <a:t>Cup</a:t>
            </a:r>
            <a:r>
              <a:rPr lang="ru-RU" altLang="ru-RU" sz="1800" dirty="0"/>
              <a:t> </a:t>
            </a:r>
            <a:r>
              <a:rPr lang="ru-RU" altLang="ru-RU" sz="1800" dirty="0" smtClean="0"/>
              <a:t>ведущей </a:t>
            </a:r>
            <a:r>
              <a:rPr lang="ru-RU" altLang="ru-RU" sz="1800" dirty="0"/>
              <a:t>мировой компании в сфере </a:t>
            </a:r>
            <a:r>
              <a:rPr lang="ru-RU" altLang="ru-RU" sz="1800" dirty="0" smtClean="0"/>
              <a:t>                         телекоммуникаций </a:t>
            </a:r>
            <a:r>
              <a:rPr lang="ru-RU" altLang="ru-RU" sz="1800" dirty="0" err="1" smtClean="0"/>
              <a:t>Huawei</a:t>
            </a:r>
            <a:endParaRPr lang="ru-RU" altLang="ru-RU" sz="1800" dirty="0" smtClean="0"/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dirty="0" smtClean="0"/>
              <a:t>Открытие Цифровой лаборатории </a:t>
            </a:r>
            <a:r>
              <a:rPr lang="ru-RU" altLang="ru-RU" sz="1800" dirty="0"/>
              <a:t>ВСК </a:t>
            </a:r>
            <a:r>
              <a:rPr lang="ru-RU" altLang="ru-RU" sz="1800" dirty="0" smtClean="0"/>
              <a:t>(Страхового дома ВСК) для разработки специализированного программного обеспечения и целевой подготовки специалистов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dirty="0" smtClean="0"/>
              <a:t>Участие в программе </a:t>
            </a:r>
            <a:r>
              <a:rPr lang="ru-RU" altLang="ru-RU" sz="1800" dirty="0"/>
              <a:t>создания и развития Центра НТИ </a:t>
            </a:r>
            <a:r>
              <a:rPr lang="ru-RU" altLang="ru-RU" sz="1800" dirty="0" err="1"/>
              <a:t>ЭнерджиНет</a:t>
            </a:r>
            <a:r>
              <a:rPr lang="ru-RU" altLang="ru-RU" sz="1800" dirty="0"/>
              <a:t> «Технологии транспортировки электроэнергии и распределенных интеллектуальных энергосистем» </a:t>
            </a:r>
            <a:r>
              <a:rPr lang="ru-RU" altLang="ru-RU" sz="1800" dirty="0" smtClean="0"/>
              <a:t>                                в </a:t>
            </a:r>
            <a:r>
              <a:rPr lang="ru-RU" altLang="ru-RU" sz="1800" dirty="0"/>
              <a:t>консорциуме с </a:t>
            </a:r>
            <a:r>
              <a:rPr lang="ru-RU" altLang="ru-RU" sz="1800" dirty="0" smtClean="0"/>
              <a:t>ФГБОУ ВО «</a:t>
            </a:r>
            <a:r>
              <a:rPr lang="ru-RU" altLang="ru-RU" sz="1800" dirty="0"/>
              <a:t>НИУ «МЭИ» </a:t>
            </a:r>
            <a:endParaRPr lang="ru-RU" altLang="ru-RU" sz="1800" dirty="0" smtClean="0"/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b="1" dirty="0">
                <a:solidFill>
                  <a:srgbClr val="80BF44"/>
                </a:solidFill>
              </a:rPr>
              <a:t>2 </a:t>
            </a:r>
            <a:r>
              <a:rPr lang="ru-RU" altLang="ru-RU" sz="1800" dirty="0"/>
              <a:t>место во Всероссийских соревнованиях по морской робототехнике «АКВАРОБОТЕХ-2018» </a:t>
            </a:r>
            <a:r>
              <a:rPr lang="ru-RU" altLang="ru-RU" sz="1800" dirty="0" smtClean="0"/>
              <a:t>                     в г. Владивосток с </a:t>
            </a:r>
            <a:r>
              <a:rPr lang="ru-RU" altLang="ru-RU" sz="1800" dirty="0"/>
              <a:t>автономным необитаемым подводным аппаратом (АНПА) «Платформа»</a:t>
            </a:r>
            <a:endParaRPr lang="en-US" altLang="ru-RU" sz="1800" dirty="0"/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dirty="0" smtClean="0"/>
              <a:t>Призовые </a:t>
            </a:r>
            <a:r>
              <a:rPr lang="ru-RU" altLang="ru-RU" sz="1800" dirty="0"/>
              <a:t>места в Открытом Российском этапе чемпионата роботов </a:t>
            </a:r>
            <a:r>
              <a:rPr lang="ru-RU" altLang="ru-RU" sz="1800" dirty="0" err="1"/>
              <a:t>RoboCup</a:t>
            </a:r>
            <a:r>
              <a:rPr lang="ru-RU" altLang="ru-RU" sz="1800" dirty="0"/>
              <a:t> </a:t>
            </a:r>
            <a:r>
              <a:rPr lang="ru-RU" altLang="ru-RU" sz="1800" dirty="0" err="1"/>
              <a:t>Russia</a:t>
            </a:r>
            <a:r>
              <a:rPr lang="ru-RU" altLang="ru-RU" sz="1800" dirty="0"/>
              <a:t> </a:t>
            </a:r>
            <a:r>
              <a:rPr lang="ru-RU" altLang="ru-RU" sz="1800" dirty="0" err="1" smtClean="0"/>
              <a:t>Open</a:t>
            </a:r>
            <a:r>
              <a:rPr lang="ru-RU" altLang="ru-RU" sz="1800" dirty="0" smtClean="0"/>
              <a:t> </a:t>
            </a:r>
            <a:r>
              <a:rPr lang="ru-RU" altLang="ru-RU" sz="1800" dirty="0"/>
              <a:t>2018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endParaRPr lang="ru-RU" altLang="ru-RU" sz="1600" dirty="0"/>
          </a:p>
        </p:txBody>
      </p:sp>
      <p:pic>
        <p:nvPicPr>
          <p:cNvPr id="27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"/>
          <a:stretch/>
        </p:blipFill>
        <p:spPr bwMode="auto">
          <a:xfrm>
            <a:off x="9795735" y="1330390"/>
            <a:ext cx="1927118" cy="126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200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12369" y="4885395"/>
            <a:ext cx="4386768" cy="1520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grpSp>
        <p:nvGrpSpPr>
          <p:cNvPr id="307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31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3129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0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1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307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2. Становление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, развитие и достижение заданной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                               на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2018 г.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результативности Инженерной школы неразрушающего контроля и безопасности</a:t>
            </a:r>
            <a:endParaRPr lang="ru-RU" altLang="ru-RU" sz="1834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12</a:t>
            </a:r>
            <a:endParaRPr lang="ru-RU" altLang="ru-RU" sz="1693" dirty="0"/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710165" y="1231266"/>
            <a:ext cx="11012688" cy="497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700" dirty="0" smtClean="0"/>
              <a:t>По среднему баллу ЕГЭ направление «</a:t>
            </a:r>
            <a:r>
              <a:rPr lang="ru-RU" altLang="ru-RU" sz="1700" dirty="0"/>
              <a:t>Электроника и </a:t>
            </a:r>
            <a:r>
              <a:rPr lang="ru-RU" altLang="ru-RU" sz="1700" dirty="0" err="1"/>
              <a:t>наноэлектроника</a:t>
            </a:r>
            <a:r>
              <a:rPr lang="ru-RU" altLang="ru-RU" sz="1700" dirty="0"/>
              <a:t>» </a:t>
            </a:r>
            <a:r>
              <a:rPr lang="ru-RU" altLang="ru-RU" sz="1700" dirty="0" smtClean="0"/>
              <a:t>вошло в ТОП-10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700" dirty="0"/>
              <a:t>Открыта новая магистерская программа «</a:t>
            </a:r>
            <a:r>
              <a:rPr lang="ru-RU" sz="1700" dirty="0"/>
              <a:t>Промышленная томография сложных систем»</a:t>
            </a:r>
            <a:endParaRPr lang="ru-RU" altLang="ru-RU" sz="1700" dirty="0"/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700" dirty="0" smtClean="0"/>
              <a:t>Защищено </a:t>
            </a:r>
            <a:r>
              <a:rPr lang="ru-RU" altLang="ru-RU" sz="1700" b="1" dirty="0" smtClean="0">
                <a:solidFill>
                  <a:srgbClr val="80BF44"/>
                </a:solidFill>
              </a:rPr>
              <a:t>11</a:t>
            </a:r>
            <a:r>
              <a:rPr lang="ru-RU" altLang="ru-RU" sz="1700" dirty="0" smtClean="0"/>
              <a:t> кандидатских </a:t>
            </a:r>
            <a:r>
              <a:rPr lang="ru-RU" altLang="ru-RU" sz="1700" dirty="0"/>
              <a:t>диссертаций (в </a:t>
            </a:r>
            <a:r>
              <a:rPr lang="ru-RU" altLang="ru-RU" sz="1700" dirty="0" smtClean="0"/>
              <a:t>2017 г</a:t>
            </a:r>
            <a:r>
              <a:rPr lang="ru-RU" altLang="ru-RU" sz="1700" dirty="0"/>
              <a:t>. </a:t>
            </a:r>
            <a:r>
              <a:rPr lang="en-US" altLang="ru-RU" sz="1700" dirty="0"/>
              <a:t>–</a:t>
            </a:r>
            <a:r>
              <a:rPr lang="ru-RU" altLang="ru-RU" sz="1700" dirty="0"/>
              <a:t> </a:t>
            </a:r>
            <a:r>
              <a:rPr lang="ru-RU" altLang="ru-RU" sz="1700" b="1" dirty="0">
                <a:solidFill>
                  <a:srgbClr val="80BF44"/>
                </a:solidFill>
              </a:rPr>
              <a:t>6</a:t>
            </a:r>
            <a:r>
              <a:rPr lang="ru-RU" altLang="ru-RU" sz="1700" dirty="0"/>
              <a:t>)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700" dirty="0" smtClean="0"/>
              <a:t>На </a:t>
            </a:r>
            <a:r>
              <a:rPr lang="ru-RU" altLang="ru-RU" sz="1700" b="1" dirty="0" smtClean="0">
                <a:solidFill>
                  <a:srgbClr val="80BF44"/>
                </a:solidFill>
              </a:rPr>
              <a:t>34 %</a:t>
            </a:r>
            <a:r>
              <a:rPr lang="ru-RU" altLang="ru-RU" sz="1700" b="1" dirty="0" smtClean="0"/>
              <a:t> </a:t>
            </a:r>
            <a:r>
              <a:rPr lang="ru-RU" altLang="ru-RU" sz="1700" dirty="0" smtClean="0"/>
              <a:t>(до </a:t>
            </a:r>
            <a:r>
              <a:rPr lang="ru-RU" altLang="ru-RU" sz="1700" b="1" dirty="0" smtClean="0">
                <a:solidFill>
                  <a:srgbClr val="80BF44"/>
                </a:solidFill>
              </a:rPr>
              <a:t>53</a:t>
            </a:r>
            <a:r>
              <a:rPr lang="ru-RU" altLang="ru-RU" sz="1700" dirty="0" smtClean="0"/>
              <a:t>) увеличилось </a:t>
            </a:r>
            <a:r>
              <a:rPr lang="ru-RU" altLang="ru-RU" sz="1700" dirty="0"/>
              <a:t>количество статей в изданиях </a:t>
            </a:r>
            <a:r>
              <a:rPr lang="ru-RU" altLang="ru-RU" sz="1700" dirty="0" smtClean="0"/>
              <a:t>Q1-Q2</a:t>
            </a:r>
            <a:endParaRPr lang="ru-RU" altLang="ru-RU" sz="1700" dirty="0"/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700" dirty="0"/>
              <a:t>На </a:t>
            </a:r>
            <a:r>
              <a:rPr lang="ru-RU" altLang="ru-RU" sz="1700" b="1" dirty="0" smtClean="0">
                <a:solidFill>
                  <a:srgbClr val="80BF44"/>
                </a:solidFill>
              </a:rPr>
              <a:t>47,5 %</a:t>
            </a:r>
            <a:r>
              <a:rPr lang="ru-RU" altLang="ru-RU" sz="1700" dirty="0" smtClean="0"/>
              <a:t> (до </a:t>
            </a:r>
            <a:r>
              <a:rPr lang="ru-RU" altLang="ru-RU" sz="1700" b="1" dirty="0" smtClean="0">
                <a:solidFill>
                  <a:srgbClr val="80BF44"/>
                </a:solidFill>
              </a:rPr>
              <a:t>44</a:t>
            </a:r>
            <a:r>
              <a:rPr lang="ru-RU" altLang="ru-RU" sz="1700" dirty="0" smtClean="0"/>
              <a:t>) выросло количество статей </a:t>
            </a:r>
            <a:r>
              <a:rPr lang="ru-RU" altLang="ru-RU" sz="1700" dirty="0"/>
              <a:t>в соавторстве с иностранными учеными, имеющими </a:t>
            </a:r>
            <a:r>
              <a:rPr lang="ru-RU" altLang="ru-RU" sz="1700" b="1" dirty="0" smtClean="0">
                <a:solidFill>
                  <a:srgbClr val="80BF44"/>
                </a:solidFill>
              </a:rPr>
              <a:t>h&gt;5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700" dirty="0"/>
              <a:t>В рамках проекта ФЦП открыта единственная за Уралом локальная чистая комната для микро- и </a:t>
            </a:r>
            <a:r>
              <a:rPr lang="ru-RU" altLang="ru-RU" sz="1700" dirty="0" err="1"/>
              <a:t>наноэлектроники</a:t>
            </a:r>
            <a:r>
              <a:rPr lang="ru-RU" altLang="ru-RU" sz="1700" dirty="0"/>
              <a:t> (класс чистоты 6 ISO)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700" dirty="0" smtClean="0"/>
              <a:t>Проведены радиационные испытания </a:t>
            </a:r>
            <a:r>
              <a:rPr lang="ru-RU" altLang="ru-RU" sz="1700" dirty="0"/>
              <a:t>компонентов космической техники </a:t>
            </a:r>
            <a:r>
              <a:rPr lang="ru-RU" altLang="ru-RU" sz="1700" dirty="0" smtClean="0"/>
              <a:t>на </a:t>
            </a:r>
            <a:r>
              <a:rPr lang="ru-RU" altLang="ru-RU" sz="1700" dirty="0"/>
              <a:t>сумму </a:t>
            </a:r>
            <a:r>
              <a:rPr lang="ru-RU" altLang="ru-RU" sz="1700" b="1" dirty="0">
                <a:solidFill>
                  <a:srgbClr val="80BF44"/>
                </a:solidFill>
              </a:rPr>
              <a:t>53,4</a:t>
            </a:r>
            <a:r>
              <a:rPr lang="ru-RU" altLang="ru-RU" sz="1700" dirty="0"/>
              <a:t> млн руб.</a:t>
            </a:r>
            <a:endParaRPr lang="ru-RU" altLang="ru-RU" sz="1700" dirty="0" smtClean="0"/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700" dirty="0" smtClean="0"/>
              <a:t>МИП ООО </a:t>
            </a:r>
            <a:r>
              <a:rPr lang="ru-RU" altLang="ru-RU" sz="1700" dirty="0"/>
              <a:t>«</a:t>
            </a:r>
            <a:r>
              <a:rPr lang="ru-RU" altLang="ru-RU" sz="1700" dirty="0" err="1"/>
              <a:t>Интех</a:t>
            </a:r>
            <a:r>
              <a:rPr lang="ru-RU" altLang="ru-RU" sz="1700" dirty="0"/>
              <a:t>» заключило контракт на создание роботизированной ультразвуковой системы для контроля качества деталей </a:t>
            </a:r>
            <a:r>
              <a:rPr lang="ru-RU" altLang="ru-RU" sz="1700" dirty="0" smtClean="0"/>
              <a:t>строящегося во Франции термоядерного реактора </a:t>
            </a:r>
            <a:r>
              <a:rPr lang="ru-RU" altLang="ru-RU" sz="1700" dirty="0"/>
              <a:t>(ТПУ – соисполнитель, договор на сумму </a:t>
            </a:r>
            <a:r>
              <a:rPr lang="ru-RU" altLang="ru-RU" sz="1700" b="1" dirty="0">
                <a:solidFill>
                  <a:srgbClr val="80BF44"/>
                </a:solidFill>
              </a:rPr>
              <a:t>50</a:t>
            </a:r>
            <a:r>
              <a:rPr lang="ru-RU" altLang="ru-RU" sz="1700" dirty="0"/>
              <a:t> </a:t>
            </a:r>
            <a:r>
              <a:rPr lang="ru-RU" altLang="ru-RU" sz="1700" dirty="0" smtClean="0"/>
              <a:t>млн </a:t>
            </a:r>
            <a:r>
              <a:rPr lang="ru-RU" altLang="ru-RU" sz="1700" dirty="0"/>
              <a:t>руб. на </a:t>
            </a:r>
            <a:r>
              <a:rPr lang="ru-RU" altLang="ru-RU" sz="1700" dirty="0" smtClean="0"/>
              <a:t>2018-2020 гг.)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700" dirty="0" smtClean="0"/>
              <a:t>Совместно </a:t>
            </a:r>
            <a:r>
              <a:rPr lang="ru-RU" altLang="ru-RU" sz="1700" dirty="0"/>
              <a:t>с Томским электромеханическим заводом </a:t>
            </a:r>
            <a:r>
              <a:rPr lang="ru-RU" altLang="ru-RU" sz="1700" dirty="0" smtClean="0"/>
              <a:t>в </a:t>
            </a:r>
            <a:r>
              <a:rPr lang="ru-RU" altLang="ru-RU" sz="1700" dirty="0"/>
              <a:t>рамках ФЦП реализуется проект по созданию участка, оснащенного средствами неразрушающего контроля пространственно-сложных фасонных корпусных деталей трубопроводной арматуры </a:t>
            </a:r>
            <a:r>
              <a:rPr lang="ru-RU" altLang="ru-RU" sz="1700" dirty="0" smtClean="0"/>
              <a:t>(объем </a:t>
            </a:r>
            <a:r>
              <a:rPr lang="ru-RU" altLang="ru-RU" sz="1700" dirty="0"/>
              <a:t>финансирования </a:t>
            </a:r>
            <a:r>
              <a:rPr lang="ru-RU" altLang="ru-RU" sz="1700" dirty="0" smtClean="0"/>
              <a:t>- </a:t>
            </a:r>
            <a:r>
              <a:rPr lang="ru-RU" altLang="ru-RU" sz="1700" b="1" dirty="0" smtClean="0">
                <a:solidFill>
                  <a:srgbClr val="80BF44"/>
                </a:solidFill>
              </a:rPr>
              <a:t>150</a:t>
            </a:r>
            <a:r>
              <a:rPr lang="ru-RU" altLang="ru-RU" sz="1700" dirty="0" smtClean="0"/>
              <a:t> </a:t>
            </a:r>
            <a:r>
              <a:rPr lang="ru-RU" altLang="ru-RU" sz="1700" dirty="0"/>
              <a:t>млн руб</a:t>
            </a:r>
            <a:r>
              <a:rPr lang="ru-RU" altLang="ru-RU" sz="1700" dirty="0" smtClean="0"/>
              <a:t>.)</a:t>
            </a:r>
            <a:endParaRPr lang="ru-RU" altLang="ru-RU" sz="1700" dirty="0"/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700" dirty="0"/>
              <a:t>Объем </a:t>
            </a:r>
            <a:r>
              <a:rPr lang="ru-RU" altLang="ru-RU" sz="1700" dirty="0" smtClean="0"/>
              <a:t>привлеченных внебюджетных </a:t>
            </a:r>
            <a:r>
              <a:rPr lang="ru-RU" altLang="ru-RU" sz="1700" dirty="0"/>
              <a:t>средств составил</a:t>
            </a:r>
            <a:r>
              <a:rPr lang="ru-RU" altLang="ru-RU" sz="1700" b="1" dirty="0"/>
              <a:t> </a:t>
            </a:r>
            <a:r>
              <a:rPr lang="ru-RU" altLang="ru-RU" sz="1700" b="1" dirty="0">
                <a:solidFill>
                  <a:srgbClr val="80BF44"/>
                </a:solidFill>
              </a:rPr>
              <a:t>291,8 </a:t>
            </a:r>
            <a:r>
              <a:rPr lang="ru-RU" altLang="ru-RU" sz="1700" dirty="0"/>
              <a:t>млн руб</a:t>
            </a:r>
            <a:r>
              <a:rPr lang="ru-RU" altLang="ru-RU" sz="1700" dirty="0" smtClean="0"/>
              <a:t>. (на </a:t>
            </a:r>
            <a:r>
              <a:rPr lang="ru-RU" altLang="ru-RU" sz="1700" b="1" dirty="0" smtClean="0">
                <a:solidFill>
                  <a:srgbClr val="80BF44"/>
                </a:solidFill>
              </a:rPr>
              <a:t>6</a:t>
            </a:r>
            <a:r>
              <a:rPr lang="ru-RU" altLang="ru-RU" sz="1700" dirty="0" smtClean="0"/>
              <a:t> </a:t>
            </a:r>
            <a:r>
              <a:rPr lang="ru-RU" altLang="ru-RU" sz="1700" dirty="0"/>
              <a:t>% </a:t>
            </a:r>
            <a:r>
              <a:rPr lang="ru-RU" altLang="ru-RU" sz="1700" dirty="0" smtClean="0"/>
              <a:t>больше, чем в </a:t>
            </a:r>
            <a:r>
              <a:rPr lang="ru-RU" altLang="ru-RU" sz="1700" dirty="0"/>
              <a:t>2017 г.), </a:t>
            </a:r>
            <a:r>
              <a:rPr lang="ru-RU" altLang="ru-RU" sz="1700" dirty="0" smtClean="0"/>
              <a:t>          из </a:t>
            </a:r>
            <a:r>
              <a:rPr lang="ru-RU" altLang="ru-RU" sz="1700" dirty="0"/>
              <a:t>них </a:t>
            </a:r>
            <a:r>
              <a:rPr lang="ru-RU" altLang="ru-RU" sz="1700" dirty="0" smtClean="0"/>
              <a:t>на НИОКР </a:t>
            </a:r>
            <a:r>
              <a:rPr lang="ru-RU" altLang="ru-RU" sz="1700" b="1" dirty="0"/>
              <a:t>– </a:t>
            </a:r>
            <a:r>
              <a:rPr lang="ru-RU" altLang="ru-RU" sz="1700" b="1" dirty="0">
                <a:solidFill>
                  <a:srgbClr val="9DCE70"/>
                </a:solidFill>
              </a:rPr>
              <a:t>265,6</a:t>
            </a:r>
            <a:r>
              <a:rPr lang="ru-RU" altLang="ru-RU" sz="1700" b="1" dirty="0"/>
              <a:t> </a:t>
            </a:r>
            <a:r>
              <a:rPr lang="ru-RU" altLang="ru-RU" sz="1700" dirty="0"/>
              <a:t>млн руб</a:t>
            </a:r>
            <a:r>
              <a:rPr lang="ru-RU" altLang="ru-RU" sz="1700" dirty="0" smtClean="0"/>
              <a:t>.</a:t>
            </a:r>
            <a:endParaRPr lang="ru-RU" altLang="ru-RU" sz="1400" dirty="0" smtClean="0"/>
          </a:p>
        </p:txBody>
      </p:sp>
    </p:spTree>
    <p:extLst>
      <p:ext uri="{BB962C8B-B14F-4D97-AF65-F5344CB8AC3E}">
        <p14:creationId xmlns:p14="http://schemas.microsoft.com/office/powerpoint/2010/main" val="70054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710165" y="4859993"/>
            <a:ext cx="4386768" cy="1794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grpSp>
        <p:nvGrpSpPr>
          <p:cNvPr id="307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31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3129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0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1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307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2. Становление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, развитие и достижение заданной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                                       на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2018 г.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результативности Инженерной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школы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энергетики</a:t>
            </a:r>
            <a:endParaRPr lang="ru-RU" altLang="ru-RU" sz="1834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13</a:t>
            </a:r>
            <a:endParaRPr lang="ru-RU" altLang="ru-RU" sz="1693" dirty="0"/>
          </a:p>
        </p:txBody>
      </p:sp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710165" y="1266102"/>
            <a:ext cx="9356944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700" dirty="0" smtClean="0"/>
              <a:t>Совместная с </a:t>
            </a:r>
            <a:r>
              <a:rPr lang="ru-RU" altLang="ru-RU" sz="1700" dirty="0" err="1"/>
              <a:t>Egyptian</a:t>
            </a:r>
            <a:r>
              <a:rPr lang="ru-RU" altLang="ru-RU" sz="1700" dirty="0"/>
              <a:t> </a:t>
            </a:r>
            <a:r>
              <a:rPr lang="ru-RU" altLang="ru-RU" sz="1700" dirty="0" err="1"/>
              <a:t>Russian</a:t>
            </a:r>
            <a:r>
              <a:rPr lang="ru-RU" altLang="ru-RU" sz="1700" dirty="0"/>
              <a:t> </a:t>
            </a:r>
            <a:r>
              <a:rPr lang="ru-RU" altLang="ru-RU" sz="1700" dirty="0" err="1"/>
              <a:t>University</a:t>
            </a:r>
            <a:r>
              <a:rPr lang="ru-RU" altLang="ru-RU" sz="1700" dirty="0"/>
              <a:t> </a:t>
            </a:r>
            <a:r>
              <a:rPr lang="ru-RU" altLang="ru-RU" sz="1700" dirty="0" smtClean="0"/>
              <a:t>англоязычная </a:t>
            </a:r>
            <a:r>
              <a:rPr lang="ru-RU" altLang="ru-RU" sz="1700" dirty="0"/>
              <a:t>программа «</a:t>
            </a:r>
            <a:r>
              <a:rPr lang="ru-RU" altLang="ru-RU" sz="1700" dirty="0" err="1"/>
              <a:t>Design</a:t>
            </a:r>
            <a:r>
              <a:rPr lang="ru-RU" altLang="ru-RU" sz="1700" dirty="0"/>
              <a:t>, </a:t>
            </a:r>
            <a:r>
              <a:rPr lang="ru-RU" altLang="ru-RU" sz="1700" dirty="0" err="1"/>
              <a:t>Operation</a:t>
            </a:r>
            <a:r>
              <a:rPr lang="ru-RU" altLang="ru-RU" sz="1700" dirty="0"/>
              <a:t> </a:t>
            </a:r>
            <a:r>
              <a:rPr lang="ru-RU" altLang="ru-RU" sz="1700" dirty="0" err="1"/>
              <a:t>and</a:t>
            </a:r>
            <a:r>
              <a:rPr lang="ru-RU" altLang="ru-RU" sz="1700" dirty="0"/>
              <a:t> </a:t>
            </a:r>
            <a:r>
              <a:rPr lang="ru-RU" altLang="ru-RU" sz="1700" dirty="0" err="1"/>
              <a:t>Engineering</a:t>
            </a:r>
            <a:r>
              <a:rPr lang="ru-RU" altLang="ru-RU" sz="1700" dirty="0"/>
              <a:t> </a:t>
            </a:r>
            <a:r>
              <a:rPr lang="ru-RU" altLang="ru-RU" sz="1700" dirty="0" err="1"/>
              <a:t>of</a:t>
            </a:r>
            <a:r>
              <a:rPr lang="ru-RU" altLang="ru-RU" sz="1700" dirty="0"/>
              <a:t> </a:t>
            </a:r>
            <a:r>
              <a:rPr lang="ru-RU" altLang="ru-RU" sz="1700" dirty="0" err="1"/>
              <a:t>Nuclear</a:t>
            </a:r>
            <a:r>
              <a:rPr lang="ru-RU" altLang="ru-RU" sz="1700" dirty="0"/>
              <a:t> </a:t>
            </a:r>
            <a:r>
              <a:rPr lang="ru-RU" altLang="ru-RU" sz="1700" dirty="0" err="1"/>
              <a:t>Power</a:t>
            </a:r>
            <a:r>
              <a:rPr lang="ru-RU" altLang="ru-RU" sz="1700" dirty="0"/>
              <a:t> </a:t>
            </a:r>
            <a:r>
              <a:rPr lang="ru-RU" altLang="ru-RU" sz="1700" dirty="0" err="1" smtClean="0"/>
              <a:t>Plants</a:t>
            </a:r>
            <a:r>
              <a:rPr lang="ru-RU" altLang="ru-RU" sz="1700" dirty="0" smtClean="0"/>
              <a:t>» (в интересах и по квотам ГК «</a:t>
            </a:r>
            <a:r>
              <a:rPr lang="ru-RU" altLang="ru-RU" sz="1700" dirty="0" err="1" smtClean="0"/>
              <a:t>Росатом</a:t>
            </a:r>
            <a:r>
              <a:rPr lang="ru-RU" altLang="ru-RU" sz="1700" dirty="0" smtClean="0"/>
              <a:t>») 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700" dirty="0" smtClean="0"/>
              <a:t>Открытие специализированной научно-исследовательской «Электротехнической лаборатории» (спонсор – компания </a:t>
            </a:r>
            <a:r>
              <a:rPr lang="ru-RU" altLang="ru-RU" sz="1700" dirty="0" err="1" smtClean="0"/>
              <a:t>Lapp</a:t>
            </a:r>
            <a:r>
              <a:rPr lang="ru-RU" altLang="ru-RU" sz="1700" dirty="0" smtClean="0"/>
              <a:t> </a:t>
            </a:r>
            <a:r>
              <a:rPr lang="en-US" altLang="ru-RU" sz="1700" dirty="0" smtClean="0"/>
              <a:t>group</a:t>
            </a:r>
            <a:r>
              <a:rPr lang="ru-RU" altLang="ru-RU" sz="1700" dirty="0" smtClean="0"/>
              <a:t>, </a:t>
            </a:r>
            <a:r>
              <a:rPr lang="ru-RU" altLang="ru-RU" sz="1700" dirty="0" err="1"/>
              <a:t>Штудгарт</a:t>
            </a:r>
            <a:r>
              <a:rPr lang="ru-RU" altLang="ru-RU" sz="1700" dirty="0"/>
              <a:t>, Германия</a:t>
            </a:r>
            <a:r>
              <a:rPr lang="ru-RU" altLang="ru-RU" sz="1700" dirty="0" smtClean="0"/>
              <a:t>)</a:t>
            </a:r>
            <a:endParaRPr lang="ru-RU" altLang="ru-RU" sz="1700" dirty="0"/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700" dirty="0" smtClean="0"/>
              <a:t>Создание на </a:t>
            </a:r>
            <a:r>
              <a:rPr lang="ru-RU" altLang="ru-RU" sz="1700" dirty="0"/>
              <a:t>базе лабораторного комплекса «Проектирование, эксплуатация </a:t>
            </a:r>
            <a:r>
              <a:rPr lang="ru-RU" altLang="ru-RU" sz="1700" dirty="0" smtClean="0"/>
              <a:t>                       и </a:t>
            </a:r>
            <a:r>
              <a:rPr lang="ru-RU" altLang="ru-RU" sz="1700" dirty="0"/>
              <a:t>ремонт электротехнического оборудования» </a:t>
            </a:r>
            <a:r>
              <a:rPr lang="ru-RU" altLang="ru-RU" sz="1700" dirty="0" smtClean="0"/>
              <a:t>тренажёрного класса </a:t>
            </a:r>
            <a:r>
              <a:rPr lang="ru-RU" altLang="ru-RU" sz="1700" dirty="0"/>
              <a:t>для </a:t>
            </a:r>
            <a:r>
              <a:rPr lang="ru-RU" altLang="ru-RU" sz="1700" dirty="0" smtClean="0"/>
              <a:t>совершенствования </a:t>
            </a:r>
            <a:r>
              <a:rPr lang="ru-RU" altLang="ru-RU" sz="1700" dirty="0"/>
              <a:t>практических навыков </a:t>
            </a:r>
            <a:r>
              <a:rPr lang="ru-RU" altLang="ru-RU" sz="1700" dirty="0" smtClean="0"/>
              <a:t>обучающихся                                                        (спонсор – ООО «Газпром добыча Ямбург»)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700" dirty="0" smtClean="0"/>
              <a:t>Премия </a:t>
            </a:r>
            <a:r>
              <a:rPr lang="ru-RU" altLang="ru-RU" sz="1700" dirty="0"/>
              <a:t>«Глобальная энергия»: академик РАН, профессор НОЦ И.Н. Бутакова </a:t>
            </a:r>
            <a:r>
              <a:rPr lang="ru-RU" altLang="ru-RU" sz="1700" dirty="0" smtClean="0"/>
              <a:t>                   </a:t>
            </a:r>
            <a:r>
              <a:rPr lang="ru-RU" altLang="ru-RU" sz="1700" b="1" i="1" dirty="0" smtClean="0">
                <a:solidFill>
                  <a:srgbClr val="80BF44"/>
                </a:solidFill>
              </a:rPr>
              <a:t>Сергей </a:t>
            </a:r>
            <a:r>
              <a:rPr lang="ru-RU" altLang="ru-RU" sz="1700" b="1" i="1" dirty="0">
                <a:solidFill>
                  <a:srgbClr val="80BF44"/>
                </a:solidFill>
              </a:rPr>
              <a:t>Алексеенко </a:t>
            </a:r>
            <a:endParaRPr lang="ru-RU" altLang="ru-RU" sz="1700" b="1" i="1" dirty="0" smtClean="0">
              <a:solidFill>
                <a:srgbClr val="80BF44"/>
              </a:solidFill>
            </a:endParaRP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700" dirty="0"/>
              <a:t>II командное место на Международном инженерном чемпионате «CASE-IN» </a:t>
            </a:r>
            <a:r>
              <a:rPr lang="ru-RU" altLang="ru-RU" sz="1700" dirty="0" smtClean="0"/>
              <a:t>                     по </a:t>
            </a:r>
            <a:r>
              <a:rPr lang="ru-RU" altLang="ru-RU" sz="1700" dirty="0"/>
              <a:t>направлению «Электроэнергетика»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700" b="1" dirty="0" smtClean="0">
                <a:solidFill>
                  <a:srgbClr val="80BF44"/>
                </a:solidFill>
              </a:rPr>
              <a:t>Грант </a:t>
            </a:r>
            <a:r>
              <a:rPr lang="ru-RU" altLang="ru-RU" sz="1700" b="1" dirty="0">
                <a:solidFill>
                  <a:srgbClr val="80BF44"/>
                </a:solidFill>
              </a:rPr>
              <a:t>РНФ </a:t>
            </a:r>
            <a:r>
              <a:rPr lang="ru-RU" altLang="ru-RU" sz="1700" dirty="0"/>
              <a:t>«Разработка основных элементов теории процессов термической подготовки, воспламенения и горения смесевых топлив </a:t>
            </a:r>
            <a:r>
              <a:rPr lang="ru-RU" altLang="ru-RU" sz="1700" dirty="0" smtClean="0"/>
              <a:t>на </a:t>
            </a:r>
            <a:r>
              <a:rPr lang="ru-RU" altLang="ru-RU" sz="1700" dirty="0"/>
              <a:t>основе угля и древесины применительно к камерам сгорания котельных агрегатов» </a:t>
            </a:r>
            <a:r>
              <a:rPr lang="ru-RU" altLang="ru-RU" sz="1700" dirty="0" smtClean="0"/>
              <a:t>(</a:t>
            </a:r>
            <a:r>
              <a:rPr lang="ru-RU" altLang="ru-RU" sz="1700" b="1" dirty="0">
                <a:solidFill>
                  <a:srgbClr val="80BF44"/>
                </a:solidFill>
              </a:rPr>
              <a:t>6 </a:t>
            </a:r>
            <a:r>
              <a:rPr lang="ru-RU" altLang="ru-RU" sz="1700" dirty="0"/>
              <a:t>млн руб.)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700" dirty="0" smtClean="0"/>
              <a:t>Продолжение работ на </a:t>
            </a:r>
            <a:r>
              <a:rPr lang="ru-RU" sz="1700" dirty="0" smtClean="0"/>
              <a:t>Стенде </a:t>
            </a:r>
            <a:r>
              <a:rPr lang="ru-RU" sz="1700" dirty="0"/>
              <a:t>комплексных испытаний горновой и прямоточно-вихревой технологий газификации твердого топлива на Томской </a:t>
            </a:r>
            <a:r>
              <a:rPr lang="ru-RU" sz="1700" dirty="0" smtClean="0"/>
              <a:t>ТЭЦ-3 с целью подготовки его к постоянной загрузке и работе</a:t>
            </a:r>
            <a:endParaRPr lang="ru-RU" altLang="ru-RU" sz="1700" dirty="0">
              <a:solidFill>
                <a:srgbClr val="FF0000"/>
              </a:solidFill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542" y="1683646"/>
            <a:ext cx="2101573" cy="1355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0594" y="4805851"/>
            <a:ext cx="1526521" cy="1355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479" y="3258325"/>
            <a:ext cx="1804636" cy="135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178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68378" y="5061307"/>
            <a:ext cx="4386768" cy="1794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grpSp>
        <p:nvGrpSpPr>
          <p:cNvPr id="307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31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3129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0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1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307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2. Становление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, развитие и достижение заданной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                                         на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2018 г.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результативности Инженерной школы новых       производственных технологий</a:t>
            </a:r>
            <a:endParaRPr lang="ru-RU" altLang="ru-RU" sz="1834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1</a:t>
            </a:r>
            <a:r>
              <a:rPr lang="en-US" altLang="ru-RU" sz="1693" dirty="0" smtClean="0"/>
              <a:t>4</a:t>
            </a:r>
            <a:endParaRPr lang="ru-RU" altLang="ru-RU" sz="1693" dirty="0"/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710165" y="1321488"/>
            <a:ext cx="11159618" cy="506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dirty="0"/>
              <a:t>Средний балл ЕГЭ на направление «Биотехнология» – </a:t>
            </a:r>
            <a:r>
              <a:rPr lang="ru-RU" altLang="ru-RU" sz="1800" b="1" dirty="0" smtClean="0">
                <a:solidFill>
                  <a:srgbClr val="80BF44"/>
                </a:solidFill>
              </a:rPr>
              <a:t>92,64 </a:t>
            </a:r>
            <a:endParaRPr lang="ru-RU" altLang="ru-RU" sz="1800" b="1" dirty="0">
              <a:solidFill>
                <a:srgbClr val="80BF44"/>
              </a:solidFill>
            </a:endParaRP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dirty="0"/>
              <a:t>Доля магистрантов и аспирантов </a:t>
            </a:r>
            <a:r>
              <a:rPr lang="en-US" altLang="ru-RU" sz="1800" dirty="0"/>
              <a:t>–</a:t>
            </a:r>
            <a:r>
              <a:rPr lang="ru-RU" altLang="ru-RU" sz="1800" b="1" dirty="0"/>
              <a:t> </a:t>
            </a:r>
            <a:r>
              <a:rPr lang="ru-RU" altLang="ru-RU" sz="1800" b="1" dirty="0">
                <a:solidFill>
                  <a:srgbClr val="80BF44"/>
                </a:solidFill>
              </a:rPr>
              <a:t>48,9 %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dirty="0"/>
              <a:t>Доля иностранных студентов –</a:t>
            </a:r>
            <a:r>
              <a:rPr lang="ru-RU" altLang="ru-RU" sz="1800" b="1" dirty="0">
                <a:solidFill>
                  <a:srgbClr val="9DCE70"/>
                </a:solidFill>
              </a:rPr>
              <a:t> </a:t>
            </a:r>
            <a:r>
              <a:rPr lang="ru-RU" altLang="ru-RU" sz="1800" b="1" dirty="0">
                <a:solidFill>
                  <a:srgbClr val="80BF44"/>
                </a:solidFill>
              </a:rPr>
              <a:t>39 %</a:t>
            </a:r>
            <a:endParaRPr lang="ru-RU" altLang="ru-RU" sz="1800" dirty="0">
              <a:solidFill>
                <a:srgbClr val="80BF44"/>
              </a:solidFill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dirty="0" smtClean="0"/>
              <a:t>Губернаторская программа «</a:t>
            </a:r>
            <a:r>
              <a:rPr lang="ru-RU" altLang="ru-RU" sz="1800" dirty="0"/>
              <a:t>Чистая вода Томской </a:t>
            </a:r>
            <a:r>
              <a:rPr lang="ru-RU" altLang="ru-RU" sz="1800" dirty="0" smtClean="0"/>
              <a:t>области». Заказчики </a:t>
            </a:r>
            <a:r>
              <a:rPr lang="ru-RU" altLang="ru-RU" sz="1800" dirty="0"/>
              <a:t>– Администрации районов Томской </a:t>
            </a:r>
            <a:r>
              <a:rPr lang="ru-RU" altLang="ru-RU" sz="1800" dirty="0" smtClean="0"/>
              <a:t>области. За </a:t>
            </a:r>
            <a:r>
              <a:rPr lang="ru-RU" altLang="ru-RU" sz="1800" dirty="0"/>
              <a:t>два года реализации программы в </a:t>
            </a:r>
            <a:r>
              <a:rPr lang="ru-RU" altLang="ru-RU" sz="1800" b="1" dirty="0" smtClean="0">
                <a:solidFill>
                  <a:srgbClr val="80BF44"/>
                </a:solidFill>
              </a:rPr>
              <a:t>115</a:t>
            </a:r>
            <a:r>
              <a:rPr lang="ru-RU" altLang="ru-RU" sz="1800" dirty="0" smtClean="0"/>
              <a:t> (в 2018 г. – в </a:t>
            </a:r>
            <a:r>
              <a:rPr lang="ru-RU" altLang="ru-RU" sz="1800" b="1" dirty="0" smtClean="0">
                <a:solidFill>
                  <a:srgbClr val="80BF44"/>
                </a:solidFill>
              </a:rPr>
              <a:t>46</a:t>
            </a:r>
            <a:r>
              <a:rPr lang="ru-RU" altLang="ru-RU" sz="1800" dirty="0" smtClean="0"/>
              <a:t>) населенных пунктах установлено </a:t>
            </a:r>
            <a:r>
              <a:rPr lang="ru-RU" altLang="ru-RU" sz="1800" b="1" dirty="0" smtClean="0">
                <a:solidFill>
                  <a:srgbClr val="80BF44"/>
                </a:solidFill>
              </a:rPr>
              <a:t>117 </a:t>
            </a:r>
            <a:r>
              <a:rPr lang="ru-RU" altLang="ru-RU" sz="1800" dirty="0" smtClean="0"/>
              <a:t>(в 2018 г. -</a:t>
            </a:r>
            <a:r>
              <a:rPr lang="ru-RU" altLang="ru-RU" sz="1800" b="1" dirty="0" smtClean="0">
                <a:solidFill>
                  <a:srgbClr val="80BF44"/>
                </a:solidFill>
              </a:rPr>
              <a:t> 47)</a:t>
            </a:r>
            <a:r>
              <a:rPr lang="ru-RU" altLang="ru-RU" sz="1800" dirty="0" smtClean="0"/>
              <a:t> водоочистных комплексов, что обеспечило доступ к чистой питьевой воде </a:t>
            </a:r>
            <a:r>
              <a:rPr lang="ru-RU" altLang="ru-RU" sz="1800" b="1" dirty="0" smtClean="0">
                <a:solidFill>
                  <a:srgbClr val="80BF44"/>
                </a:solidFill>
              </a:rPr>
              <a:t>84,3</a:t>
            </a:r>
            <a:r>
              <a:rPr lang="ru-RU" altLang="ru-RU" sz="1800" dirty="0" smtClean="0"/>
              <a:t> тыс. сельских жителей области 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dirty="0" smtClean="0"/>
              <a:t>В </a:t>
            </a:r>
            <a:r>
              <a:rPr lang="ru-RU" altLang="ru-RU" sz="1800" dirty="0"/>
              <a:t>рамках строительства </a:t>
            </a:r>
            <a:r>
              <a:rPr lang="ru-RU" altLang="ru-RU" sz="1800" dirty="0" smtClean="0"/>
              <a:t>магистрального </a:t>
            </a:r>
            <a:r>
              <a:rPr lang="ru-RU" altLang="ru-RU" sz="1800" dirty="0"/>
              <a:t>газопровода «Сила Сибири» для нужд ЛПУ-4 </a:t>
            </a:r>
            <a:r>
              <a:rPr lang="ru-RU" altLang="ru-RU" sz="1800" dirty="0" smtClean="0"/>
              <a:t>                                (пос</a:t>
            </a:r>
            <a:r>
              <a:rPr lang="ru-RU" altLang="ru-RU" sz="1800" dirty="0"/>
              <a:t>. Сковородино Амурской </a:t>
            </a:r>
            <a:r>
              <a:rPr lang="ru-RU" altLang="ru-RU" sz="1800" dirty="0" smtClean="0"/>
              <a:t>обл.) изготовлена и поставлена водоочистная станция </a:t>
            </a:r>
            <a:r>
              <a:rPr lang="ru-RU" altLang="ru-RU" sz="1800" dirty="0"/>
              <a:t>«Гейзер-ТМ-5» 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dirty="0" smtClean="0"/>
              <a:t>Ведется разработка </a:t>
            </a:r>
            <a:r>
              <a:rPr lang="ru-RU" altLang="ru-RU" sz="1800" dirty="0"/>
              <a:t>сапфировых и алмазных детекторов для </a:t>
            </a:r>
            <a:r>
              <a:rPr lang="ru-RU" altLang="ru-RU" sz="1800" dirty="0" err="1"/>
              <a:t>коллаборации</a:t>
            </a:r>
            <a:r>
              <a:rPr lang="ru-RU" altLang="ru-RU" sz="1800" dirty="0"/>
              <a:t> </a:t>
            </a:r>
            <a:r>
              <a:rPr lang="en-US" altLang="ru-RU" sz="1800" dirty="0"/>
              <a:t>CMS</a:t>
            </a:r>
            <a:r>
              <a:rPr lang="ru-RU" altLang="ru-RU" sz="1800" dirty="0"/>
              <a:t> Европейской организации по ядерным исследованиям (ЦЕРН</a:t>
            </a:r>
            <a:r>
              <a:rPr lang="ru-RU" altLang="ru-RU" sz="1800" dirty="0" smtClean="0"/>
              <a:t>)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dirty="0" smtClean="0"/>
              <a:t>Реализуется проект </a:t>
            </a:r>
            <a:r>
              <a:rPr lang="ru-RU" altLang="ru-RU" sz="1800" dirty="0"/>
              <a:t>«Модульный комплекс по переработке ЗМШ Северской ТЭЦ</a:t>
            </a:r>
            <a:r>
              <a:rPr lang="ru-RU" altLang="ru-RU" sz="1800" dirty="0" smtClean="0"/>
              <a:t>».                                     Заказчик – ООО </a:t>
            </a:r>
            <a:r>
              <a:rPr lang="ru-RU" altLang="ru-RU" sz="1800" dirty="0"/>
              <a:t>«</a:t>
            </a:r>
            <a:r>
              <a:rPr lang="ru-RU" altLang="ru-RU" sz="1800" dirty="0" err="1"/>
              <a:t>Русатом</a:t>
            </a:r>
            <a:r>
              <a:rPr lang="ru-RU" altLang="ru-RU" sz="1800" dirty="0"/>
              <a:t> </a:t>
            </a:r>
            <a:r>
              <a:rPr lang="ru-RU" altLang="ru-RU" sz="1800" dirty="0" err="1"/>
              <a:t>Гринвэй</a:t>
            </a:r>
            <a:r>
              <a:rPr lang="ru-RU" altLang="ru-RU" sz="1800" dirty="0"/>
              <a:t>» (ГК «</a:t>
            </a:r>
            <a:r>
              <a:rPr lang="ru-RU" altLang="ru-RU" sz="1800" dirty="0" err="1"/>
              <a:t>Росатом</a:t>
            </a:r>
            <a:r>
              <a:rPr lang="ru-RU" altLang="ru-RU" sz="1800" dirty="0" smtClean="0"/>
              <a:t>»). Срок </a:t>
            </a:r>
            <a:r>
              <a:rPr lang="ru-RU" altLang="ru-RU" sz="1800" dirty="0"/>
              <a:t>завершения проекта – 2020 </a:t>
            </a:r>
            <a:r>
              <a:rPr lang="ru-RU" altLang="ru-RU" sz="1800" dirty="0" smtClean="0"/>
              <a:t>г., стоимость – </a:t>
            </a:r>
            <a:r>
              <a:rPr lang="ru-RU" altLang="ru-RU" sz="1800" b="1" dirty="0" smtClean="0">
                <a:solidFill>
                  <a:srgbClr val="80BF44"/>
                </a:solidFill>
              </a:rPr>
              <a:t>247,843</a:t>
            </a:r>
            <a:r>
              <a:rPr lang="ru-RU" altLang="ru-RU" sz="1800" dirty="0" smtClean="0"/>
              <a:t> </a:t>
            </a:r>
            <a:r>
              <a:rPr lang="ru-RU" altLang="ru-RU" sz="1800" dirty="0"/>
              <a:t>млн </a:t>
            </a:r>
            <a:r>
              <a:rPr lang="ru-RU" altLang="ru-RU" sz="1800" dirty="0" smtClean="0"/>
              <a:t>руб.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dirty="0"/>
              <a:t>Объем привлеченных средств составил </a:t>
            </a:r>
            <a:r>
              <a:rPr lang="ru-RU" altLang="ru-RU" sz="1800" b="1" dirty="0">
                <a:solidFill>
                  <a:srgbClr val="9DCE70"/>
                </a:solidFill>
              </a:rPr>
              <a:t>360 </a:t>
            </a:r>
            <a:r>
              <a:rPr lang="ru-RU" altLang="ru-RU" sz="1800" dirty="0"/>
              <a:t>млн руб. (на </a:t>
            </a:r>
            <a:r>
              <a:rPr lang="ru-RU" altLang="ru-RU" sz="1800" b="1" dirty="0">
                <a:solidFill>
                  <a:srgbClr val="80BF44"/>
                </a:solidFill>
              </a:rPr>
              <a:t>44</a:t>
            </a:r>
            <a:r>
              <a:rPr lang="ru-RU" altLang="ru-RU" sz="1800" dirty="0"/>
              <a:t> % больше, чем в 2017 г.), из них на НИОКР – </a:t>
            </a:r>
            <a:r>
              <a:rPr lang="ru-RU" altLang="ru-RU" sz="1800" b="1" dirty="0">
                <a:solidFill>
                  <a:srgbClr val="80BF44"/>
                </a:solidFill>
              </a:rPr>
              <a:t>340,5</a:t>
            </a:r>
            <a:r>
              <a:rPr lang="ru-RU" altLang="ru-RU" sz="1800" dirty="0"/>
              <a:t> млн руб</a:t>
            </a:r>
            <a:r>
              <a:rPr lang="ru-RU" altLang="ru-RU" sz="1800" dirty="0" smtClean="0"/>
              <a:t>.</a:t>
            </a:r>
            <a:endParaRPr lang="ru-RU" altLang="ru-RU" sz="1600" dirty="0"/>
          </a:p>
        </p:txBody>
      </p:sp>
    </p:spTree>
    <p:extLst>
      <p:ext uri="{BB962C8B-B14F-4D97-AF65-F5344CB8AC3E}">
        <p14:creationId xmlns:p14="http://schemas.microsoft.com/office/powerpoint/2010/main" val="129211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468378" y="5061307"/>
            <a:ext cx="4386768" cy="1794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15</a:t>
            </a:r>
            <a:endParaRPr lang="ru-RU" altLang="ru-RU" sz="1693" dirty="0"/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710165" y="1258115"/>
            <a:ext cx="11012688" cy="51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180975" algn="l"/>
              </a:tabLst>
              <a:defRPr/>
            </a:pPr>
            <a:r>
              <a:rPr lang="ru-RU" sz="1800" dirty="0" smtClean="0">
                <a:solidFill>
                  <a:srgbClr val="000000"/>
                </a:solidFill>
                <a:latin typeface="Arial"/>
              </a:rPr>
              <a:t>Средний балл ЕГЭ на специальность 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«Электроника и автоматика физических установок» </a:t>
            </a:r>
            <a:r>
              <a:rPr lang="ru-RU" sz="1800" dirty="0" smtClean="0">
                <a:solidFill>
                  <a:srgbClr val="000000"/>
                </a:solidFill>
                <a:latin typeface="Arial"/>
              </a:rPr>
              <a:t>- </a:t>
            </a:r>
            <a:r>
              <a:rPr lang="ru-RU" sz="1800" b="1" dirty="0" smtClean="0">
                <a:solidFill>
                  <a:srgbClr val="80BF44"/>
                </a:solidFill>
                <a:latin typeface="Arial"/>
              </a:rPr>
              <a:t>87,4</a:t>
            </a:r>
            <a:r>
              <a:rPr lang="ru-RU" sz="18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dirty="0" smtClean="0">
                <a:latin typeface="Arial"/>
              </a:rPr>
              <a:t>(TOP-5)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180975" algn="l"/>
              </a:tabLst>
              <a:defRPr/>
            </a:pPr>
            <a:r>
              <a:rPr lang="ru-RU" sz="1800" dirty="0">
                <a:solidFill>
                  <a:srgbClr val="000000"/>
                </a:solidFill>
                <a:latin typeface="Arial"/>
              </a:rPr>
              <a:t>Конкурс в магистратуру – </a:t>
            </a:r>
            <a:r>
              <a:rPr lang="ru-RU" sz="1800" b="1" dirty="0">
                <a:solidFill>
                  <a:srgbClr val="80BF44"/>
                </a:solidFill>
                <a:latin typeface="Arial"/>
              </a:rPr>
              <a:t>2,84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dirty="0" smtClean="0">
                <a:solidFill>
                  <a:srgbClr val="000000"/>
                </a:solidFill>
                <a:latin typeface="Arial"/>
              </a:rPr>
              <a:t>чел. / место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180975" algn="l"/>
              </a:tabLst>
              <a:defRPr/>
            </a:pPr>
            <a:r>
              <a:rPr lang="ru-RU" sz="1800" dirty="0">
                <a:solidFill>
                  <a:srgbClr val="000000"/>
                </a:solidFill>
                <a:latin typeface="Arial"/>
              </a:rPr>
              <a:t>Новая совместная англоязычная магистерская программа «</a:t>
            </a:r>
            <a:r>
              <a:rPr lang="en-US" sz="1800" dirty="0">
                <a:solidFill>
                  <a:schemeClr val="dk1"/>
                </a:solidFill>
              </a:rPr>
              <a:t>Nuclear Science and Technology</a:t>
            </a:r>
            <a:r>
              <a:rPr lang="en-US" sz="1800" dirty="0" smtClean="0">
                <a:solidFill>
                  <a:schemeClr val="dk1"/>
                </a:solidFill>
              </a:rPr>
              <a:t>»</a:t>
            </a:r>
            <a:r>
              <a:rPr lang="ru-RU" sz="1800" dirty="0" smtClean="0">
                <a:solidFill>
                  <a:srgbClr val="000000"/>
                </a:solidFill>
                <a:latin typeface="Arial"/>
              </a:rPr>
              <a:t>                     (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на основании договора с Высшим Советом Университетов Египта</a:t>
            </a:r>
            <a:r>
              <a:rPr lang="ru-RU" sz="1800" dirty="0" smtClean="0">
                <a:solidFill>
                  <a:srgbClr val="000000"/>
                </a:solidFill>
                <a:latin typeface="Arial"/>
              </a:rPr>
              <a:t>)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180975" algn="l"/>
              </a:tabLst>
              <a:defRPr/>
            </a:pPr>
            <a:r>
              <a:rPr lang="ru-RU" sz="1800" dirty="0">
                <a:solidFill>
                  <a:srgbClr val="000000"/>
                </a:solidFill>
                <a:latin typeface="Arial"/>
              </a:rPr>
              <a:t>Соглашение с Университетом Бургундии </a:t>
            </a:r>
            <a:r>
              <a:rPr lang="ru-RU" sz="1800" dirty="0" err="1">
                <a:solidFill>
                  <a:srgbClr val="000000"/>
                </a:solidFill>
                <a:latin typeface="Arial"/>
              </a:rPr>
              <a:t>Франш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-Конте о совместных магистерских программах уровня двойной диплом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по направлению «Физика»</a:t>
            </a: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ru-RU" sz="1800" dirty="0" smtClean="0">
                <a:solidFill>
                  <a:srgbClr val="000000"/>
                </a:solidFill>
                <a:latin typeface="Arial"/>
              </a:rPr>
              <a:t>Конкурс 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в аспирантуру – </a:t>
            </a:r>
            <a:r>
              <a:rPr lang="ru-RU" sz="1800" b="1" dirty="0">
                <a:solidFill>
                  <a:srgbClr val="80BF44"/>
                </a:solidFill>
                <a:latin typeface="Arial"/>
              </a:rPr>
              <a:t>2,45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dirty="0" smtClean="0">
                <a:solidFill>
                  <a:srgbClr val="000000"/>
                </a:solidFill>
                <a:latin typeface="Arial"/>
              </a:rPr>
              <a:t>чел. / место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180975" algn="l"/>
              </a:tabLst>
              <a:defRPr/>
            </a:pPr>
            <a:r>
              <a:rPr lang="ru-RU" sz="1800" dirty="0" smtClean="0">
                <a:latin typeface="Arial"/>
              </a:rPr>
              <a:t>Защищено</a:t>
            </a:r>
            <a:r>
              <a:rPr lang="ru-RU" sz="1800" b="1" dirty="0" smtClean="0">
                <a:solidFill>
                  <a:srgbClr val="80BF44"/>
                </a:solidFill>
                <a:latin typeface="Arial"/>
              </a:rPr>
              <a:t> </a:t>
            </a:r>
            <a:r>
              <a:rPr lang="ru-RU" sz="1800" b="1" dirty="0">
                <a:solidFill>
                  <a:srgbClr val="80BF44"/>
                </a:solidFill>
                <a:latin typeface="Arial"/>
              </a:rPr>
              <a:t>14 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кандидатских  диссертаций </a:t>
            </a:r>
            <a:endParaRPr lang="ru-RU" sz="1800" dirty="0" smtClean="0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180975" algn="l"/>
              </a:tabLst>
              <a:defRPr/>
            </a:pPr>
            <a:r>
              <a:rPr lang="ru-RU" altLang="ru-RU" sz="1800" dirty="0"/>
              <a:t>Реализованы к</a:t>
            </a:r>
            <a:r>
              <a:rPr lang="ru-RU" sz="1800" dirty="0"/>
              <a:t>урсы повышения квалификации для специалистов и преподавателей стран партнеров ГК </a:t>
            </a:r>
            <a:r>
              <a:rPr lang="ru-RU" sz="1800" dirty="0" err="1"/>
              <a:t>Росатом</a:t>
            </a:r>
            <a:r>
              <a:rPr lang="ru-RU" sz="1800" dirty="0"/>
              <a:t> (Замбия, Нигерия, Египет, Сербия, Боливия) по программе «Исследовательские реакторы и циклотроны. Применение, инфраструктура, образовательные программы</a:t>
            </a:r>
            <a:r>
              <a:rPr lang="ru-RU" sz="1800" dirty="0" smtClean="0"/>
              <a:t>»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180975" algn="l"/>
              </a:tabLst>
              <a:defRPr/>
            </a:pPr>
            <a:r>
              <a:rPr lang="ru-RU" sz="1800" dirty="0" smtClean="0">
                <a:solidFill>
                  <a:srgbClr val="000000"/>
                </a:solidFill>
                <a:latin typeface="Arial"/>
              </a:rPr>
              <a:t>Доля 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статей </a:t>
            </a:r>
            <a:r>
              <a:rPr lang="ru-RU" altLang="ru-RU" sz="1800" dirty="0" smtClean="0"/>
              <a:t>в </a:t>
            </a:r>
            <a:r>
              <a:rPr lang="en-US" altLang="ru-RU" sz="1800" dirty="0"/>
              <a:t>Q1-Q2 </a:t>
            </a:r>
            <a:r>
              <a:rPr lang="ru-RU" altLang="ru-RU" sz="1800" dirty="0" smtClean="0"/>
              <a:t>выросла до </a:t>
            </a:r>
            <a:r>
              <a:rPr lang="ru-RU" sz="1800" b="1" dirty="0" smtClean="0">
                <a:solidFill>
                  <a:srgbClr val="80BF44"/>
                </a:solidFill>
                <a:latin typeface="Arial"/>
              </a:rPr>
              <a:t>47</a:t>
            </a:r>
            <a:r>
              <a:rPr lang="ru-RU" sz="18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% </a:t>
            </a:r>
            <a:r>
              <a:rPr lang="ru-RU" sz="1800" dirty="0" smtClean="0">
                <a:solidFill>
                  <a:srgbClr val="000000"/>
                </a:solidFill>
                <a:latin typeface="Arial"/>
              </a:rPr>
              <a:t>(</a:t>
            </a:r>
            <a:r>
              <a:rPr lang="ru-RU" altLang="ru-RU" sz="1800" b="1" dirty="0" smtClean="0">
                <a:solidFill>
                  <a:srgbClr val="80BF44"/>
                </a:solidFill>
              </a:rPr>
              <a:t>67</a:t>
            </a:r>
            <a:r>
              <a:rPr lang="ru-RU" altLang="ru-RU" sz="1800" dirty="0" smtClean="0"/>
              <a:t> статей из </a:t>
            </a:r>
            <a:r>
              <a:rPr lang="ru-RU" altLang="ru-RU" sz="1800" b="1" dirty="0" smtClean="0">
                <a:solidFill>
                  <a:srgbClr val="80BF44"/>
                </a:solidFill>
              </a:rPr>
              <a:t>143</a:t>
            </a:r>
            <a:r>
              <a:rPr lang="ru-RU" altLang="ru-RU" sz="1800" dirty="0" smtClean="0"/>
              <a:t>, проиндексированных                                   в базах данных </a:t>
            </a:r>
            <a:r>
              <a:rPr lang="ru-RU" altLang="ru-RU" sz="1800" dirty="0" err="1"/>
              <a:t>Scopus</a:t>
            </a:r>
            <a:r>
              <a:rPr lang="ru-RU" altLang="ru-RU" sz="1800" dirty="0"/>
              <a:t> и </a:t>
            </a:r>
            <a:r>
              <a:rPr lang="ru-RU" sz="1800" dirty="0" err="1">
                <a:solidFill>
                  <a:srgbClr val="000000"/>
                </a:solidFill>
                <a:cs typeface="Arial" panose="020B0604020202020204" pitchFamily="34" charset="0"/>
              </a:rPr>
              <a:t>Web</a:t>
            </a:r>
            <a:r>
              <a:rPr lang="ru-RU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cs typeface="Arial" panose="020B0604020202020204" pitchFamily="34" charset="0"/>
              </a:rPr>
              <a:t>of</a:t>
            </a:r>
            <a:r>
              <a:rPr lang="ru-RU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sz="1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Science</a:t>
            </a:r>
            <a:r>
              <a:rPr lang="ru-RU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ru-RU" altLang="ru-RU" sz="1800"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180975" algn="l"/>
              </a:tabLst>
              <a:defRPr/>
            </a:pPr>
            <a:r>
              <a:rPr lang="ru-RU" sz="1800" dirty="0">
                <a:solidFill>
                  <a:srgbClr val="000000"/>
                </a:solidFill>
                <a:latin typeface="Arial"/>
              </a:rPr>
              <a:t>Победа 2-х проектов в конкурсе ФЦП на общую сумму </a:t>
            </a:r>
            <a:r>
              <a:rPr lang="ru-RU" sz="1800" b="1" dirty="0">
                <a:solidFill>
                  <a:srgbClr val="80BF44"/>
                </a:solidFill>
                <a:latin typeface="Arial"/>
              </a:rPr>
              <a:t>205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 млн. руб.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180975" algn="l"/>
              </a:tabLst>
              <a:defRPr/>
            </a:pPr>
            <a:r>
              <a:rPr lang="ru-RU" sz="1800" dirty="0" smtClean="0">
                <a:solidFill>
                  <a:srgbClr val="000000"/>
                </a:solidFill>
                <a:latin typeface="Arial"/>
              </a:rPr>
              <a:t>Разработка 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технологии и </a:t>
            </a:r>
            <a:r>
              <a:rPr lang="ru-RU" sz="1800" dirty="0" smtClean="0">
                <a:solidFill>
                  <a:srgbClr val="000000"/>
                </a:solidFill>
                <a:latin typeface="Arial"/>
              </a:rPr>
              <a:t>установки 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получения водорода из природного газа </a:t>
            </a:r>
            <a:r>
              <a:rPr lang="ru-RU" sz="1800" dirty="0" smtClean="0">
                <a:solidFill>
                  <a:srgbClr val="000000"/>
                </a:solidFill>
                <a:latin typeface="Arial"/>
              </a:rPr>
              <a:t>                           включена 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в Программу НИР и ОКТР ПАО </a:t>
            </a:r>
            <a:r>
              <a:rPr lang="ru-RU" sz="1800" dirty="0" smtClean="0">
                <a:solidFill>
                  <a:srgbClr val="000000"/>
                </a:solidFill>
                <a:latin typeface="Arial"/>
              </a:rPr>
              <a:t>«Газпром»</a:t>
            </a:r>
          </a:p>
        </p:txBody>
      </p:sp>
      <p:pic>
        <p:nvPicPr>
          <p:cNvPr id="17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5" r="19074"/>
          <a:stretch/>
        </p:blipFill>
        <p:spPr bwMode="auto">
          <a:xfrm>
            <a:off x="10073340" y="4844675"/>
            <a:ext cx="1649513" cy="153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4571877" y="39728"/>
            <a:ext cx="6019923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2. Становление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, развитие и достижение заданной на 2018 г. результативности Инженерной школы ядерных технологий</a:t>
            </a:r>
          </a:p>
        </p:txBody>
      </p:sp>
      <p:grpSp>
        <p:nvGrpSpPr>
          <p:cNvPr id="24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25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26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27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28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29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</p:spTree>
    <p:extLst>
      <p:ext uri="{BB962C8B-B14F-4D97-AF65-F5344CB8AC3E}">
        <p14:creationId xmlns:p14="http://schemas.microsoft.com/office/powerpoint/2010/main" val="353571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710164" y="5061307"/>
            <a:ext cx="4144982" cy="1794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16</a:t>
            </a:r>
            <a:endParaRPr lang="ru-RU" altLang="ru-RU" sz="1693" dirty="0"/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710165" y="1258115"/>
            <a:ext cx="846678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  <a:tabLst>
                <a:tab pos="0" algn="l"/>
              </a:tabLst>
            </a:pPr>
            <a:r>
              <a:rPr lang="ru-RU" altLang="ru-RU" sz="2400" b="1" dirty="0" smtClean="0">
                <a:solidFill>
                  <a:srgbClr val="80BF44"/>
                </a:solidFill>
              </a:rPr>
              <a:t>МАССОВЫЕ ОТКРЫТЫЕ ОНЛАЙН-КУРСЫ (МООК) ТПУ</a:t>
            </a:r>
          </a:p>
          <a:p>
            <a:pPr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z="1600" dirty="0" smtClean="0">
                <a:solidFill>
                  <a:srgbClr val="000000"/>
                </a:solidFill>
                <a:latin typeface="Arial"/>
              </a:rPr>
              <a:t>Количество слушателей на МООК ТПУ – </a:t>
            </a:r>
            <a:r>
              <a:rPr lang="ru-RU" sz="1600" b="1" dirty="0" smtClean="0">
                <a:solidFill>
                  <a:srgbClr val="80BF44"/>
                </a:solidFill>
                <a:latin typeface="Arial"/>
              </a:rPr>
              <a:t>15 165</a:t>
            </a:r>
            <a:r>
              <a:rPr lang="ru-RU" sz="1600" dirty="0" smtClean="0">
                <a:solidFill>
                  <a:srgbClr val="000000"/>
                </a:solidFill>
                <a:latin typeface="Arial"/>
              </a:rPr>
              <a:t> человек из </a:t>
            </a:r>
            <a:r>
              <a:rPr lang="ru-RU" sz="1600" b="1" dirty="0" smtClean="0">
                <a:solidFill>
                  <a:srgbClr val="80BF44"/>
                </a:solidFill>
                <a:latin typeface="Arial"/>
              </a:rPr>
              <a:t>15</a:t>
            </a:r>
            <a:r>
              <a:rPr lang="ru-RU" sz="1600" dirty="0" smtClean="0">
                <a:solidFill>
                  <a:srgbClr val="000000"/>
                </a:solidFill>
                <a:latin typeface="Arial"/>
              </a:rPr>
              <a:t> стран мира</a:t>
            </a:r>
          </a:p>
          <a:p>
            <a:pPr lvl="0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/>
              <a:defRPr/>
            </a:pPr>
            <a:r>
              <a:rPr lang="ru-RU" sz="1600" dirty="0" smtClean="0">
                <a:solidFill>
                  <a:srgbClr val="000000"/>
                </a:solidFill>
                <a:latin typeface="Arial"/>
              </a:rPr>
              <a:t>Результаты 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обучения на МООК ТПУ «История России» зачтены для </a:t>
            </a:r>
            <a:r>
              <a:rPr lang="ru-RU" sz="1600" b="1" dirty="0">
                <a:solidFill>
                  <a:srgbClr val="80BF44"/>
                </a:solidFill>
                <a:latin typeface="Arial"/>
              </a:rPr>
              <a:t>865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 студентов </a:t>
            </a:r>
            <a:r>
              <a:rPr lang="ru-RU" sz="1600" dirty="0" err="1" smtClean="0">
                <a:solidFill>
                  <a:srgbClr val="000000"/>
                </a:solidFill>
                <a:latin typeface="Arial"/>
              </a:rPr>
              <a:t>АлтГУ</a:t>
            </a:r>
            <a:endParaRPr lang="ru-RU" sz="1600" dirty="0" smtClean="0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/>
              <a:defRPr/>
            </a:pPr>
            <a:r>
              <a:rPr lang="ru-RU" sz="1600" b="1" dirty="0">
                <a:solidFill>
                  <a:srgbClr val="80BF44"/>
                </a:solidFill>
                <a:latin typeface="Arial"/>
              </a:rPr>
              <a:t>9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 МООК ТПУ и Платформа «ТПУ-онлайн» (</a:t>
            </a:r>
            <a:r>
              <a:rPr lang="ru-RU" sz="1600" i="1" u="sng" dirty="0">
                <a:solidFill>
                  <a:srgbClr val="000000"/>
                </a:solidFill>
                <a:latin typeface="Arial"/>
              </a:rPr>
              <a:t>openedu.tpu.ru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) прошли экспертизу </a:t>
            </a:r>
            <a:r>
              <a:rPr lang="ru-RU" sz="1600" dirty="0" smtClean="0">
                <a:solidFill>
                  <a:srgbClr val="000000"/>
                </a:solidFill>
                <a:latin typeface="Arial"/>
              </a:rPr>
              <a:t>                   и 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представлены на едином федеральном портале «Цифровое образование России» (</a:t>
            </a:r>
            <a:r>
              <a:rPr lang="ru-RU" sz="1600" i="1" u="sng" dirty="0">
                <a:solidFill>
                  <a:srgbClr val="000000"/>
                </a:solidFill>
                <a:latin typeface="Arial"/>
              </a:rPr>
              <a:t>online.edu.ru</a:t>
            </a:r>
            <a:r>
              <a:rPr lang="ru-RU" sz="1600" dirty="0" smtClean="0">
                <a:solidFill>
                  <a:srgbClr val="000000"/>
                </a:solidFill>
                <a:latin typeface="Arial"/>
              </a:rPr>
              <a:t>)</a:t>
            </a:r>
            <a:endParaRPr lang="ru-RU" sz="160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8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2. Становление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и развитие заданной на 2018 г. р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езультативности</a:t>
            </a:r>
            <a:r>
              <a:rPr lang="en-US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Центра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цифровых образовательных технологий</a:t>
            </a:r>
          </a:p>
        </p:txBody>
      </p:sp>
      <p:grpSp>
        <p:nvGrpSpPr>
          <p:cNvPr id="24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25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26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27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28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29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2623606000"/>
              </p:ext>
            </p:extLst>
          </p:nvPr>
        </p:nvGraphicFramePr>
        <p:xfrm>
          <a:off x="9099029" y="1256479"/>
          <a:ext cx="2623823" cy="1956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4" name="TextBox 11"/>
          <p:cNvSpPr txBox="1">
            <a:spLocks noChangeArrowheads="1"/>
          </p:cNvSpPr>
          <p:nvPr/>
        </p:nvSpPr>
        <p:spPr bwMode="auto">
          <a:xfrm>
            <a:off x="710165" y="3381090"/>
            <a:ext cx="5682398" cy="297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  <a:tabLst>
                <a:tab pos="0" algn="l"/>
              </a:tabLst>
            </a:pPr>
            <a:r>
              <a:rPr lang="en-US" altLang="ru-RU" sz="2400" b="1" dirty="0" smtClean="0">
                <a:solidFill>
                  <a:srgbClr val="80BF44"/>
                </a:solidFill>
              </a:rPr>
              <a:t>VR-</a:t>
            </a:r>
            <a:r>
              <a:rPr lang="ru-RU" altLang="ru-RU" sz="2400" b="1" dirty="0" smtClean="0">
                <a:solidFill>
                  <a:srgbClr val="80BF44"/>
                </a:solidFill>
              </a:rPr>
              <a:t>ТРЕНАЖЕРЫ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z="1600" dirty="0">
                <a:solidFill>
                  <a:srgbClr val="000000"/>
                </a:solidFill>
                <a:latin typeface="Arial"/>
              </a:rPr>
              <a:t>Разработано </a:t>
            </a:r>
            <a:r>
              <a:rPr lang="ru-RU" sz="1600" b="1" dirty="0">
                <a:solidFill>
                  <a:srgbClr val="80BF44"/>
                </a:solidFill>
                <a:latin typeface="Arial"/>
              </a:rPr>
              <a:t>9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 VR-лабораторных модулей по электроэнергетике, томографии и </a:t>
            </a:r>
            <a:r>
              <a:rPr lang="ru-RU" sz="1600" dirty="0" err="1" smtClean="0">
                <a:solidFill>
                  <a:srgbClr val="000000"/>
                </a:solidFill>
                <a:latin typeface="Arial"/>
              </a:rPr>
              <a:t>нанокерамике</a:t>
            </a:r>
            <a:endParaRPr lang="ru-RU" sz="1600" dirty="0" smtClean="0">
              <a:solidFill>
                <a:srgbClr val="000000"/>
              </a:solidFill>
              <a:latin typeface="Arial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z="1600" dirty="0"/>
              <a:t>Разработан </a:t>
            </a:r>
            <a:r>
              <a:rPr lang="en-US" sz="1600" dirty="0"/>
              <a:t>VR</a:t>
            </a:r>
            <a:r>
              <a:rPr lang="ru-RU" sz="1600" dirty="0"/>
              <a:t>-тренажер «Виртуальный ядерный реактор ТПУ</a:t>
            </a:r>
            <a:r>
              <a:rPr lang="ru-RU" sz="1600" dirty="0" smtClean="0"/>
              <a:t>»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dirty="0"/>
              <a:t>На базе </a:t>
            </a:r>
            <a:r>
              <a:rPr lang="en-US" sz="1600" dirty="0"/>
              <a:t>VR-</a:t>
            </a:r>
            <a:r>
              <a:rPr lang="ru-RU" sz="1600" dirty="0"/>
              <a:t>тренажера «Виртуальный </a:t>
            </a:r>
            <a:r>
              <a:rPr lang="ru-RU" sz="1600" dirty="0" err="1" smtClean="0"/>
              <a:t>геополигон</a:t>
            </a:r>
            <a:r>
              <a:rPr lang="ru-RU" sz="1600" dirty="0" smtClean="0"/>
              <a:t> </a:t>
            </a:r>
            <a:r>
              <a:rPr lang="ru-RU" sz="1600" dirty="0"/>
              <a:t>ТПУ» организован виртуальный этап всероссийского студенческого фестиваля «</a:t>
            </a:r>
            <a:r>
              <a:rPr lang="ru-RU" sz="1600" dirty="0" err="1" smtClean="0"/>
              <a:t>Геофест</a:t>
            </a:r>
            <a:r>
              <a:rPr lang="ru-RU" sz="1600" dirty="0" smtClean="0"/>
              <a:t>».                           Проведена </a:t>
            </a:r>
            <a:r>
              <a:rPr lang="ru-RU" sz="1600" dirty="0"/>
              <a:t>полномасштабная апробация «Виртуального </a:t>
            </a:r>
            <a:r>
              <a:rPr lang="ru-RU" sz="1600" dirty="0" err="1"/>
              <a:t>геополигона</a:t>
            </a:r>
            <a:r>
              <a:rPr lang="ru-RU" sz="1600" dirty="0"/>
              <a:t>» при подготовке к учебной геологической практике в </a:t>
            </a:r>
            <a:r>
              <a:rPr lang="ru-RU" sz="1600" dirty="0" smtClean="0"/>
              <a:t>Хакасии</a:t>
            </a:r>
            <a:endParaRPr lang="ru-RU" sz="1600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6" name="Таблица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850907"/>
              </p:ext>
            </p:extLst>
          </p:nvPr>
        </p:nvGraphicFramePr>
        <p:xfrm>
          <a:off x="6526834" y="3497589"/>
          <a:ext cx="5196018" cy="27039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16020">
                  <a:extLst>
                    <a:ext uri="{9D8B030D-6E8A-4147-A177-3AD203B41FA5}">
                      <a16:colId xmlns="" xmlns:a16="http://schemas.microsoft.com/office/drawing/2014/main" val="1566372650"/>
                    </a:ext>
                  </a:extLst>
                </a:gridCol>
                <a:gridCol w="1136822">
                  <a:extLst>
                    <a:ext uri="{9D8B030D-6E8A-4147-A177-3AD203B41FA5}">
                      <a16:colId xmlns="" xmlns:a16="http://schemas.microsoft.com/office/drawing/2014/main" val="1376588292"/>
                    </a:ext>
                  </a:extLst>
                </a:gridCol>
                <a:gridCol w="1343176">
                  <a:extLst>
                    <a:ext uri="{9D8B030D-6E8A-4147-A177-3AD203B41FA5}">
                      <a16:colId xmlns="" xmlns:a16="http://schemas.microsoft.com/office/drawing/2014/main" val="4201887091"/>
                    </a:ext>
                  </a:extLst>
                </a:gridCol>
              </a:tblGrid>
              <a:tr h="2105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МООК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60" marR="6476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слушателей</a:t>
                      </a:r>
                      <a:endParaRPr lang="ru-RU" sz="13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60" marR="64760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 сертификатов</a:t>
                      </a:r>
                      <a:endParaRPr lang="ru-RU" sz="13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60" marR="64760" marT="0" marB="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BF4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95157710"/>
                  </a:ext>
                </a:extLst>
              </a:tr>
              <a:tr h="23257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Introduction</a:t>
                      </a: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</a:t>
                      </a: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petroleum</a:t>
                      </a: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engineering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60" marR="6476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sz="13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60" marR="6476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157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60" marR="6476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63765803"/>
                  </a:ext>
                </a:extLst>
              </a:tr>
              <a:tr h="13146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Инженерия будущего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60" marR="6476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3715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60" marR="6476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689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60" marR="6476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19419198"/>
                  </a:ext>
                </a:extLst>
              </a:tr>
              <a:tr h="1575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История России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60" marR="6476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1984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60" marR="6476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606 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60" marR="6476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35902572"/>
                  </a:ext>
                </a:extLst>
              </a:tr>
              <a:tr h="17401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Мифы и реальности камня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60" marR="6476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3242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60" marR="6476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60" marR="6476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60945421"/>
                  </a:ext>
                </a:extLst>
              </a:tr>
              <a:tr h="40007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 себе логист. Развиваем предпринимательское мышление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60" marR="6476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4308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60" marR="6476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60" marR="6476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88769740"/>
                  </a:ext>
                </a:extLst>
              </a:tr>
              <a:tr h="19509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Наноструктурная</a:t>
                      </a: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керамика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60" marR="6476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60" marR="6476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60" marR="6476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80062167"/>
                  </a:ext>
                </a:extLst>
              </a:tr>
              <a:tr h="15445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Томография: увидеть невидимое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60" marR="6476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777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60" marR="6476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60" marR="6476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54050863"/>
                  </a:ext>
                </a:extLst>
              </a:tr>
              <a:tr h="28526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Чистая энергетика на твердом топливе – это реально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60" marR="6476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323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60" marR="6476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60" marR="6476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411633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328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3079232" y="5061307"/>
            <a:ext cx="3698486" cy="1794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graphicFrame>
        <p:nvGraphicFramePr>
          <p:cNvPr id="43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8343930"/>
              </p:ext>
            </p:extLst>
          </p:nvPr>
        </p:nvGraphicFramePr>
        <p:xfrm>
          <a:off x="2117124" y="5059546"/>
          <a:ext cx="7689277" cy="1458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17</a:t>
            </a:r>
            <a:endParaRPr lang="ru-RU" altLang="ru-RU" sz="1693" dirty="0"/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710164" y="1258115"/>
            <a:ext cx="528698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  <a:tabLst>
                <a:tab pos="0" algn="l"/>
              </a:tabLst>
            </a:pPr>
            <a:r>
              <a:rPr lang="ru-RU" altLang="ru-RU" sz="2400" b="1" dirty="0" smtClean="0">
                <a:solidFill>
                  <a:srgbClr val="80BF44"/>
                </a:solidFill>
              </a:rPr>
              <a:t>ОНЛАЙН-КУРСЫ</a:t>
            </a:r>
          </a:p>
          <a:p>
            <a:pPr marL="0" indent="0">
              <a:spcBef>
                <a:spcPct val="0"/>
              </a:spcBef>
              <a:buNone/>
              <a:tabLst>
                <a:tab pos="0" algn="l"/>
              </a:tabLst>
            </a:pPr>
            <a:r>
              <a:rPr lang="ru-RU" sz="1600" dirty="0">
                <a:solidFill>
                  <a:srgbClr val="000000"/>
                </a:solidFill>
                <a:latin typeface="Arial"/>
              </a:rPr>
              <a:t>Разработано и введено в учебный </a:t>
            </a:r>
            <a:r>
              <a:rPr lang="ru-RU" sz="1600" dirty="0" smtClean="0">
                <a:solidFill>
                  <a:srgbClr val="000000"/>
                </a:solidFill>
                <a:latin typeface="Arial"/>
              </a:rPr>
              <a:t>процесс                    </a:t>
            </a:r>
            <a:r>
              <a:rPr lang="ru-RU" sz="1600" b="1" dirty="0" smtClean="0">
                <a:solidFill>
                  <a:srgbClr val="80BF44"/>
                </a:solidFill>
                <a:latin typeface="Arial"/>
              </a:rPr>
              <a:t>244</a:t>
            </a:r>
            <a:r>
              <a:rPr lang="ru-RU" sz="16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онлайн-курса для студентов всех форм обучения</a:t>
            </a:r>
          </a:p>
        </p:txBody>
      </p:sp>
      <p:cxnSp>
        <p:nvCxnSpPr>
          <p:cNvPr id="18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2. Становление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и развитие заданной на 2018 г. р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езультативности</a:t>
            </a:r>
            <a:r>
              <a:rPr lang="en-US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Центра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цифровых образовательных технологий</a:t>
            </a:r>
          </a:p>
        </p:txBody>
      </p:sp>
      <p:grpSp>
        <p:nvGrpSpPr>
          <p:cNvPr id="24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25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26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27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28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29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sp>
        <p:nvSpPr>
          <p:cNvPr id="34" name="TextBox 11"/>
          <p:cNvSpPr txBox="1">
            <a:spLocks noChangeArrowheads="1"/>
          </p:cNvSpPr>
          <p:nvPr/>
        </p:nvSpPr>
        <p:spPr bwMode="auto">
          <a:xfrm>
            <a:off x="710165" y="3390899"/>
            <a:ext cx="41203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  <a:tabLst>
                <a:tab pos="0" algn="l"/>
              </a:tabLst>
            </a:pPr>
            <a:r>
              <a:rPr lang="ru-RU" sz="1600" b="1" dirty="0">
                <a:solidFill>
                  <a:srgbClr val="000000"/>
                </a:solidFill>
                <a:latin typeface="Arial"/>
              </a:rPr>
              <a:t>Разработано онлайн-курсов по школам</a:t>
            </a: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2134947445"/>
              </p:ext>
            </p:extLst>
          </p:nvPr>
        </p:nvGraphicFramePr>
        <p:xfrm>
          <a:off x="2550325" y="2149231"/>
          <a:ext cx="1798080" cy="1510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2751734475"/>
              </p:ext>
            </p:extLst>
          </p:nvPr>
        </p:nvGraphicFramePr>
        <p:xfrm>
          <a:off x="487025" y="2184575"/>
          <a:ext cx="1688270" cy="1418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0" name="Выноска 1 29"/>
          <p:cNvSpPr/>
          <p:nvPr/>
        </p:nvSpPr>
        <p:spPr>
          <a:xfrm>
            <a:off x="1551550" y="2323502"/>
            <a:ext cx="806638" cy="194060"/>
          </a:xfrm>
          <a:prstGeom prst="borderCallout1">
            <a:avLst>
              <a:gd name="adj1" fmla="val 46235"/>
              <a:gd name="adj2" fmla="val 1573"/>
              <a:gd name="adj3" fmla="val 112500"/>
              <a:gd name="adj4" fmla="val -38333"/>
            </a:avLst>
          </a:prstGeom>
          <a:noFill/>
          <a:ln w="2857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13" tIns="64506" rIns="129013" bIns="64506" rtlCol="0" anchor="ctr"/>
          <a:lstStyle/>
          <a:p>
            <a:r>
              <a:rPr lang="ru-RU" sz="1600" dirty="0">
                <a:solidFill>
                  <a:schemeClr val="tx1"/>
                </a:solidFill>
              </a:rPr>
              <a:t>новых</a:t>
            </a:r>
          </a:p>
        </p:txBody>
      </p:sp>
      <p:sp>
        <p:nvSpPr>
          <p:cNvPr id="33" name="Выноска 1 32"/>
          <p:cNvSpPr/>
          <p:nvPr/>
        </p:nvSpPr>
        <p:spPr>
          <a:xfrm>
            <a:off x="3666601" y="2323502"/>
            <a:ext cx="793983" cy="193294"/>
          </a:xfrm>
          <a:prstGeom prst="borderCallout1">
            <a:avLst>
              <a:gd name="adj1" fmla="val 49288"/>
              <a:gd name="adj2" fmla="val 589"/>
              <a:gd name="adj3" fmla="val 112500"/>
              <a:gd name="adj4" fmla="val -38333"/>
            </a:avLst>
          </a:prstGeom>
          <a:noFill/>
          <a:ln w="2857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13" tIns="64506" rIns="129013" bIns="64506" rtlCol="0" anchor="ctr"/>
          <a:lstStyle/>
          <a:p>
            <a:r>
              <a:rPr lang="ru-RU" sz="1600" dirty="0">
                <a:solidFill>
                  <a:schemeClr val="tx1"/>
                </a:solidFill>
              </a:rPr>
              <a:t>новых</a:t>
            </a:r>
          </a:p>
        </p:txBody>
      </p:sp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val="2937864078"/>
              </p:ext>
            </p:extLst>
          </p:nvPr>
        </p:nvGraphicFramePr>
        <p:xfrm>
          <a:off x="600208" y="3300009"/>
          <a:ext cx="4770862" cy="1508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9" name="Диаграмма 38"/>
          <p:cNvGraphicFramePr/>
          <p:nvPr>
            <p:extLst>
              <p:ext uri="{D42A27DB-BD31-4B8C-83A1-F6EECF244321}">
                <p14:modId xmlns:p14="http://schemas.microsoft.com/office/powerpoint/2010/main" val="2451638406"/>
              </p:ext>
            </p:extLst>
          </p:nvPr>
        </p:nvGraphicFramePr>
        <p:xfrm>
          <a:off x="6066691" y="1858900"/>
          <a:ext cx="5426885" cy="2792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0" name="TextBox 11"/>
          <p:cNvSpPr txBox="1">
            <a:spLocks noChangeArrowheads="1"/>
          </p:cNvSpPr>
          <p:nvPr/>
        </p:nvSpPr>
        <p:spPr bwMode="auto">
          <a:xfrm>
            <a:off x="6066691" y="1258115"/>
            <a:ext cx="56578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  <a:tabLst>
                <a:tab pos="0" algn="l"/>
              </a:tabLst>
            </a:pPr>
            <a:r>
              <a:rPr lang="ru-RU" sz="1600" dirty="0">
                <a:solidFill>
                  <a:srgbClr val="000000"/>
                </a:solidFill>
                <a:latin typeface="Arial"/>
              </a:rPr>
              <a:t>Обеспеченность </a:t>
            </a:r>
            <a:r>
              <a:rPr lang="ru-RU" sz="1600" dirty="0" smtClean="0">
                <a:solidFill>
                  <a:srgbClr val="000000"/>
                </a:solidFill>
                <a:latin typeface="Arial"/>
              </a:rPr>
              <a:t>онлайн-курсами дисциплин 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очной формы </a:t>
            </a:r>
            <a:r>
              <a:rPr lang="ru-RU" sz="1600" dirty="0" smtClean="0">
                <a:solidFill>
                  <a:srgbClr val="000000"/>
                </a:solidFill>
                <a:latin typeface="Arial"/>
              </a:rPr>
              <a:t>обучения</a:t>
            </a:r>
            <a:endParaRPr lang="ru-RU" sz="16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066691" y="3983969"/>
            <a:ext cx="5656161" cy="622714"/>
          </a:xfrm>
          <a:prstGeom prst="rect">
            <a:avLst/>
          </a:prstGeom>
          <a:noFill/>
          <a:ln w="28575">
            <a:noFill/>
          </a:ln>
        </p:spPr>
        <p:txBody>
          <a:bodyPr wrap="square" lIns="129013" tIns="64506" rIns="129013" bIns="64506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Дисциплины 1, 2, 3, 7 семестров заочной формы обучения обеспечены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онлайн-курсами на </a:t>
            </a:r>
            <a:r>
              <a:rPr lang="ru-RU" sz="1600" b="1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100 %</a:t>
            </a:r>
            <a:endParaRPr lang="ru-RU" sz="1600" b="1" dirty="0">
              <a:solidFill>
                <a:srgbClr val="80BF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11"/>
          <p:cNvSpPr txBox="1">
            <a:spLocks noChangeArrowheads="1"/>
          </p:cNvSpPr>
          <p:nvPr/>
        </p:nvSpPr>
        <p:spPr bwMode="auto">
          <a:xfrm>
            <a:off x="710163" y="4894456"/>
            <a:ext cx="110126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spcBef>
                <a:spcPct val="0"/>
              </a:spcBef>
              <a:buNone/>
              <a:tabLst>
                <a:tab pos="0" algn="l"/>
              </a:tabLst>
            </a:pPr>
            <a:r>
              <a:rPr lang="ru-RU" sz="1600" dirty="0">
                <a:solidFill>
                  <a:srgbClr val="000000"/>
                </a:solidFill>
                <a:latin typeface="Arial"/>
              </a:rPr>
              <a:t>Количество преподавателей, активно использующих онлайн-курсы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710163" y="6229324"/>
            <a:ext cx="11112529" cy="376493"/>
          </a:xfrm>
          <a:prstGeom prst="rect">
            <a:avLst/>
          </a:prstGeom>
        </p:spPr>
        <p:txBody>
          <a:bodyPr wrap="square" lIns="129013" tIns="64506" rIns="129013" bIns="64506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преподавателей ТПУ, использующих онлайн-курсы в образовательном процессе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600" b="1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54,7 %</a:t>
            </a:r>
            <a:endParaRPr lang="ru-RU" sz="1600" b="1" dirty="0">
              <a:solidFill>
                <a:srgbClr val="80BF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48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710164" y="4840771"/>
            <a:ext cx="4144982" cy="1794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18</a:t>
            </a:r>
            <a:endParaRPr lang="ru-RU" altLang="ru-RU" sz="1693" dirty="0"/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710164" y="1258115"/>
            <a:ext cx="5138649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  <a:tabLst>
                <a:tab pos="0" algn="l"/>
              </a:tabLst>
            </a:pPr>
            <a:r>
              <a:rPr lang="ru-RU" altLang="ru-RU" sz="2400" b="1" dirty="0" smtClean="0">
                <a:solidFill>
                  <a:srgbClr val="80BF44"/>
                </a:solidFill>
              </a:rPr>
              <a:t>НАУЧНО-ТЕХНИЧЕСКАЯ БИБЛИОТЕКА (НТБ)</a:t>
            </a:r>
          </a:p>
          <a:p>
            <a:pPr marL="0" indent="0">
              <a:spcBef>
                <a:spcPct val="0"/>
              </a:spcBef>
              <a:buNone/>
              <a:tabLst>
                <a:tab pos="0" algn="l"/>
              </a:tabLst>
            </a:pPr>
            <a:endParaRPr lang="ru-RU" altLang="ru-RU" sz="800" b="1" dirty="0" smtClean="0">
              <a:solidFill>
                <a:srgbClr val="80BF44"/>
              </a:solidFill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z="1600" dirty="0">
                <a:solidFill>
                  <a:srgbClr val="000000"/>
                </a:solidFill>
                <a:latin typeface="Arial"/>
              </a:rPr>
              <a:t>НТБ ТПУ вместе с </a:t>
            </a:r>
            <a:r>
              <a:rPr lang="ru-RU" sz="1600" dirty="0" smtClean="0">
                <a:solidFill>
                  <a:srgbClr val="000000"/>
                </a:solidFill>
                <a:latin typeface="Arial"/>
              </a:rPr>
              <a:t>библиотеками ТГУ 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и </a:t>
            </a:r>
            <a:r>
              <a:rPr lang="ru-RU" sz="1600" dirty="0" err="1">
                <a:solidFill>
                  <a:srgbClr val="000000"/>
                </a:solidFill>
                <a:latin typeface="Arial"/>
              </a:rPr>
              <a:t>СибГМУ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Arial"/>
              </a:rPr>
              <a:t>образовали «Университетский библиотечный кампус», открывающий 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взаимный </a:t>
            </a:r>
            <a:r>
              <a:rPr lang="ru-RU" sz="1600" dirty="0" smtClean="0">
                <a:solidFill>
                  <a:srgbClr val="000000"/>
                </a:solidFill>
                <a:latin typeface="Arial"/>
              </a:rPr>
              <a:t>электронный 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доступ к услугам </a:t>
            </a:r>
            <a:r>
              <a:rPr lang="ru-RU" sz="1600" dirty="0" smtClean="0">
                <a:solidFill>
                  <a:srgbClr val="000000"/>
                </a:solidFill>
                <a:latin typeface="Arial"/>
              </a:rPr>
              <a:t>всех трех библиотек</a:t>
            </a:r>
            <a:endParaRPr lang="ru-RU" sz="1600" dirty="0">
              <a:solidFill>
                <a:srgbClr val="000000"/>
              </a:solidFill>
              <a:latin typeface="Arial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z="1600" dirty="0">
                <a:solidFill>
                  <a:srgbClr val="000000"/>
                </a:solidFill>
                <a:latin typeface="Arial"/>
              </a:rPr>
              <a:t>НТБ выиграла два конкурса РФФИ национальной подписки на международные </a:t>
            </a:r>
            <a:r>
              <a:rPr lang="ru-RU" sz="1600" dirty="0" smtClean="0">
                <a:solidFill>
                  <a:srgbClr val="000000"/>
                </a:solidFill>
                <a:latin typeface="Arial"/>
              </a:rPr>
              <a:t>                   и 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российские базы данных на </a:t>
            </a:r>
            <a:r>
              <a:rPr lang="ru-RU" sz="1600" b="1" dirty="0">
                <a:solidFill>
                  <a:srgbClr val="80BF44"/>
                </a:solidFill>
                <a:latin typeface="Arial"/>
              </a:rPr>
              <a:t>80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Arial"/>
              </a:rPr>
              <a:t>млн 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онлайн-публикаций и </a:t>
            </a:r>
            <a:r>
              <a:rPr lang="ru-RU" sz="1600" b="1" dirty="0">
                <a:solidFill>
                  <a:srgbClr val="80BF44"/>
                </a:solidFill>
                <a:latin typeface="Arial"/>
              </a:rPr>
              <a:t>5 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тысяч электронных журналов, общей стоимостью около </a:t>
            </a:r>
            <a:r>
              <a:rPr lang="ru-RU" sz="1600" b="1" dirty="0">
                <a:solidFill>
                  <a:srgbClr val="80BF44"/>
                </a:solidFill>
                <a:latin typeface="Arial"/>
              </a:rPr>
              <a:t>20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Arial"/>
              </a:rPr>
              <a:t>млн 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руб.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z="1600" dirty="0">
                <a:solidFill>
                  <a:srgbClr val="000000"/>
                </a:solidFill>
                <a:latin typeface="Arial"/>
              </a:rPr>
              <a:t>На площадках НТБ проведено </a:t>
            </a:r>
            <a:r>
              <a:rPr lang="ru-RU" sz="1600" dirty="0" smtClean="0">
                <a:solidFill>
                  <a:srgbClr val="000000"/>
                </a:solidFill>
                <a:latin typeface="Arial"/>
              </a:rPr>
              <a:t>более                         </a:t>
            </a:r>
            <a:r>
              <a:rPr lang="ru-RU" sz="1600" b="1" dirty="0" smtClean="0">
                <a:solidFill>
                  <a:srgbClr val="80BF44"/>
                </a:solidFill>
                <a:latin typeface="Arial"/>
              </a:rPr>
              <a:t>100</a:t>
            </a:r>
            <a:r>
              <a:rPr lang="ru-RU" sz="16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мероприятий социокультурного, научно-образовательного и обучающего характера. Мероприятия </a:t>
            </a:r>
            <a:r>
              <a:rPr lang="ru-RU" sz="1600" dirty="0" smtClean="0">
                <a:solidFill>
                  <a:srgbClr val="000000"/>
                </a:solidFill>
                <a:latin typeface="Arial"/>
              </a:rPr>
              <a:t>посетили 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больше </a:t>
            </a:r>
            <a:r>
              <a:rPr lang="ru-RU" sz="1600" b="1" dirty="0">
                <a:solidFill>
                  <a:srgbClr val="80BF44"/>
                </a:solidFill>
                <a:latin typeface="Arial"/>
              </a:rPr>
              <a:t>7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 тыс. студентов, сотрудников ТПУ и жителей Томска</a:t>
            </a:r>
          </a:p>
        </p:txBody>
      </p:sp>
      <p:cxnSp>
        <p:nvCxnSpPr>
          <p:cNvPr id="18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2. Становление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и развитие заданной на 2018 г. р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езультативности</a:t>
            </a:r>
            <a:r>
              <a:rPr lang="en-US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Центра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цифровых образовательных технологий</a:t>
            </a:r>
          </a:p>
        </p:txBody>
      </p:sp>
      <p:grpSp>
        <p:nvGrpSpPr>
          <p:cNvPr id="24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25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26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27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28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29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sp>
        <p:nvSpPr>
          <p:cNvPr id="34" name="TextBox 11"/>
          <p:cNvSpPr txBox="1">
            <a:spLocks noChangeArrowheads="1"/>
          </p:cNvSpPr>
          <p:nvPr/>
        </p:nvSpPr>
        <p:spPr bwMode="auto">
          <a:xfrm>
            <a:off x="6171329" y="1258115"/>
            <a:ext cx="555152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  <a:tabLst>
                <a:tab pos="0" algn="l"/>
              </a:tabLst>
            </a:pPr>
            <a:r>
              <a:rPr lang="ru-RU" altLang="ru-RU" sz="2400" b="1" dirty="0" smtClean="0">
                <a:solidFill>
                  <a:srgbClr val="80BF44"/>
                </a:solidFill>
              </a:rPr>
              <a:t>УЧЕБНЫЕ ВИДЕОЛЕКЦИИ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z="1600" dirty="0">
                <a:solidFill>
                  <a:srgbClr val="000000"/>
                </a:solidFill>
                <a:latin typeface="Arial"/>
              </a:rPr>
              <a:t>Подготовлено </a:t>
            </a:r>
            <a:r>
              <a:rPr lang="ru-RU" sz="1600" b="1" dirty="0">
                <a:solidFill>
                  <a:srgbClr val="80BF44"/>
                </a:solidFill>
                <a:latin typeface="Arial"/>
              </a:rPr>
              <a:t>45 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полноценных иллюстрированных, анимированных </a:t>
            </a:r>
            <a:r>
              <a:rPr lang="ru-RU" sz="1600" dirty="0" err="1" smtClean="0">
                <a:solidFill>
                  <a:srgbClr val="000000"/>
                </a:solidFill>
                <a:latin typeface="Arial"/>
              </a:rPr>
              <a:t>видеолекций</a:t>
            </a:r>
            <a:endParaRPr lang="ru-RU" sz="16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" name="Рисунок 19"/>
          <p:cNvPicPr/>
          <p:nvPr/>
        </p:nvPicPr>
        <p:blipFill rotWithShape="1">
          <a:blip r:embed="rId4"/>
          <a:srcRect t="7220" b="2960"/>
          <a:stretch/>
        </p:blipFill>
        <p:spPr bwMode="auto">
          <a:xfrm>
            <a:off x="5987087" y="2335526"/>
            <a:ext cx="2700000" cy="162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>
            <a:picLocks/>
          </p:cNvPicPr>
          <p:nvPr/>
        </p:nvPicPr>
        <p:blipFill rotWithShape="1">
          <a:blip r:embed="rId5"/>
          <a:srcRect l="934" t="9444" r="1083" b="1221"/>
          <a:stretch/>
        </p:blipFill>
        <p:spPr bwMode="auto">
          <a:xfrm>
            <a:off x="8825360" y="2335526"/>
            <a:ext cx="2700000" cy="162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Рисунок 29"/>
          <p:cNvPicPr/>
          <p:nvPr/>
        </p:nvPicPr>
        <p:blipFill>
          <a:blip r:embed="rId6"/>
          <a:stretch>
            <a:fillRect/>
          </a:stretch>
        </p:blipFill>
        <p:spPr>
          <a:xfrm flipH="1">
            <a:off x="8825360" y="4078830"/>
            <a:ext cx="2700000" cy="1620000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</p:spPr>
      </p:pic>
      <p:pic>
        <p:nvPicPr>
          <p:cNvPr id="33" name="Рисунок 32"/>
          <p:cNvPicPr/>
          <p:nvPr/>
        </p:nvPicPr>
        <p:blipFill rotWithShape="1">
          <a:blip r:embed="rId7"/>
          <a:srcRect t="7225" b="2814"/>
          <a:stretch/>
        </p:blipFill>
        <p:spPr bwMode="auto">
          <a:xfrm>
            <a:off x="5976336" y="4078830"/>
            <a:ext cx="2700000" cy="162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923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31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3129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0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1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307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3. Организация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устойчивого развития университета в условиях повышенных расходных обязательств (рост средней зарплаты ППС до 200 % от средней по экономике Томской области, зарплат работникам бюджетной сферы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–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на 4 %, МРОТ: с 1.01.2018 г.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–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до 9 489 руб., с 1.05.2018 г. –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</a:b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до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11 163 руб.) </a:t>
            </a: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19</a:t>
            </a:r>
            <a:endParaRPr lang="ru-RU" altLang="ru-RU" sz="1693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8979661"/>
              </p:ext>
            </p:extLst>
          </p:nvPr>
        </p:nvGraphicFramePr>
        <p:xfrm>
          <a:off x="710165" y="3078433"/>
          <a:ext cx="10900810" cy="3503480"/>
        </p:xfrm>
        <a:graphic>
          <a:graphicData uri="http://schemas.openxmlformats.org/drawingml/2006/table">
            <a:tbl>
              <a:tblPr/>
              <a:tblGrid>
                <a:gridCol w="4010116"/>
                <a:gridCol w="1276865"/>
                <a:gridCol w="1276865"/>
                <a:gridCol w="1524000"/>
                <a:gridCol w="2812964"/>
              </a:tblGrid>
              <a:tr h="6084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Категория персонала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800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800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800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Отношение            к 2017 г., %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800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Отношение к средней зарплате по Томской области, %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800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BF44"/>
                    </a:solidFill>
                  </a:tcPr>
                </a:tc>
              </a:tr>
              <a:tr h="3442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Средняя зарплата по ТПУ, в том числе: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800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50 860,00</a:t>
                      </a:r>
                    </a:p>
                  </a:txBody>
                  <a:tcPr marL="72000" marR="1800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55 768,00</a:t>
                      </a:r>
                    </a:p>
                  </a:txBody>
                  <a:tcPr marL="72000" marR="1800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</a:t>
                      </a:r>
                    </a:p>
                  </a:txBody>
                  <a:tcPr marL="72000" marR="1800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157</a:t>
                      </a:r>
                    </a:p>
                  </a:txBody>
                  <a:tcPr marL="72000" marR="1800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2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ППС  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800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74 265,00</a:t>
                      </a:r>
                    </a:p>
                  </a:txBody>
                  <a:tcPr marL="72000" marR="1800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78 181,00</a:t>
                      </a:r>
                    </a:p>
                  </a:txBody>
                  <a:tcPr marL="72000" marR="1800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</a:p>
                  </a:txBody>
                  <a:tcPr marL="72000" marR="1800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</a:t>
                      </a:r>
                    </a:p>
                  </a:txBody>
                  <a:tcPr marL="72000" marR="1800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2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Научные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сотрудники</a:t>
                      </a:r>
                    </a:p>
                  </a:txBody>
                  <a:tcPr marL="72000" marR="1800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97 447,00</a:t>
                      </a:r>
                    </a:p>
                  </a:txBody>
                  <a:tcPr marL="72000" marR="1800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97 624,00</a:t>
                      </a:r>
                    </a:p>
                  </a:txBody>
                  <a:tcPr marL="72000" marR="1800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72000" marR="1800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275</a:t>
                      </a:r>
                    </a:p>
                  </a:txBody>
                  <a:tcPr marL="72000" marR="1800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2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Работники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культуры</a:t>
                      </a:r>
                    </a:p>
                  </a:txBody>
                  <a:tcPr marL="72000" marR="1800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20 960,00</a:t>
                      </a:r>
                    </a:p>
                  </a:txBody>
                  <a:tcPr marL="72000" marR="1800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38 542,00</a:t>
                      </a:r>
                    </a:p>
                  </a:txBody>
                  <a:tcPr marL="72000" marR="1800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</a:t>
                      </a:r>
                    </a:p>
                  </a:txBody>
                  <a:tcPr marL="72000" marR="1800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</a:t>
                      </a:r>
                    </a:p>
                  </a:txBody>
                  <a:tcPr marL="72000" marR="1800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2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Врачи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800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62 167,00</a:t>
                      </a:r>
                    </a:p>
                  </a:txBody>
                  <a:tcPr marL="72000" marR="1800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88 258,00</a:t>
                      </a:r>
                    </a:p>
                  </a:txBody>
                  <a:tcPr marL="72000" marR="1800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</a:t>
                      </a:r>
                    </a:p>
                  </a:txBody>
                  <a:tcPr marL="72000" marR="1800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248</a:t>
                      </a:r>
                    </a:p>
                  </a:txBody>
                  <a:tcPr marL="72000" marR="1800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2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Средний медицинский персонал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800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30 913,00</a:t>
                      </a:r>
                    </a:p>
                  </a:txBody>
                  <a:tcPr marL="72000" marR="1800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40 555,00</a:t>
                      </a:r>
                    </a:p>
                  </a:txBody>
                  <a:tcPr marL="72000" marR="1800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</a:t>
                      </a:r>
                    </a:p>
                  </a:txBody>
                  <a:tcPr marL="72000" marR="1800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</a:t>
                      </a:r>
                    </a:p>
                  </a:txBody>
                  <a:tcPr marL="72000" marR="1800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2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Младший медицинский персонал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800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31 372,00</a:t>
                      </a:r>
                    </a:p>
                  </a:txBody>
                  <a:tcPr marL="72000" marR="1800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50 167,00</a:t>
                      </a:r>
                    </a:p>
                  </a:txBody>
                  <a:tcPr marL="72000" marR="1800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</a:p>
                  </a:txBody>
                  <a:tcPr marL="72000" marR="1800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141</a:t>
                      </a:r>
                    </a:p>
                  </a:txBody>
                  <a:tcPr marL="72000" marR="1800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2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Педработники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дошкольных учреждений</a:t>
                      </a:r>
                    </a:p>
                  </a:txBody>
                  <a:tcPr marL="72000" marR="1800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35 924,00</a:t>
                      </a:r>
                    </a:p>
                  </a:txBody>
                  <a:tcPr marL="72000" marR="1800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40 251,00</a:t>
                      </a:r>
                    </a:p>
                  </a:txBody>
                  <a:tcPr marL="72000" marR="1800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</a:t>
                      </a:r>
                    </a:p>
                  </a:txBody>
                  <a:tcPr marL="72000" marR="1800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</a:t>
                      </a:r>
                    </a:p>
                  </a:txBody>
                  <a:tcPr marL="72000" marR="1800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0975370"/>
              </p:ext>
            </p:extLst>
          </p:nvPr>
        </p:nvGraphicFramePr>
        <p:xfrm>
          <a:off x="710165" y="1231156"/>
          <a:ext cx="10900809" cy="1691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38635"/>
                <a:gridCol w="1145059"/>
                <a:gridCol w="101711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0BF4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Общие</a:t>
                      </a:r>
                      <a:r>
                        <a:rPr lang="ru-RU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расходы на оплату труда  с учетом страховых взносов, млн руб.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3 258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3 301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расходов на оплату труда из средств от приносящей доход деятельности, %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25,6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26,0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</a:t>
                      </a:r>
                      <a:r>
                        <a:rPr lang="ru-RU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расходов на оплату труда  с учетом страховых взносов в консолидированном бюджете ТПУ, %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681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99291" y="4845898"/>
            <a:ext cx="4386768" cy="1794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grpSp>
        <p:nvGrpSpPr>
          <p:cNvPr id="307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31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3129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0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1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307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1. Обеспечение реализации  «дорожной карты» Программы повышения конкурентоспособности ТПУ на 2018 г. с фокусировкой работы на росте позиций университета в предметных рейтингах QS и THE</a:t>
            </a: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2</a:t>
            </a:r>
            <a:endParaRPr lang="ru-RU" altLang="ru-RU" sz="1693" dirty="0"/>
          </a:p>
        </p:txBody>
      </p:sp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589618" y="1345382"/>
            <a:ext cx="112485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  <a:tabLst>
                <a:tab pos="0" algn="l"/>
              </a:tabLst>
            </a:pPr>
            <a:r>
              <a:rPr lang="ru-RU" altLang="ru-RU" sz="2000" b="1" dirty="0" smtClean="0">
                <a:solidFill>
                  <a:srgbClr val="80BF44"/>
                </a:solidFill>
              </a:rPr>
              <a:t>ПОКАЗАТЕЛИ РЕЗУЛЬТАТИВНОСТИ ВЫПОЛНЕНИЯ «ДОРОЖНОЙ КАРТЫ» ТПУ В 2018 г.</a:t>
            </a:r>
            <a:endParaRPr lang="ru-RU" altLang="ru-RU" sz="2000" dirty="0"/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915649"/>
              </p:ext>
            </p:extLst>
          </p:nvPr>
        </p:nvGraphicFramePr>
        <p:xfrm>
          <a:off x="667263" y="1817033"/>
          <a:ext cx="11055589" cy="44358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592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1530"/>
                <a:gridCol w="1054852"/>
              </a:tblGrid>
              <a:tr h="506040">
                <a:tc>
                  <a:txBody>
                    <a:bodyPr/>
                    <a:lstStyle/>
                    <a:p>
                      <a:pPr marL="0" algn="ctr" defTabSz="914398" rtl="0" eaLnBrk="1" fontAlgn="b" latinLnBrk="0" hangingPunct="1"/>
                      <a:r>
                        <a:rPr lang="ru-RU" sz="16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ПОКАЗАТЕЛЯ</a:t>
                      </a:r>
                      <a:r>
                        <a:rPr lang="ru-RU" sz="1600" b="1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ru-RU" sz="1600" b="1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444" marR="7444" marT="9927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BA2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</a:p>
                  </a:txBody>
                  <a:tcPr marL="7444" marR="7444" marT="9927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BA2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</a:p>
                  </a:txBody>
                  <a:tcPr marL="7444" marR="7444" marT="9927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BA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1667">
                <a:tc>
                  <a:txBody>
                    <a:bodyPr/>
                    <a:lstStyle/>
                    <a:p>
                      <a:pPr marL="108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Позиция в</a:t>
                      </a:r>
                      <a:r>
                        <a:rPr lang="ru-RU" sz="1800" b="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рейтинге </a:t>
                      </a:r>
                      <a:r>
                        <a:rPr lang="en-US" sz="18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ARWU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44" marR="7444" marT="992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44" marR="7444" marT="992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901-1000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44" marR="7444" marT="992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1667">
                <a:tc>
                  <a:txBody>
                    <a:bodyPr/>
                    <a:lstStyle/>
                    <a:p>
                      <a:pPr marL="108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Позиция в рейтинге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44" marR="7444" marT="9927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201-250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44" marR="7444" marT="992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501-600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44" marR="7444" marT="992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1667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Позиция в рейтинге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QS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44" marR="7444" marT="992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201-250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44" marR="7444" marT="992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373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44" marR="7444" marT="992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статей в базах данных </a:t>
                      </a:r>
                      <a:r>
                        <a:rPr lang="ru-RU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Science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 1 НПР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44" marR="7444" marT="992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44" marR="7444" marT="992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44" marR="7444" marT="992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статей в базах данных </a:t>
                      </a:r>
                      <a:r>
                        <a:rPr lang="ru-RU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Scopus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 1 НПР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44" marR="7444" marT="992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44" marR="7444" marT="992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44" marR="7444" marT="992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Средний показатель цитируемости на 1 НПР, рассчитываемый по совокупности публикаций, учтенных в базе данных </a:t>
                      </a:r>
                      <a:r>
                        <a:rPr lang="ru-RU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Science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44" marR="7444" marT="992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44" marR="7444" marT="992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44" marR="7444" marT="992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Средний показатель цитируемости на 1 НПР, рассчитываемый по совокупности публикаций, учтенных в базе данных </a:t>
                      </a:r>
                      <a:r>
                        <a:rPr lang="ru-RU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Scopus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44" marR="7444" marT="992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44" marR="7444" marT="992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44" marR="7444" marT="992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зарубежных профессоров, преподавателей и исследователей в численности НПР, включая российских граждан – обладателей степени </a:t>
                      </a:r>
                      <a:r>
                        <a:rPr lang="ru-RU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PhD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зарубежных университетов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44" marR="7444" marT="992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44" marR="7444" marT="992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7,5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44" marR="7444" marT="992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8673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иностранных студентов, обучающихся на основных образовательных программах вуза (считается с учетом студентов из стран СНГ) 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44" marR="7444" marT="992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44" marR="7444" marT="992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44" marR="7444" marT="992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785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710164" y="4602863"/>
            <a:ext cx="4144982" cy="1794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grpSp>
        <p:nvGrpSpPr>
          <p:cNvPr id="307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31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3129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0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1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307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4. Повышение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качества финансового менеджмента, совершенствование системы внутреннего финансового контроля и усиление антикоррупционной работы </a:t>
            </a:r>
            <a:endParaRPr lang="ru-RU" altLang="ru-RU" sz="1834" b="1" dirty="0">
              <a:solidFill>
                <a:srgbClr val="80BF44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20</a:t>
            </a:r>
            <a:endParaRPr lang="ru-RU" altLang="ru-RU" sz="1693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10164" y="1221802"/>
            <a:ext cx="1101268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итогам проведенного в 2018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рейтинга качества финансового менеджмента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университет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улучшил свои позиции, увеличив итоговый индекс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рейтинга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700" b="1" dirty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6,4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пункта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ринята программа по повышению эффективности расходования бюджетных средств</a:t>
            </a:r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2018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г. комиссией </a:t>
            </a:r>
            <a:r>
              <a:rPr lang="ru-RU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Минобрнауки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России была проведена плановая комплексная проверка финансово-хозяйственной деятельности, использования имущественного комплекса, соблюдения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вузом законодательства Российской Федерации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и иных нормативных актов в сфере закупок товаров,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                и услуг. Все выявленные комиссией нарушения, недостатки и замечания финансово-экономического характера в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течение 2018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г. устранены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7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Центром финансово-хозяйственного контроля проведено </a:t>
            </a:r>
            <a:r>
              <a:rPr lang="ru-RU" sz="1700" b="1" dirty="0">
                <a:solidFill>
                  <a:srgbClr val="80BF4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36</a:t>
            </a:r>
            <a:r>
              <a:rPr lang="ru-RU" sz="17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плановых </a:t>
            </a:r>
            <a:r>
              <a:rPr lang="ru-RU" sz="17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 </a:t>
            </a:r>
            <a:r>
              <a:rPr lang="ru-RU" sz="1700" b="1" dirty="0">
                <a:solidFill>
                  <a:srgbClr val="80BF4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16</a:t>
            </a:r>
            <a:r>
              <a:rPr lang="ru-RU" sz="17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внеплановых контрольных </a:t>
            </a:r>
            <a:r>
              <a:rPr lang="ru-RU" sz="17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           и </a:t>
            </a:r>
            <a:r>
              <a:rPr lang="ru-RU" sz="17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организационных </a:t>
            </a:r>
            <a:r>
              <a:rPr lang="ru-RU" sz="17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мероприятий</a:t>
            </a:r>
            <a:endParaRPr lang="ru-RU" sz="17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7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ходе технического контроля в 2018 </a:t>
            </a:r>
            <a:r>
              <a:rPr lang="ru-RU" sz="17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г. </a:t>
            </a:r>
            <a:r>
              <a:rPr lang="ru-RU" sz="17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проверено </a:t>
            </a:r>
            <a:r>
              <a:rPr lang="ru-RU" sz="1700" b="1" dirty="0">
                <a:solidFill>
                  <a:srgbClr val="80BF4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384</a:t>
            </a:r>
            <a:r>
              <a:rPr lang="ru-RU" sz="17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комплекта проектно-сметной документации </a:t>
            </a:r>
            <a:r>
              <a:rPr lang="ru-RU" sz="17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       на </a:t>
            </a:r>
            <a:r>
              <a:rPr lang="ru-RU" sz="17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общую сумму </a:t>
            </a:r>
            <a:r>
              <a:rPr lang="ru-RU" sz="1700" b="1" dirty="0" smtClean="0">
                <a:solidFill>
                  <a:srgbClr val="80BF4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196,456 </a:t>
            </a:r>
            <a:r>
              <a:rPr lang="ru-RU" sz="17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млн</a:t>
            </a:r>
            <a:r>
              <a:rPr lang="en-US" sz="17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7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руб.</a:t>
            </a:r>
            <a:r>
              <a:rPr lang="en-US" sz="17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ru-RU" sz="1700" dirty="0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7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Организован </a:t>
            </a:r>
            <a:r>
              <a:rPr lang="ru-RU" sz="17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контроль проектно-сметной документации по договорам гражданско-правового характера </a:t>
            </a:r>
            <a:r>
              <a:rPr lang="ru-RU" sz="17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            на </a:t>
            </a:r>
            <a:r>
              <a:rPr lang="ru-RU" sz="17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выполнение ремонтно-строительных работ, заключаемых с физическими </a:t>
            </a:r>
            <a:r>
              <a:rPr lang="ru-RU" sz="17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лицами</a:t>
            </a:r>
          </a:p>
          <a:p>
            <a:pPr marL="285750" indent="-285750"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7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Разработаны и введены в действие новые Положения «О порядке планирования, организации </a:t>
            </a:r>
            <a:r>
              <a:rPr lang="ru-RU" sz="17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             и </a:t>
            </a:r>
            <a:r>
              <a:rPr lang="ru-RU" sz="17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проведения инвентаризации», «Об организации и проведении ремонтных работ на объектах Томского политехнического университета», «О стандартах ремонтных работ на объектах Томского политехнического университета</a:t>
            </a:r>
            <a:r>
              <a:rPr lang="ru-RU" sz="17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»</a:t>
            </a:r>
            <a:endParaRPr lang="ru-RU" sz="17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39865" y="1698171"/>
            <a:ext cx="60473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85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710164" y="4602863"/>
            <a:ext cx="4144982" cy="1794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grpSp>
        <p:nvGrpSpPr>
          <p:cNvPr id="307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31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3129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0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1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307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4. Повышение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качества финансового менеджмента, совершенствование системы внутреннего финансового контроля и усиление антикоррупционной работы </a:t>
            </a:r>
            <a:endParaRPr lang="ru-RU" altLang="ru-RU" sz="1834" b="1" dirty="0">
              <a:solidFill>
                <a:srgbClr val="80BF44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21</a:t>
            </a:r>
            <a:endParaRPr lang="ru-RU" altLang="ru-RU" sz="1693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839865" y="1698171"/>
            <a:ext cx="60473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0165" y="1336672"/>
            <a:ext cx="11012688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600"/>
              </a:spcAft>
              <a:buClr>
                <a:prstClr val="black"/>
              </a:buClr>
              <a:buFont typeface="Wingdings" panose="05000000000000000000" pitchFamily="2" charset="2"/>
              <a:buChar char="§"/>
            </a:pPr>
            <a:r>
              <a:rPr lang="ru-RU" sz="1700" dirty="0" smtClean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</a:t>
            </a: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целях организации работы по профилактике коррупционных проявлений среди сотрудников </a:t>
            </a:r>
            <a:r>
              <a:rPr lang="ru-RU" sz="1700" dirty="0" smtClean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                и </a:t>
            </a: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студентов, минимизации рисков при осуществлении закупочной деятельности при заключении договоров, проведении конкурсов на поставку товаров, предоставлении услуг и работ для нужд ТПУ </a:t>
            </a:r>
            <a:r>
              <a:rPr lang="ru-RU" sz="1700" dirty="0" smtClean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создана </a:t>
            </a: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группа экономической </a:t>
            </a:r>
            <a:r>
              <a:rPr lang="ru-RU" sz="1700" dirty="0" smtClean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безопасности</a:t>
            </a:r>
          </a:p>
          <a:p>
            <a:pPr marL="285750" indent="-285750">
              <a:spcAft>
                <a:spcPts val="600"/>
              </a:spcAft>
              <a:buClr>
                <a:prstClr val="black"/>
              </a:buClr>
              <a:buFont typeface="Wingdings" panose="05000000000000000000" pitchFamily="2" charset="2"/>
              <a:buChar char="§"/>
            </a:pPr>
            <a:r>
              <a:rPr lang="ru-RU" sz="17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ходе проверки и анализа деятельности потенциальных </a:t>
            </a:r>
            <a:r>
              <a:rPr lang="ru-RU" sz="17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контрагентов </a:t>
            </a:r>
            <a:r>
              <a:rPr lang="ru-RU" sz="17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проверено </a:t>
            </a:r>
            <a:r>
              <a:rPr lang="ru-RU" sz="1700" b="1" dirty="0" smtClean="0">
                <a:solidFill>
                  <a:srgbClr val="80BF4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5  170 </a:t>
            </a:r>
            <a:r>
              <a:rPr lang="ru-RU" sz="17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договоров, согласовано </a:t>
            </a:r>
            <a:r>
              <a:rPr lang="ru-RU" sz="1700" b="1" dirty="0" smtClean="0">
                <a:solidFill>
                  <a:srgbClr val="80BF4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4 354</a:t>
            </a:r>
            <a:r>
              <a:rPr lang="ru-RU" sz="17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7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договора, согласовано с замечаниями </a:t>
            </a:r>
            <a:r>
              <a:rPr lang="ru-RU" sz="1700" b="1" dirty="0">
                <a:solidFill>
                  <a:srgbClr val="80BF4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892</a:t>
            </a:r>
            <a:r>
              <a:rPr lang="ru-RU" sz="17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договора, не согласован по различным основаниям </a:t>
            </a:r>
            <a:r>
              <a:rPr lang="ru-RU" sz="1700" b="1" dirty="0">
                <a:solidFill>
                  <a:srgbClr val="80BF4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791</a:t>
            </a:r>
            <a:r>
              <a:rPr lang="ru-RU" sz="17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договор, проверено </a:t>
            </a:r>
            <a:r>
              <a:rPr lang="ru-RU" sz="1700" b="1" dirty="0">
                <a:solidFill>
                  <a:srgbClr val="80BF4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10 966</a:t>
            </a:r>
            <a:r>
              <a:rPr lang="ru-RU" sz="17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7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контрагентов</a:t>
            </a:r>
            <a:endParaRPr lang="ru-RU" sz="17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lvl="0" indent="-285750">
              <a:spcAft>
                <a:spcPts val="600"/>
              </a:spcAft>
              <a:buClr>
                <a:prstClr val="black"/>
              </a:buClr>
              <a:buFont typeface="Wingdings" panose="05000000000000000000" pitchFamily="2" charset="2"/>
              <a:buChar char="§"/>
            </a:pPr>
            <a:r>
              <a:rPr lang="ru-RU" sz="1700" dirty="0" smtClean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Разработаны </a:t>
            </a:r>
            <a:r>
              <a:rPr lang="ru-RU" sz="170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 </a:t>
            </a:r>
            <a:r>
              <a:rPr lang="ru-RU" sz="1700" smtClean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утверждены </a:t>
            </a:r>
            <a:r>
              <a:rPr lang="ru-RU" sz="1700" dirty="0" smtClean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«План </a:t>
            </a: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мероприятий по профилактике коррупционных правонарушений в ТПУ на 2018–2020 </a:t>
            </a:r>
            <a:r>
              <a:rPr lang="ru-RU" sz="1700" dirty="0" smtClean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годы», </a:t>
            </a: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«Антикоррупционная политика ТПУ</a:t>
            </a:r>
            <a:r>
              <a:rPr lang="ru-RU" sz="1700" dirty="0" smtClean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», «Положение </a:t>
            </a: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 подарках и знаках делового гостеприимства в </a:t>
            </a:r>
            <a:r>
              <a:rPr lang="ru-RU" sz="1700" dirty="0" smtClean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ТПУ»</a:t>
            </a:r>
            <a:endParaRPr lang="ru-RU" sz="1700" dirty="0">
              <a:solidFill>
                <a:prstClr val="black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lvl="0" indent="-285750">
              <a:spcAft>
                <a:spcPts val="600"/>
              </a:spcAft>
              <a:buClr>
                <a:prstClr val="black"/>
              </a:buClr>
              <a:buFont typeface="Wingdings" panose="05000000000000000000" pitchFamily="2" charset="2"/>
              <a:buChar char="§"/>
            </a:pP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Подписано Соглашение с УМВД России по Томской области по взаимодействию в сфере профилактики </a:t>
            </a:r>
            <a:r>
              <a:rPr lang="ru-RU" sz="1700" dirty="0" smtClean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                и </a:t>
            </a: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борьбы с </a:t>
            </a:r>
            <a:r>
              <a:rPr lang="ru-RU" sz="1700" dirty="0" smtClean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коррупцией</a:t>
            </a:r>
          </a:p>
          <a:p>
            <a:pPr marL="285750" indent="-285750"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7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Для сотрудников </a:t>
            </a:r>
            <a:r>
              <a:rPr lang="ru-RU" sz="17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 </a:t>
            </a:r>
            <a:r>
              <a:rPr lang="ru-RU" sz="17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студентов ТПУ проведено </a:t>
            </a:r>
            <a:r>
              <a:rPr lang="ru-RU" sz="1700" b="1" dirty="0">
                <a:solidFill>
                  <a:srgbClr val="80BF4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47</a:t>
            </a:r>
            <a:r>
              <a:rPr lang="ru-RU" sz="17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информационно-разъяснительных мероприятий антикоррупционной направленности </a:t>
            </a:r>
            <a:endParaRPr lang="ru-RU" sz="1700" dirty="0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7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Проведен </a:t>
            </a:r>
            <a:r>
              <a:rPr lang="ru-RU" sz="17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конкурс на лучший социальный плакат и видеоролик антикоррупционной направленности </a:t>
            </a:r>
            <a:r>
              <a:rPr lang="ru-RU" sz="17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           «</a:t>
            </a:r>
            <a:r>
              <a:rPr lang="ru-RU" sz="17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Вместе против коррупции» </a:t>
            </a:r>
          </a:p>
        </p:txBody>
      </p:sp>
    </p:spTree>
    <p:extLst>
      <p:ext uri="{BB962C8B-B14F-4D97-AF65-F5344CB8AC3E}">
        <p14:creationId xmlns:p14="http://schemas.microsoft.com/office/powerpoint/2010/main" val="8320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99291" y="4869113"/>
            <a:ext cx="4288682" cy="1778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cxnSp>
        <p:nvCxnSpPr>
          <p:cNvPr id="307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1877" y="39728"/>
            <a:ext cx="7524874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5. Переход с 2018/19 учебного года на дифференцированную по типам Школ и Отделений учебную нагрузку и систему эффективного контракта ППС</a:t>
            </a:r>
            <a:endParaRPr lang="ru-RU" altLang="ru-RU" sz="1834" b="1" dirty="0">
              <a:solidFill>
                <a:srgbClr val="80BF44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22</a:t>
            </a:r>
            <a:endParaRPr lang="ru-RU" altLang="ru-RU" sz="1693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10165" y="1438555"/>
            <a:ext cx="11012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1219084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altLang="ru-RU" kern="0" dirty="0">
                <a:latin typeface="Arial" panose="020B0604020202020204" pitchFamily="34" charset="0"/>
                <a:cs typeface="Arial" panose="020B0604020202020204" pitchFamily="34" charset="0"/>
              </a:rPr>
              <a:t>2018/19 уч. года осуществлен переход на дифференцированную по типам </a:t>
            </a:r>
            <a:r>
              <a:rPr lang="ru-RU" altLang="ru-RU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Школ </a:t>
            </a:r>
            <a:r>
              <a:rPr lang="ru-RU" altLang="ru-RU" kern="0" dirty="0">
                <a:latin typeface="Arial" panose="020B0604020202020204" pitchFamily="34" charset="0"/>
                <a:cs typeface="Arial" panose="020B0604020202020204" pitchFamily="34" charset="0"/>
              </a:rPr>
              <a:t>учебную </a:t>
            </a:r>
            <a:r>
              <a:rPr lang="ru-RU" altLang="ru-RU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нагрузку, час.</a:t>
            </a:r>
          </a:p>
        </p:txBody>
      </p:sp>
      <p:grpSp>
        <p:nvGrpSpPr>
          <p:cNvPr id="26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29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3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10165" y="4882180"/>
            <a:ext cx="11012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1219084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итоговом расчете штатного расписания средняя нагрузка на ППС по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Школам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составила:</a:t>
            </a:r>
          </a:p>
          <a:p>
            <a:pPr marL="876704" indent="-285750" defTabSz="1219084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Исследовательские школы – </a:t>
            </a:r>
            <a:r>
              <a:rPr lang="ru-RU" b="1" dirty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371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час.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6704" indent="-285750" defTabSz="1219084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Инженерные школы 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ШИП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b="1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715…721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час.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6704" indent="-285750" defTabSz="1219084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ШБИП – </a:t>
            </a:r>
            <a:r>
              <a:rPr lang="ru-RU" b="1" dirty="0">
                <a:solidFill>
                  <a:srgbClr val="9DCE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834</a:t>
            </a:r>
            <a:r>
              <a:rPr lang="ru-RU" dirty="0">
                <a:solidFill>
                  <a:srgbClr val="9DCE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час.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177454"/>
              </p:ext>
            </p:extLst>
          </p:nvPr>
        </p:nvGraphicFramePr>
        <p:xfrm>
          <a:off x="710165" y="2186965"/>
          <a:ext cx="11012688" cy="2392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12408"/>
                <a:gridCol w="1367481"/>
                <a:gridCol w="2875005"/>
                <a:gridCol w="2957794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Должность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0BF4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Тип Школы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0BF4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ШБИП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Инженерные школы, ШИП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Исследовательские Школы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0BF4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08000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Профессор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760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108000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Доцент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820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370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108000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Старший преподаватель, преподаватель, ассистент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880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445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99291" y="4869113"/>
            <a:ext cx="4288682" cy="1778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cxnSp>
        <p:nvCxnSpPr>
          <p:cNvPr id="307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1877" y="39728"/>
            <a:ext cx="7524874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5. Переход с 2018/19 учебного года на дифференцированную по типам Школ и Отделений учебную нагрузку и систему эффективного контракта ППС</a:t>
            </a:r>
            <a:endParaRPr lang="ru-RU" altLang="ru-RU" sz="1834" b="1" dirty="0">
              <a:solidFill>
                <a:srgbClr val="80BF44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23</a:t>
            </a:r>
            <a:endParaRPr lang="ru-RU" altLang="ru-RU" sz="1693" dirty="0"/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971308"/>
              </p:ext>
            </p:extLst>
          </p:nvPr>
        </p:nvGraphicFramePr>
        <p:xfrm>
          <a:off x="710165" y="3484222"/>
          <a:ext cx="4297351" cy="3084080"/>
        </p:xfrm>
        <a:graphic>
          <a:graphicData uri="http://schemas.openxmlformats.org/drawingml/2006/table">
            <a:tbl>
              <a:tblPr/>
              <a:tblGrid>
                <a:gridCol w="1422349">
                  <a:extLst>
                    <a:ext uri="{9D8B030D-6E8A-4147-A177-3AD203B41FA5}"/>
                  </a:extLst>
                </a:gridCol>
                <a:gridCol w="1436792"/>
                <a:gridCol w="1438210"/>
              </a:tblGrid>
              <a:tr h="259389"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3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МИНИМАЛЬНО НЕОБХОДИМОЕ        КОЛИЧЕСТВО БАЛЛОВ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72570" marR="7257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BF4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98724"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3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ППС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72570" marR="7257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54849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3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ассистент, преподаватель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72570" marR="7257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доцент,                                      старший  преподаватель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72570" marR="7257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профессор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72570" marR="7257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26079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3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72570" marR="7257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72570" marR="7257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72570" marR="7257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260796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НС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72570" marR="7257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95752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3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м.н.с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инженер-исследователь</a:t>
                      </a:r>
                      <a:endParaRPr kumimoji="0" lang="ru-RU" alt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570" marR="7257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н.с</a:t>
                      </a:r>
                      <a:r>
                        <a:rPr kumimoji="0" lang="en-US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с.н.с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72570" marR="7257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в.н.с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., </a:t>
                      </a: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г.н.с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., </a:t>
                      </a: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руководитель научного подразделения</a:t>
                      </a:r>
                      <a:endParaRPr kumimoji="0" lang="ru-RU" alt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570" marR="7257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26079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3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72570" marR="7257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72570" marR="7257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72570" marR="7257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grpSp>
        <p:nvGrpSpPr>
          <p:cNvPr id="26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29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3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10163" y="1294309"/>
            <a:ext cx="452701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С 2018/19 учебного года все НПР переведены на свободно конфигурируемый эффективный контракт, стимулирующий каждого заниматься теми видами деятельности из предложенного списка стратегически важных для университета, в которых он наиболее силен. </a:t>
            </a:r>
            <a:endParaRPr lang="ru-RU" sz="1700" dirty="0"/>
          </a:p>
        </p:txBody>
      </p:sp>
      <p:graphicFrame>
        <p:nvGraphicFramePr>
          <p:cNvPr id="36" name="Таблица 3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626084866"/>
              </p:ext>
            </p:extLst>
          </p:nvPr>
        </p:nvGraphicFramePr>
        <p:xfrm>
          <a:off x="5318390" y="1330393"/>
          <a:ext cx="6323249" cy="5269938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53150">
                  <a:extLst>
                    <a:ext uri="{9D8B030D-6E8A-4147-A177-3AD203B41FA5}"/>
                  </a:extLst>
                </a:gridCol>
                <a:gridCol w="5167814">
                  <a:extLst>
                    <a:ext uri="{9D8B030D-6E8A-4147-A177-3AD203B41FA5}"/>
                  </a:extLst>
                </a:gridCol>
                <a:gridCol w="902285">
                  <a:extLst>
                    <a:ext uri="{9D8B030D-6E8A-4147-A177-3AD203B41FA5}"/>
                  </a:extLst>
                </a:gridCol>
              </a:tblGrid>
              <a:tr h="2366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Показатель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Баллы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BF44"/>
                    </a:solidFill>
                  </a:tcPr>
                </a:tc>
                <a:extLst>
                  <a:ext uri="{0D108BD9-81ED-4DB2-BD59-A6C34878D82A}"/>
                </a:extLst>
              </a:tr>
              <a:tr h="2502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Статья  SCOPUS или </a:t>
                      </a:r>
                      <a:r>
                        <a:rPr lang="ru-RU" sz="9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Web</a:t>
                      </a: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of </a:t>
                      </a:r>
                      <a:r>
                        <a:rPr lang="ru-RU" sz="9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Science</a:t>
                      </a: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в журналах </a:t>
                      </a: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9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</a:t>
                      </a: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</a:t>
                      </a: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квартиля </a:t>
                      </a: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70/35</a:t>
                      </a:r>
                      <a:endParaRPr lang="ru-RU" sz="9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2308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То же, в соавторстве с зарубежными учеными, имеющими Н-индекс 5 и более </a:t>
                      </a:r>
                      <a:endParaRPr lang="ru-RU" sz="9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75/40</a:t>
                      </a:r>
                      <a:endParaRPr lang="ru-RU" sz="9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3604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Статья </a:t>
                      </a: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SCOPUS </a:t>
                      </a: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или </a:t>
                      </a:r>
                      <a:r>
                        <a:rPr lang="ru-RU" sz="9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Web</a:t>
                      </a: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of </a:t>
                      </a:r>
                      <a:r>
                        <a:rPr lang="ru-RU" sz="9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Science</a:t>
                      </a: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</a:t>
                      </a:r>
                      <a:r>
                        <a:rPr lang="ru-RU" sz="9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article</a:t>
                      </a: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9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book</a:t>
                      </a: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9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review</a:t>
                      </a: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sz="9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 </a:t>
                      </a: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соавторстве с зарубежными учеными, имеющими Н-индекс 5 и более </a:t>
                      </a:r>
                      <a:endParaRPr lang="ru-RU" sz="9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9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0/25</a:t>
                      </a:r>
                      <a:endParaRPr lang="ru-RU" sz="9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3013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Выступление с докладом на мероприятии из университетского списка приоритетных мероприятий ТПУ</a:t>
                      </a:r>
                      <a:endParaRPr lang="ru-RU" sz="9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ru-RU" sz="9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3504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Руководство ВКР студента в виде </a:t>
                      </a:r>
                      <a:r>
                        <a:rPr lang="ru-RU" sz="900" b="0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стартапа</a:t>
                      </a:r>
                      <a:r>
                        <a:rPr lang="en-US" sz="9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руководство ВКР студентов из стран дальнего зарубежья или на английском языке</a:t>
                      </a:r>
                      <a:endParaRPr lang="ru-RU" sz="9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20-</a:t>
                      </a:r>
                      <a:r>
                        <a:rPr lang="ru-RU" sz="9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9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3981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Защита кандидатской/докторской/</a:t>
                      </a:r>
                      <a:r>
                        <a:rPr lang="ru-RU" sz="900" b="0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PhD</a:t>
                      </a: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диссертации или количество аспирантов/докторантов/</a:t>
                      </a:r>
                      <a:r>
                        <a:rPr lang="ru-RU" sz="900" b="0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PhD</a:t>
                      </a: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защитивших диссертацию под руководством работника</a:t>
                      </a:r>
                      <a:endParaRPr lang="ru-RU" sz="9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9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6026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7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Руководство научно-исследовательской работой школьников, студентов и аспирантов с получением ими грантов и корпоративных (именных) стипендий или завоеванием призовых мест на олимпиадах, научных конкурсах, выставках, конференциях российского и международного уровней</a:t>
                      </a:r>
                      <a:endParaRPr lang="ru-RU" sz="9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9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4520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Руководство работой студента/аспиранта, участвующего в выполнении проектов, финансируемых из средств от ПДД (за исключением гос. задания «Наука базовая», ВИУ) с оплатой в рублях</a:t>
                      </a:r>
                      <a:endParaRPr lang="ru-RU" sz="9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тыс. руб. = 1 балл </a:t>
                      </a:r>
                      <a:endParaRPr lang="ru-RU" sz="9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904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Наличие сертификата, подтверждающего знание английского языка</a:t>
                      </a:r>
                      <a:endParaRPr lang="ru-RU" sz="9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3-</a:t>
                      </a:r>
                      <a:r>
                        <a:rPr lang="ru-RU" sz="9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</a:t>
                      </a:r>
                      <a:endParaRPr lang="ru-RU" sz="9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2269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Разработка новых онлайн-курсов и сопровождение обучения на онлайн-курсах</a:t>
                      </a:r>
                      <a:endParaRPr lang="ru-RU" sz="9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1-</a:t>
                      </a:r>
                      <a:r>
                        <a:rPr lang="ru-RU" sz="9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</a:t>
                      </a:r>
                      <a:endParaRPr lang="ru-RU" sz="9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4520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11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Иная учебно-методическая и/или организационная работа </a:t>
                      </a:r>
                      <a:endParaRPr lang="ru-RU" sz="9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часов = </a:t>
                      </a:r>
                      <a:endParaRPr lang="en-US" sz="900" b="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балл </a:t>
                      </a:r>
                      <a:endParaRPr lang="ru-RU" sz="9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2502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12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Руководство ООП</a:t>
                      </a: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9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4520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13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Участие в выполнении проектов, финансируемых из средств от ПДД, а также средств субсидий, получаемых на конкурсной основе и в качестве грантов (за исключением базовой части </a:t>
                      </a:r>
                      <a:r>
                        <a:rPr lang="ru-RU" sz="900" b="0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госзадания</a:t>
                      </a: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«Наука», ВИУ)</a:t>
                      </a:r>
                      <a:endParaRPr lang="ru-RU" sz="9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9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тыс. руб. = 1 </a:t>
                      </a:r>
                      <a:r>
                        <a:rPr lang="ru-RU" sz="9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 </a:t>
                      </a:r>
                      <a:endParaRPr lang="ru-RU" sz="9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2171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14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Получение ученого звания</a:t>
                      </a:r>
                      <a:r>
                        <a:rPr lang="en-US" sz="9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доцента</a:t>
                      </a:r>
                      <a:r>
                        <a:rPr lang="en-US" sz="9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</a:t>
                      </a: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профессора</a:t>
                      </a:r>
                      <a:endParaRPr lang="ru-RU" sz="9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</a:t>
                      </a:r>
                      <a:r>
                        <a:rPr lang="en-US" sz="9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</a:t>
                      </a:r>
                      <a:r>
                        <a:rPr lang="ru-RU" sz="9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</a:t>
                      </a:r>
                      <a:endParaRPr lang="ru-RU" sz="9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2983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15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Независимая автоматизированная оценка деятельности преподавателя обучающимися</a:t>
                      </a:r>
                      <a:endParaRPr lang="ru-RU" sz="9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1-</a:t>
                      </a:r>
                      <a:r>
                        <a:rPr lang="ru-RU" sz="9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endParaRPr lang="ru-RU" sz="9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73" marR="45773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750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31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3129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0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1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307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1876" y="39728"/>
            <a:ext cx="7620124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6. Повышение качества приема на 1 курс (средний балл ЕГЭ – 79),  в магистратуру (конкурс 2,75 чел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. / место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) и аспирантуру (конкурс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                       2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чел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. / место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) в условиях роста КЦП и снижения числа выпускников-бакалавров ТПУ</a:t>
            </a: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24</a:t>
            </a:r>
            <a:endParaRPr lang="ru-RU" altLang="ru-RU" sz="1693" dirty="0"/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6577345"/>
              </p:ext>
            </p:extLst>
          </p:nvPr>
        </p:nvGraphicFramePr>
        <p:xfrm>
          <a:off x="710166" y="4242487"/>
          <a:ext cx="11012687" cy="12347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908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21853">
                  <a:extLst>
                    <a:ext uri="{9D8B030D-6E8A-4147-A177-3AD203B41FA5}">
                      <a16:colId xmlns:a16="http://schemas.microsoft.com/office/drawing/2014/main" xmlns="" val="3597994495"/>
                    </a:ext>
                  </a:extLst>
                </a:gridCol>
              </a:tblGrid>
              <a:tr h="502508">
                <a:tc>
                  <a:txBody>
                    <a:bodyPr/>
                    <a:lstStyle/>
                    <a:p>
                      <a:pPr marL="0" algn="ctr" defTabSz="914398" rtl="0" eaLnBrk="1" fontAlgn="b" latinLnBrk="0" hangingPunct="1"/>
                      <a:r>
                        <a:rPr lang="ru-RU" sz="18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Мониторинг</a:t>
                      </a:r>
                      <a:r>
                        <a:rPr lang="ru-RU" sz="1800" b="1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качества приема в вузы НИУ ВШЭ</a:t>
                      </a:r>
                      <a:endParaRPr lang="ru-RU" sz="1800" b="1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35" marR="12735" marT="1698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BA2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Позиция ТПУ в рейтинге</a:t>
                      </a:r>
                      <a:endParaRPr lang="ru-RU" sz="1800" b="1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35" marR="12735" marT="16981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BA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3059">
                <a:tc>
                  <a:txBody>
                    <a:bodyPr/>
                    <a:lstStyle/>
                    <a:p>
                      <a:pPr marL="108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Технические</a:t>
                      </a:r>
                      <a:r>
                        <a:rPr lang="ru-RU" sz="18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вузы (нестоличные технические вузы)</a:t>
                      </a:r>
                      <a:endParaRPr lang="ru-RU" sz="18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35" marR="12735" marT="1698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(1)</a:t>
                      </a:r>
                      <a:endParaRPr lang="ru-RU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35" marR="12735" marT="1698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59607271"/>
                  </a:ext>
                </a:extLst>
              </a:tr>
              <a:tr h="329214">
                <a:tc>
                  <a:txBody>
                    <a:bodyPr/>
                    <a:lstStyle/>
                    <a:p>
                      <a:pPr algn="l"/>
                      <a:r>
                        <a:rPr lang="ru-RU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Вузы Томской области</a:t>
                      </a:r>
                      <a:endParaRPr lang="ru-RU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35" marR="12735" marT="1698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35" marR="12735" marT="1698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4287867"/>
              </p:ext>
            </p:extLst>
          </p:nvPr>
        </p:nvGraphicFramePr>
        <p:xfrm>
          <a:off x="710163" y="1552182"/>
          <a:ext cx="11012692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6399"/>
                <a:gridCol w="1202724"/>
                <a:gridCol w="1145060"/>
                <a:gridCol w="145850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  <a:endParaRPr lang="ru-RU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ru-RU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Разница</a:t>
                      </a:r>
                      <a:endParaRPr lang="ru-RU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0BF4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Контрольные цифры приема, всего, 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2789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2866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+ 77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том числе в магистратуру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1422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1426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+ 4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выпускников-бакалавров</a:t>
                      </a:r>
                      <a:r>
                        <a:rPr lang="ru-RU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ТПУ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1268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868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- 400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Средний балл</a:t>
                      </a:r>
                      <a:r>
                        <a:rPr lang="ru-RU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ЕГЭ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78,3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78,45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+ 0,15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победителей и призеров олимпиад</a:t>
                      </a:r>
                      <a:r>
                        <a:rPr lang="ru-RU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+ 24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38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99291" y="4859994"/>
            <a:ext cx="4697642" cy="1778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grpSp>
        <p:nvGrpSpPr>
          <p:cNvPr id="307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31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3129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0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1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307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6. Повышение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качества приема на 1 курс (средний балл ЕГЭ – 79),  в магистратуру (конкурс 2,75 чел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. / место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) и аспирантуру (конкурс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                   2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чел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. / место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) в условиях роста КЦП и снижения числа выпускников-бакалавров ТПУ</a:t>
            </a: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25</a:t>
            </a:r>
            <a:endParaRPr lang="ru-RU" altLang="ru-RU" sz="1693" dirty="0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289239"/>
              </p:ext>
            </p:extLst>
          </p:nvPr>
        </p:nvGraphicFramePr>
        <p:xfrm>
          <a:off x="710165" y="1461661"/>
          <a:ext cx="5172834" cy="43134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731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99637">
                  <a:extLst>
                    <a:ext uri="{9D8B030D-6E8A-4147-A177-3AD203B41FA5}">
                      <a16:colId xmlns:a16="http://schemas.microsoft.com/office/drawing/2014/main" xmlns="" val="3597994495"/>
                    </a:ext>
                  </a:extLst>
                </a:gridCol>
              </a:tblGrid>
              <a:tr h="406167">
                <a:tc>
                  <a:txBody>
                    <a:bodyPr/>
                    <a:lstStyle/>
                    <a:p>
                      <a:pPr marL="0" algn="ctr" defTabSz="914398" rtl="0" eaLnBrk="1" fontAlgn="b" latinLnBrk="0" hangingPunct="1"/>
                      <a:r>
                        <a:rPr lang="ru-RU" sz="1600" b="1" u="none" strike="noStrike" kern="1200" dirty="0" err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ТОПовые</a:t>
                      </a:r>
                      <a:r>
                        <a:rPr lang="ru-RU" sz="16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направления</a:t>
                      </a:r>
                    </a:p>
                    <a:p>
                      <a:pPr marL="0" algn="ctr" defTabSz="914398" rtl="0" eaLnBrk="1" fontAlgn="b" latinLnBrk="0" hangingPunct="1"/>
                      <a:r>
                        <a:rPr lang="ru-RU" sz="1600" b="1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600" b="1" u="none" strike="noStrike" kern="1200" baseline="0" dirty="0" err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бакалавриат</a:t>
                      </a:r>
                      <a:r>
                        <a:rPr lang="ru-RU" sz="1600" b="1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600" b="1" u="none" strike="noStrike" kern="1200" baseline="0" dirty="0" err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специалитет</a:t>
                      </a:r>
                      <a:r>
                        <a:rPr lang="ru-RU" sz="1600" b="1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 </a:t>
                      </a:r>
                      <a:endParaRPr lang="ru-RU" sz="1600" b="1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444" marR="7444" marT="992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BA2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Средний балл</a:t>
                      </a:r>
                      <a:r>
                        <a:rPr lang="ru-RU" sz="16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ЕГЭ</a:t>
                      </a:r>
                      <a:endParaRPr lang="ru-RU" sz="1600" b="1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44" marR="7444" marT="9927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BA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4206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6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Биотехнология (ИШНПТ)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44" marR="7444" marT="992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92,64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44" marR="7444" marT="992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6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Программная инженерия (ИШИТР)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44" marR="7444" marT="992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88,30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44" marR="7444" marT="992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6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Электроника </a:t>
                      </a:r>
                      <a:r>
                        <a:rPr lang="ru-RU" sz="1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автоматика </a:t>
                      </a:r>
                      <a:r>
                        <a:rPr lang="ru-RU" sz="16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физических</a:t>
                      </a:r>
                      <a:r>
                        <a:rPr lang="ru-RU" sz="1600" b="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установок (ИЯТШ)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44" marR="7444" marT="992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87,69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44" marR="7444" marT="992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59607271"/>
                  </a:ext>
                </a:extLst>
              </a:tr>
              <a:tr h="487838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Нефтегазовое дело (ИШПР)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44" marR="7444" marT="992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87,03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44" marR="7444" marT="992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98945763"/>
                  </a:ext>
                </a:extLst>
              </a:tr>
              <a:tr h="444843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Химическая технология (ИШПР)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44" marR="7444" marT="992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86,76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44" marR="7444" marT="992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0352935"/>
                  </a:ext>
                </a:extLst>
              </a:tr>
              <a:tr h="584887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Электроника и </a:t>
                      </a:r>
                      <a:r>
                        <a:rPr lang="ru-RU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наноэлектроника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(ИШНКБ)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44" marR="7444" marT="992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84,61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44" marR="7444" marT="992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6749924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Экология и природопользование (ИШПР)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44" marR="7444" marT="992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84,11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44" marR="7444" marT="992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10435747"/>
                  </a:ext>
                </a:extLst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679293"/>
              </p:ext>
            </p:extLst>
          </p:nvPr>
        </p:nvGraphicFramePr>
        <p:xfrm>
          <a:off x="6007354" y="1836395"/>
          <a:ext cx="5715499" cy="15823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652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50283">
                  <a:extLst>
                    <a:ext uri="{9D8B030D-6E8A-4147-A177-3AD203B41FA5}">
                      <a16:colId xmlns:a16="http://schemas.microsoft.com/office/drawing/2014/main" xmlns="" val="3597994495"/>
                    </a:ext>
                  </a:extLst>
                </a:gridCol>
              </a:tblGrid>
              <a:tr h="474962">
                <a:tc>
                  <a:txBody>
                    <a:bodyPr/>
                    <a:lstStyle/>
                    <a:p>
                      <a:pPr marL="0" algn="ctr" defTabSz="914398" rtl="0" eaLnBrk="1" fontAlgn="b" latinLnBrk="0" hangingPunct="1"/>
                      <a:r>
                        <a:rPr lang="ru-RU" sz="1600" b="1" u="none" strike="noStrike" kern="1200" dirty="0" err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ТОПовые</a:t>
                      </a:r>
                      <a:r>
                        <a:rPr lang="ru-RU" sz="16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направления (магистратура) </a:t>
                      </a:r>
                      <a:endParaRPr lang="ru-RU" sz="1600" b="1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24" marR="8724" marT="1161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BA2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Конкурс, </a:t>
                      </a:r>
                      <a:b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 ./ место</a:t>
                      </a:r>
                      <a:endParaRPr lang="ru-RU" sz="1600" b="1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11614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BA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9486">
                <a:tc>
                  <a:txBody>
                    <a:bodyPr/>
                    <a:lstStyle/>
                    <a:p>
                      <a:pPr marL="108000"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Нефтегазовое</a:t>
                      </a:r>
                      <a:r>
                        <a:rPr lang="ru-RU" sz="16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дело</a:t>
                      </a:r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(ИШПР)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1161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7,38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1161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4541">
                <a:tc>
                  <a:txBody>
                    <a:bodyPr/>
                    <a:lstStyle/>
                    <a:p>
                      <a:pPr marL="108000"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Менеджмент (ШИП)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1161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3,88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1161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8987">
                <a:tc>
                  <a:txBody>
                    <a:bodyPr/>
                    <a:lstStyle/>
                    <a:p>
                      <a:pPr marL="108000"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Ядерная физика и технологии (ИЯТШ)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1161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1161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59607271"/>
                  </a:ext>
                </a:extLst>
              </a:tr>
            </a:tbl>
          </a:graphicData>
        </a:graphic>
      </p:graphicFrame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5942142" y="1352837"/>
            <a:ext cx="5429319" cy="35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138" tIns="54069" rIns="108138" bIns="54069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815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dirty="0"/>
              <a:t>Конкурс в магистратуру – </a:t>
            </a:r>
            <a:r>
              <a:rPr lang="ru-RU" altLang="ru-RU" sz="1600" b="1" dirty="0">
                <a:solidFill>
                  <a:srgbClr val="80BF44"/>
                </a:solidFill>
              </a:rPr>
              <a:t>2,1</a:t>
            </a:r>
            <a:r>
              <a:rPr lang="ru-RU" altLang="ru-RU" sz="1600" b="1" dirty="0"/>
              <a:t> чел</a:t>
            </a:r>
            <a:r>
              <a:rPr lang="ru-RU" altLang="ru-RU" sz="1600" b="1" dirty="0" smtClean="0"/>
              <a:t>. / место</a:t>
            </a:r>
            <a:endParaRPr lang="ru-RU" altLang="ru-RU" sz="1600" b="1" dirty="0"/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795575"/>
              </p:ext>
            </p:extLst>
          </p:nvPr>
        </p:nvGraphicFramePr>
        <p:xfrm>
          <a:off x="6007354" y="3944896"/>
          <a:ext cx="5715499" cy="18301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812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34252">
                  <a:extLst>
                    <a:ext uri="{9D8B030D-6E8A-4147-A177-3AD203B41FA5}">
                      <a16:colId xmlns:a16="http://schemas.microsoft.com/office/drawing/2014/main" xmlns="" val="3597994495"/>
                    </a:ext>
                  </a:extLst>
                </a:gridCol>
              </a:tblGrid>
              <a:tr h="483919">
                <a:tc>
                  <a:txBody>
                    <a:bodyPr/>
                    <a:lstStyle/>
                    <a:p>
                      <a:pPr marL="0" algn="ctr" defTabSz="914398" rtl="0" eaLnBrk="1" fontAlgn="b" latinLnBrk="0" hangingPunct="1"/>
                      <a:r>
                        <a:rPr lang="ru-RU" sz="1600" b="1" u="none" strike="noStrike" kern="1200" dirty="0" err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ТОПовые</a:t>
                      </a:r>
                      <a:r>
                        <a:rPr lang="ru-RU" sz="16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направления (аспирантура) </a:t>
                      </a:r>
                      <a:endParaRPr lang="ru-RU" sz="1600" b="1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50" marR="8750" marT="116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BA2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Конкурс, </a:t>
                      </a:r>
                      <a:b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 / место</a:t>
                      </a:r>
                      <a:endParaRPr lang="ru-RU" sz="1600" b="1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0" marR="8750" marT="1167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BA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7463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ru-RU" sz="16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Техносферная</a:t>
                      </a:r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безопасность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0" marR="8750" marT="116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0" marR="8750" marT="116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6602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Экономика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0" marR="8750" marT="116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4,50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0" marR="8750" marT="116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26781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Геология, разведка и разработка полезных ископаемых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0" marR="8750" marT="116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3,29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0" marR="8750" marT="116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59607271"/>
                  </a:ext>
                </a:extLst>
              </a:tr>
            </a:tbl>
          </a:graphicData>
        </a:graphic>
      </p:graphicFrame>
      <p:sp>
        <p:nvSpPr>
          <p:cNvPr id="24" name="TextBox 1"/>
          <p:cNvSpPr txBox="1">
            <a:spLocks noChangeArrowheads="1"/>
          </p:cNvSpPr>
          <p:nvPr/>
        </p:nvSpPr>
        <p:spPr bwMode="auto">
          <a:xfrm>
            <a:off x="5942142" y="3532941"/>
            <a:ext cx="5063773" cy="35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138" tIns="54069" rIns="108138" bIns="54069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815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dirty="0"/>
              <a:t>Конкурс в аспирантуру – </a:t>
            </a:r>
            <a:r>
              <a:rPr lang="ru-RU" altLang="ru-RU" sz="1600" b="1" dirty="0" smtClean="0">
                <a:solidFill>
                  <a:srgbClr val="80BF44"/>
                </a:solidFill>
              </a:rPr>
              <a:t>2,0</a:t>
            </a:r>
            <a:r>
              <a:rPr lang="ru-RU" altLang="ru-RU" sz="1600" b="1" dirty="0" smtClean="0"/>
              <a:t> </a:t>
            </a:r>
            <a:r>
              <a:rPr lang="ru-RU" altLang="ru-RU" sz="1600" b="1" dirty="0"/>
              <a:t>чел</a:t>
            </a:r>
            <a:r>
              <a:rPr lang="ru-RU" altLang="ru-RU" sz="1600" b="1" dirty="0" smtClean="0"/>
              <a:t>. / место</a:t>
            </a:r>
            <a:endParaRPr lang="ru-RU" alt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400715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710164" y="4859822"/>
            <a:ext cx="4144982" cy="1540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26</a:t>
            </a:r>
            <a:endParaRPr lang="ru-RU" altLang="ru-RU" sz="1693" dirty="0"/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710165" y="1258115"/>
            <a:ext cx="110126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spcBef>
                <a:spcPct val="0"/>
              </a:spcBef>
              <a:buNone/>
              <a:tabLst>
                <a:tab pos="0" algn="l"/>
              </a:tabLst>
            </a:pPr>
            <a:r>
              <a:rPr lang="ru-RU" altLang="ru-RU" sz="2400" b="1" dirty="0" smtClean="0">
                <a:solidFill>
                  <a:srgbClr val="80BF44"/>
                </a:solidFill>
              </a:rPr>
              <a:t>СОВРЕМЕННАЯ ЦИФРОВАЯ ОБРАЗОВАТЕЛЬНАЯ СРЕДА</a:t>
            </a:r>
            <a:endParaRPr lang="en-US" altLang="ru-RU" sz="2400" b="1" dirty="0" smtClean="0">
              <a:solidFill>
                <a:srgbClr val="80BF44"/>
              </a:solidFill>
            </a:endParaRPr>
          </a:p>
        </p:txBody>
      </p:sp>
      <p:cxnSp>
        <p:nvCxnSpPr>
          <p:cNvPr id="18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7. Активное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участие в работе Томского регионального центра развития компетенций в области онлайн-обучения в рамках приоритетного проекта «Современная цифровая образовательная среда в Российской Федерации»</a:t>
            </a:r>
          </a:p>
        </p:txBody>
      </p:sp>
      <p:grpSp>
        <p:nvGrpSpPr>
          <p:cNvPr id="24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25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26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27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28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29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7013294" y="4587094"/>
            <a:ext cx="4709559" cy="1511123"/>
            <a:chOff x="5256485" y="883029"/>
            <a:chExt cx="3024336" cy="788939"/>
          </a:xfrm>
        </p:grpSpPr>
        <p:pic>
          <p:nvPicPr>
            <p:cNvPr id="35" name="Picture 2" descr="C:\Users\iren\Desktop\Pro-online_logo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727"/>
            <a:stretch/>
          </p:blipFill>
          <p:spPr bwMode="auto">
            <a:xfrm>
              <a:off x="5323381" y="883029"/>
              <a:ext cx="563069" cy="628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Заголовок 1"/>
            <p:cNvSpPr txBox="1">
              <a:spLocks/>
            </p:cNvSpPr>
            <p:nvPr/>
          </p:nvSpPr>
          <p:spPr>
            <a:xfrm>
              <a:off x="5256485" y="1473347"/>
              <a:ext cx="3024336" cy="19862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1290127">
                <a:defRPr/>
              </a:pPr>
              <a:r>
                <a:rPr lang="ru-RU" sz="1300" dirty="0">
                  <a:solidFill>
                    <a:srgbClr val="1F5DA9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на базе соглашения ТГУ, ТПУ, ТУСУР, СибГМУ</a:t>
              </a:r>
            </a:p>
          </p:txBody>
        </p:sp>
        <p:sp>
          <p:nvSpPr>
            <p:cNvPr id="37" name="Заголовок 1"/>
            <p:cNvSpPr txBox="1">
              <a:spLocks/>
            </p:cNvSpPr>
            <p:nvPr/>
          </p:nvSpPr>
          <p:spPr>
            <a:xfrm>
              <a:off x="5851599" y="1183106"/>
              <a:ext cx="2429222" cy="19862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1290127">
                <a:defRPr/>
              </a:pPr>
              <a:r>
                <a:rPr lang="ru-RU" sz="1200" b="0" dirty="0">
                  <a:solidFill>
                    <a:srgbClr val="1F5DA9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Томский региональный центр компетенций</a:t>
              </a:r>
            </a:p>
            <a:p>
              <a:pPr algn="l" defTabSz="1290127">
                <a:defRPr/>
              </a:pPr>
              <a:r>
                <a:rPr lang="ru-RU" sz="1200" b="0" dirty="0">
                  <a:solidFill>
                    <a:srgbClr val="1F5DA9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в области онлайн-обучения</a:t>
              </a:r>
            </a:p>
          </p:txBody>
        </p:sp>
        <p:sp>
          <p:nvSpPr>
            <p:cNvPr id="39" name="Заголовок 1"/>
            <p:cNvSpPr txBox="1">
              <a:spLocks/>
            </p:cNvSpPr>
            <p:nvPr/>
          </p:nvSpPr>
          <p:spPr>
            <a:xfrm>
              <a:off x="5852170" y="936375"/>
              <a:ext cx="1761332" cy="19862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1290127">
                <a:defRPr/>
              </a:pPr>
              <a:r>
                <a:rPr lang="en-US" dirty="0">
                  <a:solidFill>
                    <a:srgbClr val="1F5DA9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PRO.</a:t>
              </a:r>
              <a:r>
                <a:rPr lang="ru-RU" dirty="0">
                  <a:solidFill>
                    <a:srgbClr val="1F5DA9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ОНЛАЙН</a:t>
              </a:r>
            </a:p>
          </p:txBody>
        </p:sp>
      </p:grpSp>
      <p:sp>
        <p:nvSpPr>
          <p:cNvPr id="40" name="TextBox 11"/>
          <p:cNvSpPr txBox="1">
            <a:spLocks noChangeArrowheads="1"/>
          </p:cNvSpPr>
          <p:nvPr/>
        </p:nvSpPr>
        <p:spPr bwMode="auto">
          <a:xfrm>
            <a:off x="710164" y="1713150"/>
            <a:ext cx="11012689" cy="293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z="1700" dirty="0" smtClean="0">
                <a:solidFill>
                  <a:srgbClr val="000000"/>
                </a:solidFill>
                <a:latin typeface="Arial"/>
              </a:rPr>
              <a:t>Прошли </a:t>
            </a:r>
            <a:r>
              <a:rPr lang="ru-RU" sz="1700" dirty="0">
                <a:solidFill>
                  <a:srgbClr val="000000"/>
                </a:solidFill>
                <a:latin typeface="Arial"/>
              </a:rPr>
              <a:t>обучение на МООК ТПУ и получили сертификаты об окончании курсов с правом </a:t>
            </a:r>
            <a:r>
              <a:rPr lang="ru-RU" sz="1700" dirty="0" smtClean="0">
                <a:solidFill>
                  <a:srgbClr val="000000"/>
                </a:solidFill>
                <a:latin typeface="Arial"/>
              </a:rPr>
              <a:t>их </a:t>
            </a:r>
            <a:r>
              <a:rPr lang="ru-RU" sz="1700" dirty="0" err="1" smtClean="0">
                <a:solidFill>
                  <a:srgbClr val="000000"/>
                </a:solidFill>
                <a:latin typeface="Arial"/>
              </a:rPr>
              <a:t>перезачета</a:t>
            </a:r>
            <a:r>
              <a:rPr lang="ru-RU" sz="1700" dirty="0" smtClean="0">
                <a:solidFill>
                  <a:srgbClr val="000000"/>
                </a:solidFill>
                <a:latin typeface="Arial"/>
              </a:rPr>
              <a:t> – </a:t>
            </a:r>
            <a:r>
              <a:rPr lang="ru-RU" sz="1700" b="1" dirty="0" smtClean="0">
                <a:solidFill>
                  <a:srgbClr val="80BF44"/>
                </a:solidFill>
                <a:latin typeface="Arial"/>
              </a:rPr>
              <a:t>651</a:t>
            </a:r>
            <a:r>
              <a:rPr lang="ru-RU" sz="1700" dirty="0" smtClean="0">
                <a:solidFill>
                  <a:srgbClr val="000000"/>
                </a:solidFill>
                <a:latin typeface="Arial"/>
              </a:rPr>
              <a:t> студент</a:t>
            </a:r>
            <a:endParaRPr lang="ru-RU" sz="1700" dirty="0">
              <a:solidFill>
                <a:srgbClr val="000000"/>
              </a:solidFill>
              <a:latin typeface="Arial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z="1700" dirty="0">
                <a:solidFill>
                  <a:srgbClr val="000000"/>
                </a:solidFill>
                <a:latin typeface="Arial"/>
              </a:rPr>
              <a:t>Организован мастер-класс «Высшая математика: онлайн-сопровождение всех форм обучения» </a:t>
            </a:r>
            <a:r>
              <a:rPr lang="ru-RU" sz="1700" dirty="0" smtClean="0">
                <a:solidFill>
                  <a:srgbClr val="000000"/>
                </a:solidFill>
                <a:latin typeface="Arial"/>
              </a:rPr>
              <a:t>                               для </a:t>
            </a:r>
            <a:r>
              <a:rPr lang="ru-RU" sz="1700" dirty="0">
                <a:solidFill>
                  <a:srgbClr val="000000"/>
                </a:solidFill>
                <a:latin typeface="Arial"/>
              </a:rPr>
              <a:t>преподавателей вузов г. Томска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z="1700" dirty="0">
                <a:solidFill>
                  <a:srgbClr val="000000"/>
                </a:solidFill>
                <a:latin typeface="Arial"/>
              </a:rPr>
              <a:t>Представлены на едином федеральном портале «Цифровое образование России» и доступны </a:t>
            </a:r>
            <a:r>
              <a:rPr lang="ru-RU" sz="1700" dirty="0" smtClean="0">
                <a:solidFill>
                  <a:srgbClr val="000000"/>
                </a:solidFill>
                <a:latin typeface="Arial"/>
              </a:rPr>
              <a:t>                    для </a:t>
            </a:r>
            <a:r>
              <a:rPr lang="ru-RU" sz="1700" dirty="0">
                <a:solidFill>
                  <a:srgbClr val="000000"/>
                </a:solidFill>
                <a:latin typeface="Arial"/>
              </a:rPr>
              <a:t>школьников, студентов всех форм обучения, иностранцев; лиц, повышающих </a:t>
            </a:r>
            <a:r>
              <a:rPr lang="ru-RU" sz="1700" dirty="0" smtClean="0">
                <a:solidFill>
                  <a:srgbClr val="000000"/>
                </a:solidFill>
                <a:latin typeface="Arial"/>
              </a:rPr>
              <a:t>квалификацию, </a:t>
            </a:r>
            <a:r>
              <a:rPr lang="ru-RU" sz="1700" dirty="0">
                <a:solidFill>
                  <a:srgbClr val="000000"/>
                </a:solidFill>
                <a:latin typeface="Arial"/>
              </a:rPr>
              <a:t>и др. </a:t>
            </a:r>
            <a:r>
              <a:rPr lang="ru-RU" sz="1700" dirty="0" smtClean="0">
                <a:solidFill>
                  <a:srgbClr val="000000"/>
                </a:solidFill>
                <a:latin typeface="Arial"/>
              </a:rPr>
              <a:t>– </a:t>
            </a:r>
            <a:r>
              <a:rPr lang="ru-RU" sz="1700" b="1" dirty="0" smtClean="0">
                <a:solidFill>
                  <a:srgbClr val="80BF44"/>
                </a:solidFill>
                <a:latin typeface="Arial"/>
              </a:rPr>
              <a:t>9</a:t>
            </a:r>
            <a:r>
              <a:rPr lang="ru-RU" sz="1700" dirty="0" smtClean="0">
                <a:solidFill>
                  <a:srgbClr val="000000"/>
                </a:solidFill>
                <a:latin typeface="Arial"/>
              </a:rPr>
              <a:t> МООК </a:t>
            </a:r>
            <a:r>
              <a:rPr lang="ru-RU" sz="1700" dirty="0">
                <a:solidFill>
                  <a:srgbClr val="000000"/>
                </a:solidFill>
                <a:latin typeface="Arial"/>
              </a:rPr>
              <a:t>ТПУ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z="1700" dirty="0">
                <a:solidFill>
                  <a:srgbClr val="000000"/>
                </a:solidFill>
                <a:latin typeface="Arial"/>
              </a:rPr>
              <a:t>Прошли обучение по программам </a:t>
            </a:r>
            <a:r>
              <a:rPr lang="ru-RU" sz="1700" dirty="0" smtClean="0">
                <a:solidFill>
                  <a:srgbClr val="000000"/>
                </a:solidFill>
                <a:latin typeface="Arial"/>
              </a:rPr>
              <a:t>повышения квалификации </a:t>
            </a:r>
            <a:r>
              <a:rPr lang="ru-RU" sz="1700" dirty="0">
                <a:solidFill>
                  <a:srgbClr val="000000"/>
                </a:solidFill>
                <a:latin typeface="Arial"/>
              </a:rPr>
              <a:t>с использованием онлайн-курсов – </a:t>
            </a:r>
            <a:r>
              <a:rPr lang="ru-RU" sz="1700" dirty="0" smtClean="0">
                <a:solidFill>
                  <a:srgbClr val="000000"/>
                </a:solidFill>
                <a:latin typeface="Arial"/>
              </a:rPr>
              <a:t>                     </a:t>
            </a:r>
            <a:r>
              <a:rPr lang="ru-RU" sz="1700" b="1" dirty="0" smtClean="0">
                <a:solidFill>
                  <a:srgbClr val="80BF44"/>
                </a:solidFill>
                <a:latin typeface="Arial"/>
              </a:rPr>
              <a:t>253</a:t>
            </a:r>
            <a:r>
              <a:rPr lang="ru-RU" sz="17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700" dirty="0">
                <a:solidFill>
                  <a:srgbClr val="000000"/>
                </a:solidFill>
                <a:latin typeface="Arial"/>
              </a:rPr>
              <a:t>чел., в </a:t>
            </a:r>
            <a:r>
              <a:rPr lang="ru-RU" sz="1700" dirty="0" smtClean="0">
                <a:solidFill>
                  <a:srgbClr val="000000"/>
                </a:solidFill>
                <a:latin typeface="Arial"/>
              </a:rPr>
              <a:t>том числе по </a:t>
            </a:r>
            <a:r>
              <a:rPr lang="ru-RU" sz="1700" dirty="0">
                <a:solidFill>
                  <a:srgbClr val="000000"/>
                </a:solidFill>
                <a:latin typeface="Arial"/>
              </a:rPr>
              <a:t>новой программе «Проектирование интерактивных виртуальных моделей для онлайн-курсов» </a:t>
            </a:r>
            <a:r>
              <a:rPr lang="en-US" sz="1700" dirty="0" smtClean="0">
                <a:solidFill>
                  <a:srgbClr val="000000"/>
                </a:solidFill>
                <a:latin typeface="Arial"/>
              </a:rPr>
              <a:t>–</a:t>
            </a:r>
            <a:r>
              <a:rPr lang="ru-RU" sz="17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700" b="1" dirty="0">
                <a:solidFill>
                  <a:srgbClr val="80BF44"/>
                </a:solidFill>
                <a:latin typeface="Arial"/>
              </a:rPr>
              <a:t>41</a:t>
            </a:r>
            <a:r>
              <a:rPr lang="ru-RU" sz="1700" dirty="0">
                <a:solidFill>
                  <a:srgbClr val="000000"/>
                </a:solidFill>
                <a:latin typeface="Arial"/>
              </a:rPr>
              <a:t> сотрудник </a:t>
            </a:r>
            <a:r>
              <a:rPr lang="ru-RU" sz="1700" dirty="0" err="1">
                <a:solidFill>
                  <a:srgbClr val="000000"/>
                </a:solidFill>
                <a:latin typeface="Arial"/>
              </a:rPr>
              <a:t>ТУСУРа</a:t>
            </a:r>
            <a:r>
              <a:rPr lang="ru-RU" sz="1700" dirty="0">
                <a:solidFill>
                  <a:srgbClr val="000000"/>
                </a:solidFill>
                <a:latin typeface="Arial"/>
              </a:rPr>
              <a:t>, </a:t>
            </a:r>
            <a:r>
              <a:rPr lang="ru-RU" sz="1700" dirty="0" err="1">
                <a:solidFill>
                  <a:srgbClr val="000000"/>
                </a:solidFill>
                <a:latin typeface="Arial"/>
              </a:rPr>
              <a:t>СибГМУ</a:t>
            </a:r>
            <a:r>
              <a:rPr lang="ru-RU" sz="1700" dirty="0">
                <a:solidFill>
                  <a:srgbClr val="000000"/>
                </a:solidFill>
                <a:latin typeface="Arial"/>
              </a:rPr>
              <a:t>, КГЭУ и </a:t>
            </a:r>
            <a:r>
              <a:rPr lang="ru-RU" sz="1700" dirty="0" smtClean="0">
                <a:solidFill>
                  <a:srgbClr val="000000"/>
                </a:solidFill>
                <a:latin typeface="Arial"/>
              </a:rPr>
              <a:t>КФУ</a:t>
            </a:r>
            <a:endParaRPr lang="ru-RU" sz="17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TextBox 11"/>
          <p:cNvSpPr txBox="1">
            <a:spLocks noChangeArrowheads="1"/>
          </p:cNvSpPr>
          <p:nvPr/>
        </p:nvSpPr>
        <p:spPr bwMode="auto">
          <a:xfrm>
            <a:off x="710163" y="4659078"/>
            <a:ext cx="6024011" cy="121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z="1700" dirty="0" smtClean="0">
                <a:solidFill>
                  <a:srgbClr val="000000"/>
                </a:solidFill>
                <a:latin typeface="Arial"/>
              </a:rPr>
              <a:t>Доля </a:t>
            </a:r>
            <a:r>
              <a:rPr lang="ru-RU" sz="1700" dirty="0">
                <a:solidFill>
                  <a:srgbClr val="000000"/>
                </a:solidFill>
                <a:latin typeface="Arial"/>
              </a:rPr>
              <a:t>преподавателей ТПУ, использующих онлайн-курсы в образовательном </a:t>
            </a:r>
            <a:r>
              <a:rPr lang="ru-RU" sz="1700" dirty="0" smtClean="0">
                <a:solidFill>
                  <a:srgbClr val="000000"/>
                </a:solidFill>
                <a:latin typeface="Arial"/>
              </a:rPr>
              <a:t>процессе, </a:t>
            </a:r>
            <a:r>
              <a:rPr lang="en-US" sz="1700" dirty="0" smtClean="0">
                <a:solidFill>
                  <a:srgbClr val="000000"/>
                </a:solidFill>
                <a:latin typeface="Arial"/>
              </a:rPr>
              <a:t>–</a:t>
            </a:r>
            <a:r>
              <a:rPr lang="ru-RU" sz="17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700" b="1" dirty="0" smtClean="0">
                <a:solidFill>
                  <a:srgbClr val="80BF44"/>
                </a:solidFill>
                <a:latin typeface="Arial"/>
              </a:rPr>
              <a:t>54,7 </a:t>
            </a:r>
            <a:r>
              <a:rPr lang="ru-RU" sz="1700" dirty="0" smtClean="0">
                <a:solidFill>
                  <a:srgbClr val="000000"/>
                </a:solidFill>
                <a:latin typeface="Arial"/>
              </a:rPr>
              <a:t>%</a:t>
            </a:r>
            <a:endParaRPr lang="ru-RU" sz="1700" dirty="0">
              <a:solidFill>
                <a:srgbClr val="000000"/>
              </a:solidFill>
              <a:latin typeface="Arial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z="1700" dirty="0">
                <a:solidFill>
                  <a:srgbClr val="000000"/>
                </a:solidFill>
                <a:latin typeface="Arial"/>
              </a:rPr>
              <a:t>Апробирована разработанная методика проведения мониторинга развития онлайн-обучения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145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59839" y="4850468"/>
            <a:ext cx="4207933" cy="1794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grpSp>
        <p:nvGrpSpPr>
          <p:cNvPr id="3075" name="Group 27"/>
          <p:cNvGrpSpPr>
            <a:grpSpLocks noChangeAspect="1"/>
          </p:cNvGrpSpPr>
          <p:nvPr/>
        </p:nvGrpSpPr>
        <p:grpSpPr bwMode="auto">
          <a:xfrm>
            <a:off x="432487" y="39728"/>
            <a:ext cx="3664170" cy="1343828"/>
            <a:chOff x="363" y="562"/>
            <a:chExt cx="1768" cy="648"/>
          </a:xfrm>
        </p:grpSpPr>
        <p:sp>
          <p:nvSpPr>
            <p:cNvPr id="31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3129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0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1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307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8. Позиционирование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и продвижение ТПУ как ведущего инженерного вуза–участника консорциума приоритетного проекта «Развитие экспортного потенциала российской системы образования» с целью привлечения в университет талантливых иностранных студентов для обучения на русском языке на бакалаврских программах и на английском языке - на магистерских программах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, в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том числе сетевых программах и программах уровня «двойной диплом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»,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с приоритетом внимания на страны БРИКС, прежде всего, Китай и Индию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и страны СНГ </a:t>
            </a: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27</a:t>
            </a:r>
            <a:endParaRPr lang="ru-RU" altLang="ru-RU" sz="1693" dirty="0"/>
          </a:p>
        </p:txBody>
      </p:sp>
      <p:sp>
        <p:nvSpPr>
          <p:cNvPr id="23" name="TextBox 11"/>
          <p:cNvSpPr txBox="1">
            <a:spLocks noChangeArrowheads="1"/>
          </p:cNvSpPr>
          <p:nvPr/>
        </p:nvSpPr>
        <p:spPr bwMode="auto">
          <a:xfrm>
            <a:off x="6285470" y="1394745"/>
            <a:ext cx="5354595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600" dirty="0" smtClean="0"/>
              <a:t>ТПУ улучшил свою позицию на </a:t>
            </a:r>
            <a:r>
              <a:rPr lang="ru-RU" altLang="ru-RU" sz="1600" b="1" dirty="0" smtClean="0">
                <a:solidFill>
                  <a:srgbClr val="80BF44"/>
                </a:solidFill>
              </a:rPr>
              <a:t>13</a:t>
            </a:r>
            <a:r>
              <a:rPr lang="ru-RU" altLang="ru-RU" sz="1600" dirty="0" smtClean="0"/>
              <a:t> пунктов в рейтинге лучших университетов мира по трудоустройству выпускников </a:t>
            </a:r>
            <a:r>
              <a:rPr lang="en-US" altLang="ru-RU" sz="1600" dirty="0" smtClean="0"/>
              <a:t>–</a:t>
            </a:r>
            <a:r>
              <a:rPr lang="ru-RU" altLang="ru-RU" sz="1600" dirty="0" smtClean="0"/>
              <a:t> QS </a:t>
            </a:r>
            <a:r>
              <a:rPr lang="ru-RU" altLang="ru-RU" sz="1600" dirty="0" err="1" smtClean="0"/>
              <a:t>Graduate</a:t>
            </a:r>
            <a:r>
              <a:rPr lang="ru-RU" altLang="ru-RU" sz="1600" dirty="0" smtClean="0"/>
              <a:t> </a:t>
            </a:r>
            <a:r>
              <a:rPr lang="ru-RU" altLang="ru-RU" sz="1600" dirty="0" err="1" smtClean="0"/>
              <a:t>Employability</a:t>
            </a:r>
            <a:r>
              <a:rPr lang="ru-RU" altLang="ru-RU" sz="1600" dirty="0" smtClean="0"/>
              <a:t> </a:t>
            </a:r>
            <a:r>
              <a:rPr lang="ru-RU" altLang="ru-RU" sz="1600" dirty="0" err="1" smtClean="0"/>
              <a:t>Rankings</a:t>
            </a:r>
            <a:r>
              <a:rPr lang="ru-RU" altLang="ru-RU" sz="1600" dirty="0" smtClean="0"/>
              <a:t> 2018 </a:t>
            </a:r>
            <a:r>
              <a:rPr lang="en-US" altLang="ru-RU" sz="1600" dirty="0" smtClean="0"/>
              <a:t/>
            </a:r>
            <a:br>
              <a:rPr lang="en-US" altLang="ru-RU" sz="1600" dirty="0" smtClean="0"/>
            </a:br>
            <a:r>
              <a:rPr lang="ru-RU" altLang="ru-RU" sz="1600" dirty="0" smtClean="0"/>
              <a:t>(группа </a:t>
            </a:r>
            <a:r>
              <a:rPr lang="ru-RU" altLang="ru-RU" sz="1600" b="1" dirty="0" smtClean="0">
                <a:solidFill>
                  <a:srgbClr val="80BF44"/>
                </a:solidFill>
              </a:rPr>
              <a:t>301</a:t>
            </a:r>
            <a:r>
              <a:rPr lang="en-US" altLang="ru-RU" sz="1600" b="1" dirty="0" smtClean="0">
                <a:solidFill>
                  <a:srgbClr val="80BF44"/>
                </a:solidFill>
              </a:rPr>
              <a:t>–</a:t>
            </a:r>
            <a:r>
              <a:rPr lang="ru-RU" altLang="ru-RU" sz="1600" b="1" dirty="0" smtClean="0">
                <a:solidFill>
                  <a:srgbClr val="80BF44"/>
                </a:solidFill>
              </a:rPr>
              <a:t>500</a:t>
            </a:r>
            <a:r>
              <a:rPr lang="ru-RU" altLang="ru-RU" sz="1600" dirty="0" smtClean="0"/>
              <a:t>). Всего в этом рейтинге представлено </a:t>
            </a:r>
            <a:r>
              <a:rPr lang="ru-RU" altLang="ru-RU" sz="1600" b="1" dirty="0" smtClean="0">
                <a:solidFill>
                  <a:srgbClr val="80BF44"/>
                </a:solidFill>
              </a:rPr>
              <a:t>27</a:t>
            </a:r>
            <a:r>
              <a:rPr lang="ru-RU" altLang="ru-RU" sz="1600" dirty="0" smtClean="0"/>
              <a:t> российских вузов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600" dirty="0" smtClean="0"/>
              <a:t>Доля иностранных студентов в приведенном контингенте составляет </a:t>
            </a:r>
            <a:r>
              <a:rPr lang="ru-RU" altLang="ru-RU" sz="1600" b="1" dirty="0" smtClean="0">
                <a:solidFill>
                  <a:srgbClr val="9DCE70"/>
                </a:solidFill>
              </a:rPr>
              <a:t>27,9 %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600" dirty="0" smtClean="0"/>
              <a:t>На  2018</a:t>
            </a:r>
            <a:r>
              <a:rPr lang="ru-RU" altLang="ru-RU" sz="1600" dirty="0"/>
              <a:t>/</a:t>
            </a:r>
            <a:r>
              <a:rPr lang="ru-RU" altLang="ru-RU" sz="1600" dirty="0" smtClean="0"/>
              <a:t>19 учебный год </a:t>
            </a:r>
            <a:r>
              <a:rPr lang="ru-RU" altLang="ru-RU" sz="1600" dirty="0"/>
              <a:t>заключены </a:t>
            </a:r>
            <a:r>
              <a:rPr lang="ru-RU" altLang="ru-RU" sz="1600" dirty="0" smtClean="0"/>
              <a:t>договоры                            о </a:t>
            </a:r>
            <a:r>
              <a:rPr lang="ru-RU" altLang="ru-RU" sz="1600" dirty="0"/>
              <a:t>реализации программ академической мобильности </a:t>
            </a:r>
            <a:r>
              <a:rPr lang="ru-RU" altLang="ru-RU" sz="1600" b="1" dirty="0">
                <a:solidFill>
                  <a:srgbClr val="80BF44"/>
                </a:solidFill>
              </a:rPr>
              <a:t>ERASMUS+</a:t>
            </a:r>
            <a:r>
              <a:rPr lang="ru-RU" altLang="ru-RU" sz="1600" dirty="0"/>
              <a:t> с 10 европейскими вузами (Франция, Румыния, Испания, </a:t>
            </a:r>
            <a:r>
              <a:rPr lang="ru-RU" altLang="ru-RU" sz="1600" dirty="0" smtClean="0"/>
              <a:t>Португалия, Германия</a:t>
            </a:r>
            <a:r>
              <a:rPr lang="ru-RU" altLang="ru-RU" sz="1600" dirty="0"/>
              <a:t>, Словения, Финляндия</a:t>
            </a:r>
            <a:r>
              <a:rPr lang="ru-RU" altLang="ru-RU" sz="1600" dirty="0" smtClean="0"/>
              <a:t>).</a:t>
            </a:r>
            <a:br>
              <a:rPr lang="ru-RU" altLang="ru-RU" sz="1600" dirty="0" smtClean="0"/>
            </a:br>
            <a:r>
              <a:rPr lang="ru-RU" altLang="ru-RU" sz="1600" dirty="0" smtClean="0"/>
              <a:t>Суммарный </a:t>
            </a:r>
            <a:r>
              <a:rPr lang="ru-RU" altLang="ru-RU" sz="1600" dirty="0"/>
              <a:t>объем </a:t>
            </a:r>
            <a:r>
              <a:rPr lang="ru-RU" altLang="ru-RU" sz="1600" dirty="0" smtClean="0"/>
              <a:t>выплат стипендий </a:t>
            </a:r>
            <a:r>
              <a:rPr lang="ru-RU" altLang="ru-RU" sz="1600" dirty="0"/>
              <a:t>ERASMUS+ </a:t>
            </a:r>
            <a:r>
              <a:rPr lang="ru-RU" altLang="ru-RU" sz="1600" dirty="0" smtClean="0"/>
              <a:t>участникам от ТПУ  - более</a:t>
            </a:r>
            <a:r>
              <a:rPr lang="ru-RU" altLang="ru-RU" sz="1600" b="1" dirty="0" smtClean="0">
                <a:solidFill>
                  <a:srgbClr val="9DCE70"/>
                </a:solidFill>
              </a:rPr>
              <a:t> </a:t>
            </a:r>
            <a:r>
              <a:rPr lang="ru-RU" altLang="ru-RU" sz="1600" b="1" dirty="0">
                <a:solidFill>
                  <a:srgbClr val="9DCE70"/>
                </a:solidFill>
              </a:rPr>
              <a:t>100 000 </a:t>
            </a:r>
            <a:r>
              <a:rPr lang="ru-RU" altLang="ru-RU" sz="1600" dirty="0" smtClean="0"/>
              <a:t>евро</a:t>
            </a:r>
            <a:endParaRPr lang="ru-RU" altLang="ru-RU" sz="1600" dirty="0"/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710165" y="4162464"/>
            <a:ext cx="5347735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  <a:tabLst>
                <a:tab pos="0" algn="l"/>
              </a:tabLst>
            </a:pPr>
            <a:r>
              <a:rPr lang="ru-RU" altLang="ru-RU" sz="1800" b="1" dirty="0" smtClean="0">
                <a:solidFill>
                  <a:srgbClr val="80BF44"/>
                </a:solidFill>
              </a:rPr>
              <a:t>СЕТЕВЫЕ ПРОГРАММЫ                                               И ПРОГРАММЫ УРОВНЯ </a:t>
            </a:r>
            <a:r>
              <a:rPr lang="en-US" altLang="ru-RU" sz="1800" b="1" dirty="0" smtClean="0">
                <a:solidFill>
                  <a:srgbClr val="80BF44"/>
                </a:solidFill>
              </a:rPr>
              <a:t>DOUBLE DEGREE</a:t>
            </a:r>
            <a:endParaRPr lang="ru-RU" altLang="ru-RU" sz="1800" b="1" dirty="0" smtClean="0">
              <a:solidFill>
                <a:srgbClr val="80BF44"/>
              </a:solidFill>
            </a:endParaRP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600" b="1" dirty="0">
                <a:solidFill>
                  <a:srgbClr val="80BF44"/>
                </a:solidFill>
              </a:rPr>
              <a:t>16</a:t>
            </a:r>
            <a:r>
              <a:rPr lang="ru-RU" altLang="ru-RU" sz="1600" dirty="0"/>
              <a:t> сетевых магистерских программ </a:t>
            </a:r>
            <a:r>
              <a:rPr lang="en-US" altLang="ru-RU" sz="1600" dirty="0" smtClean="0"/>
              <a:t/>
            </a:r>
            <a:br>
              <a:rPr lang="en-US" altLang="ru-RU" sz="1600" dirty="0" smtClean="0"/>
            </a:br>
            <a:r>
              <a:rPr lang="ru-RU" altLang="ru-RU" sz="1600" dirty="0" smtClean="0"/>
              <a:t>(</a:t>
            </a:r>
            <a:r>
              <a:rPr lang="ru-RU" altLang="ru-RU" sz="1600" b="1" dirty="0">
                <a:solidFill>
                  <a:srgbClr val="80BF44"/>
                </a:solidFill>
              </a:rPr>
              <a:t>10</a:t>
            </a:r>
            <a:r>
              <a:rPr lang="ru-RU" altLang="ru-RU" sz="1600" dirty="0"/>
              <a:t> – с зарубежными </a:t>
            </a:r>
            <a:r>
              <a:rPr lang="ru-RU" altLang="ru-RU" sz="1600" dirty="0" smtClean="0"/>
              <a:t>вузами-партнерами</a:t>
            </a:r>
            <a:r>
              <a:rPr lang="ru-RU" altLang="ru-RU" sz="1600" dirty="0"/>
              <a:t>)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600" b="1" dirty="0">
                <a:solidFill>
                  <a:srgbClr val="80BF44"/>
                </a:solidFill>
              </a:rPr>
              <a:t>12</a:t>
            </a:r>
            <a:r>
              <a:rPr lang="ru-RU" altLang="ru-RU" sz="1600" dirty="0"/>
              <a:t> организаций-партнеров </a:t>
            </a:r>
            <a:r>
              <a:rPr lang="ru-RU" altLang="ru-RU" sz="1600" dirty="0" smtClean="0"/>
              <a:t>(из них </a:t>
            </a:r>
            <a:r>
              <a:rPr lang="ru-RU" altLang="ru-RU" sz="1600" b="1" dirty="0" smtClean="0">
                <a:solidFill>
                  <a:srgbClr val="80BF44"/>
                </a:solidFill>
              </a:rPr>
              <a:t>9</a:t>
            </a:r>
            <a:r>
              <a:rPr lang="ru-RU" altLang="ru-RU" sz="1600" dirty="0" smtClean="0"/>
              <a:t> </a:t>
            </a:r>
            <a:r>
              <a:rPr lang="en-US" altLang="ru-RU" sz="1600" dirty="0" smtClean="0"/>
              <a:t>–</a:t>
            </a:r>
            <a:r>
              <a:rPr lang="ru-RU" altLang="ru-RU" sz="1600" dirty="0" smtClean="0"/>
              <a:t> </a:t>
            </a:r>
            <a:r>
              <a:rPr lang="ru-RU" altLang="ru-RU" sz="1600" dirty="0"/>
              <a:t>зарубежные)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600" dirty="0" smtClean="0"/>
              <a:t>в 2018 г. </a:t>
            </a:r>
            <a:r>
              <a:rPr lang="ru-RU" altLang="ru-RU" sz="1600" b="1" dirty="0" smtClean="0">
                <a:solidFill>
                  <a:srgbClr val="80BF44"/>
                </a:solidFill>
              </a:rPr>
              <a:t>54</a:t>
            </a:r>
            <a:r>
              <a:rPr lang="ru-RU" altLang="ru-RU" sz="1600" dirty="0" smtClean="0"/>
              <a:t> выпускника</a:t>
            </a:r>
            <a:endParaRPr lang="ru-RU" altLang="ru-RU" sz="1600" dirty="0"/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600" dirty="0" smtClean="0"/>
              <a:t>на 1.10.2018 </a:t>
            </a:r>
            <a:r>
              <a:rPr lang="ru-RU" altLang="ru-RU" sz="1600" dirty="0"/>
              <a:t>г</a:t>
            </a:r>
            <a:r>
              <a:rPr lang="ru-RU" altLang="ru-RU" sz="1600" dirty="0" smtClean="0"/>
              <a:t>. - </a:t>
            </a:r>
            <a:r>
              <a:rPr lang="ru-RU" altLang="ru-RU" sz="1600" b="1" dirty="0" smtClean="0">
                <a:solidFill>
                  <a:srgbClr val="80BF44"/>
                </a:solidFill>
              </a:rPr>
              <a:t>223</a:t>
            </a:r>
            <a:r>
              <a:rPr lang="ru-RU" altLang="ru-RU" sz="1600" dirty="0" smtClean="0"/>
              <a:t> студента</a:t>
            </a:r>
            <a:endParaRPr lang="ru-RU" altLang="ru-RU" sz="1600" dirty="0"/>
          </a:p>
        </p:txBody>
      </p:sp>
      <p:sp>
        <p:nvSpPr>
          <p:cNvPr id="22" name="TextBox 11"/>
          <p:cNvSpPr txBox="1">
            <a:spLocks noChangeArrowheads="1"/>
          </p:cNvSpPr>
          <p:nvPr/>
        </p:nvSpPr>
        <p:spPr bwMode="auto">
          <a:xfrm>
            <a:off x="710166" y="1390049"/>
            <a:ext cx="510008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None/>
              <a:tabLst>
                <a:tab pos="0" algn="l"/>
              </a:tabLst>
            </a:pPr>
            <a:r>
              <a:rPr lang="ru-RU" altLang="ru-RU" sz="1800" b="1" dirty="0">
                <a:solidFill>
                  <a:srgbClr val="80BF44"/>
                </a:solidFill>
              </a:rPr>
              <a:t>СЕТЕВЫЕ </a:t>
            </a:r>
            <a:r>
              <a:rPr lang="ru-RU" altLang="ru-RU" sz="1800" b="1" dirty="0" smtClean="0">
                <a:solidFill>
                  <a:srgbClr val="80BF44"/>
                </a:solidFill>
                <a:cs typeface="Arial" panose="020B0604020202020204" pitchFamily="34" charset="0"/>
              </a:rPr>
              <a:t>ПРОГРАММЫ БАКАЛАВРИАТА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600" b="1" dirty="0" smtClean="0">
                <a:solidFill>
                  <a:srgbClr val="80BF44"/>
                </a:solidFill>
              </a:rPr>
              <a:t>8</a:t>
            </a:r>
            <a:r>
              <a:rPr lang="ru-RU" altLang="ru-RU" sz="1600" dirty="0" smtClean="0"/>
              <a:t> программ 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600" dirty="0" smtClean="0"/>
              <a:t>на 01.10.2018 г.  </a:t>
            </a:r>
            <a:r>
              <a:rPr lang="en-US" altLang="ru-RU" sz="1600" dirty="0"/>
              <a:t>–</a:t>
            </a:r>
            <a:r>
              <a:rPr lang="ru-RU" altLang="ru-RU" sz="1600" dirty="0" smtClean="0"/>
              <a:t> </a:t>
            </a:r>
            <a:r>
              <a:rPr lang="ru-RU" altLang="ru-RU" sz="1600" b="1" dirty="0" smtClean="0">
                <a:solidFill>
                  <a:srgbClr val="9DCE70"/>
                </a:solidFill>
              </a:rPr>
              <a:t>158</a:t>
            </a:r>
            <a:r>
              <a:rPr lang="ru-RU" altLang="ru-RU" sz="1600" dirty="0" smtClean="0"/>
              <a:t> студентов</a:t>
            </a:r>
            <a:endParaRPr lang="ru-RU" altLang="ru-RU" sz="1600" dirty="0"/>
          </a:p>
        </p:txBody>
      </p:sp>
      <p:pic>
        <p:nvPicPr>
          <p:cNvPr id="24" name="Picture 2" descr="C:\Users\Марина\Desktop\logo_erasmus_plu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5620" y="5488173"/>
            <a:ext cx="1274445" cy="108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710165" y="2447976"/>
            <a:ext cx="5281060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  <a:tabLst>
                <a:tab pos="0" algn="l"/>
              </a:tabLst>
            </a:pPr>
            <a:r>
              <a:rPr lang="ru-RU" altLang="ru-RU" sz="1800" b="1" dirty="0" smtClean="0">
                <a:solidFill>
                  <a:srgbClr val="80BF44"/>
                </a:solidFill>
              </a:rPr>
              <a:t>АНГЛОЯЗЫЧНЫЕ ПРОГРАММЫ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600" b="1" dirty="0" smtClean="0">
                <a:solidFill>
                  <a:srgbClr val="80BF44"/>
                </a:solidFill>
              </a:rPr>
              <a:t>10 </a:t>
            </a:r>
            <a:r>
              <a:rPr lang="ru-RU" altLang="ru-RU" sz="1600" dirty="0"/>
              <a:t>магистерских </a:t>
            </a:r>
            <a:r>
              <a:rPr lang="ru-RU" altLang="ru-RU" sz="1600" dirty="0" smtClean="0"/>
              <a:t>программ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600" dirty="0" smtClean="0"/>
              <a:t>на 01.10.2018 </a:t>
            </a:r>
            <a:r>
              <a:rPr lang="ru-RU" altLang="ru-RU" sz="1600" dirty="0"/>
              <a:t>г. </a:t>
            </a:r>
            <a:r>
              <a:rPr lang="en-US" altLang="ru-RU" sz="1600" dirty="0"/>
              <a:t>–</a:t>
            </a:r>
            <a:r>
              <a:rPr lang="ru-RU" altLang="ru-RU" sz="1600" dirty="0" smtClean="0"/>
              <a:t> </a:t>
            </a:r>
            <a:r>
              <a:rPr lang="ru-RU" altLang="ru-RU" sz="1600" b="1" dirty="0" smtClean="0">
                <a:solidFill>
                  <a:srgbClr val="9DCE70"/>
                </a:solidFill>
              </a:rPr>
              <a:t>183</a:t>
            </a:r>
            <a:r>
              <a:rPr lang="ru-RU" altLang="ru-RU" sz="1600" dirty="0" smtClean="0"/>
              <a:t> студента</a:t>
            </a:r>
            <a:endParaRPr lang="ru-RU" altLang="ru-RU" sz="1600" dirty="0"/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600" b="1" dirty="0" smtClean="0">
                <a:solidFill>
                  <a:srgbClr val="9DCE70"/>
                </a:solidFill>
              </a:rPr>
              <a:t>1</a:t>
            </a:r>
            <a:r>
              <a:rPr lang="ru-RU" altLang="ru-RU" sz="1600" dirty="0" smtClean="0"/>
              <a:t> программа </a:t>
            </a:r>
            <a:r>
              <a:rPr lang="ru-RU" altLang="ru-RU" sz="1600" dirty="0" err="1" smtClean="0"/>
              <a:t>специалитета</a:t>
            </a:r>
            <a:endParaRPr lang="ru-RU" altLang="ru-RU" sz="1600" dirty="0" smtClean="0"/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600" dirty="0" smtClean="0"/>
              <a:t>на 01.10.2018 </a:t>
            </a:r>
            <a:r>
              <a:rPr lang="ru-RU" altLang="ru-RU" sz="1600" dirty="0"/>
              <a:t>г.</a:t>
            </a:r>
            <a:r>
              <a:rPr lang="ru-RU" altLang="ru-RU" sz="1600" dirty="0" smtClean="0"/>
              <a:t> </a:t>
            </a:r>
            <a:r>
              <a:rPr lang="en-US" altLang="ru-RU" sz="1600" dirty="0"/>
              <a:t>–</a:t>
            </a:r>
            <a:r>
              <a:rPr lang="ru-RU" altLang="ru-RU" sz="1600" dirty="0" smtClean="0"/>
              <a:t> </a:t>
            </a:r>
            <a:r>
              <a:rPr lang="ru-RU" altLang="ru-RU" sz="1600" b="1" dirty="0">
                <a:solidFill>
                  <a:srgbClr val="9DCE70"/>
                </a:solidFill>
              </a:rPr>
              <a:t>19</a:t>
            </a:r>
            <a:r>
              <a:rPr lang="ru-RU" altLang="ru-RU" sz="1600" dirty="0"/>
              <a:t> </a:t>
            </a:r>
            <a:r>
              <a:rPr lang="ru-RU" altLang="ru-RU" sz="1600" dirty="0" smtClean="0"/>
              <a:t>студентов</a:t>
            </a:r>
          </a:p>
        </p:txBody>
      </p:sp>
    </p:spTree>
    <p:extLst>
      <p:ext uri="{BB962C8B-B14F-4D97-AF65-F5344CB8AC3E}">
        <p14:creationId xmlns:p14="http://schemas.microsoft.com/office/powerpoint/2010/main" val="135675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31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>
                <a:cs typeface="Arial" panose="020B0604020202020204" pitchFamily="34" charset="0"/>
              </a:endParaRPr>
            </a:p>
          </p:txBody>
        </p:sp>
        <p:sp>
          <p:nvSpPr>
            <p:cNvPr id="3129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0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1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ЗАДАЧА 9. Наращивание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численности </a:t>
            </a:r>
            <a:r>
              <a:rPr lang="ru-RU" altLang="ru-RU" sz="1834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постдоков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 и штатных профессоров ТПУ из числа выпускников </a:t>
            </a:r>
            <a:r>
              <a:rPr lang="ru-RU" altLang="ru-RU" sz="1834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PhD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 – докторантур зарубежных вузов </a:t>
            </a: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>
                <a:cs typeface="Arial" panose="020B0604020202020204" pitchFamily="34" charset="0"/>
              </a:rPr>
              <a:t>28</a:t>
            </a:r>
            <a:endParaRPr lang="ru-RU" altLang="ru-RU" sz="1693" dirty="0">
              <a:cs typeface="Arial" panose="020B0604020202020204" pitchFamily="34" charset="0"/>
            </a:endParaRPr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102" y="4946786"/>
            <a:ext cx="2733751" cy="10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76" name="AutoShape 12"/>
          <p:cNvCxnSpPr>
            <a:cxnSpLocks noChangeShapeType="1"/>
          </p:cNvCxnSpPr>
          <p:nvPr/>
        </p:nvCxnSpPr>
        <p:spPr bwMode="auto">
          <a:xfrm>
            <a:off x="4421053" y="1017462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Прямоугольник 80"/>
          <p:cNvSpPr/>
          <p:nvPr/>
        </p:nvSpPr>
        <p:spPr>
          <a:xfrm>
            <a:off x="7489017" y="1292574"/>
            <a:ext cx="3115051" cy="582419"/>
          </a:xfrm>
          <a:prstGeom prst="rect">
            <a:avLst/>
          </a:prstGeom>
        </p:spPr>
        <p:txBody>
          <a:bodyPr wrap="none" lIns="89106" tIns="44553" rIns="89106" bIns="44553">
            <a:spAutoFit/>
          </a:bodyPr>
          <a:lstStyle/>
          <a:p>
            <a:pPr defTabSz="891079">
              <a:defRPr/>
            </a:pPr>
            <a:r>
              <a:rPr lang="ru-RU" altLang="ru-RU" sz="32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ПОСТДОК ТПУ</a:t>
            </a:r>
          </a:p>
        </p:txBody>
      </p:sp>
      <p:pic>
        <p:nvPicPr>
          <p:cNvPr id="82" name="Рисунок 8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183" y="931318"/>
            <a:ext cx="4238376" cy="1318012"/>
          </a:xfrm>
          <a:prstGeom prst="rect">
            <a:avLst/>
          </a:prstGeom>
        </p:spPr>
      </p:pic>
      <p:sp>
        <p:nvSpPr>
          <p:cNvPr id="83" name="Прямоугольник 82"/>
          <p:cNvSpPr/>
          <p:nvPr/>
        </p:nvSpPr>
        <p:spPr>
          <a:xfrm>
            <a:off x="8320191" y="1362923"/>
            <a:ext cx="3113448" cy="459308"/>
          </a:xfrm>
          <a:prstGeom prst="rect">
            <a:avLst/>
          </a:prstGeom>
        </p:spPr>
        <p:txBody>
          <a:bodyPr wrap="none" lIns="89106" tIns="44553" rIns="89106" bIns="44553">
            <a:spAutoFit/>
          </a:bodyPr>
          <a:lstStyle/>
          <a:p>
            <a:pPr defTabSz="891079">
              <a:defRPr/>
            </a:pPr>
            <a:r>
              <a:rPr lang="ru-RU" altLang="ru-RU" sz="24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СТИПЕНДИЯ </a:t>
            </a:r>
            <a:r>
              <a:rPr lang="en-US" altLang="ru-RU" sz="24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 </a:t>
            </a:r>
            <a:endParaRPr lang="ru-RU" altLang="ru-RU" sz="24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8304402" y="2191014"/>
            <a:ext cx="3418452" cy="2059746"/>
          </a:xfrm>
          <a:prstGeom prst="rect">
            <a:avLst/>
          </a:prstGeom>
        </p:spPr>
        <p:txBody>
          <a:bodyPr wrap="square" lIns="89106" tIns="44553" rIns="89106" bIns="44553">
            <a:spAutoFit/>
          </a:bodyPr>
          <a:lstStyle/>
          <a:p>
            <a:pPr defTabSz="89107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АСПИРАНТА ПОЛУЧИЛИ ПОДДЕРЖКУ ПО СТИПЕНДИАЛЬНОЙ ПРОГРАММЕ </a:t>
            </a:r>
            <a:r>
              <a:rPr lang="en-US" sz="1600" b="1" kern="0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</a:t>
            </a:r>
            <a:r>
              <a:rPr lang="ru-RU" sz="1600" b="1" kern="0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kern="0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b="1" kern="0" dirty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 PLUS) </a:t>
            </a:r>
            <a:r>
              <a:rPr lang="ru-RU" sz="16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НАУЧНЫХ СТАЖИРОВОК </a:t>
            </a:r>
            <a:r>
              <a:rPr lang="en-US" sz="16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ПОДГОТОВКИ </a:t>
            </a:r>
            <a:r>
              <a:rPr lang="en-US" sz="16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</a:t>
            </a:r>
            <a:r>
              <a:rPr lang="ru-RU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ДИССЕРТАЦИЙ НА СУММУ</a:t>
            </a:r>
            <a:r>
              <a:rPr lang="en-US" sz="16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kern="0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 </a:t>
            </a:r>
            <a:r>
              <a:rPr lang="ru-RU" sz="1600" kern="0" dirty="0">
                <a:latin typeface="Arial" panose="020B0604020202020204" pitchFamily="34" charset="0"/>
                <a:cs typeface="Arial" panose="020B0604020202020204" pitchFamily="34" charset="0"/>
              </a:rPr>
              <a:t>ТЫС. РУБ.</a:t>
            </a:r>
          </a:p>
        </p:txBody>
      </p:sp>
      <p:sp>
        <p:nvSpPr>
          <p:cNvPr id="85" name="Кольцо 84"/>
          <p:cNvSpPr/>
          <p:nvPr/>
        </p:nvSpPr>
        <p:spPr>
          <a:xfrm>
            <a:off x="7718169" y="2151607"/>
            <a:ext cx="540060" cy="511465"/>
          </a:xfrm>
          <a:prstGeom prst="donut">
            <a:avLst>
              <a:gd name="adj" fmla="val 10492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06" tIns="44553" rIns="89106" bIns="44553" rtlCol="0" anchor="ctr"/>
          <a:lstStyle/>
          <a:p>
            <a:pPr algn="ctr" defTabSz="891079"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551085" y="2135839"/>
            <a:ext cx="839523" cy="520863"/>
          </a:xfrm>
          <a:prstGeom prst="rect">
            <a:avLst/>
          </a:prstGeom>
          <a:noFill/>
        </p:spPr>
        <p:txBody>
          <a:bodyPr wrap="square" lIns="89106" tIns="44553" rIns="89106" bIns="44553" rtlCol="0">
            <a:spAutoFit/>
          </a:bodyPr>
          <a:lstStyle/>
          <a:p>
            <a:pPr algn="ctr" defTabSz="891079">
              <a:defRPr/>
            </a:pPr>
            <a:r>
              <a:rPr lang="ru-RU" sz="28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7" name="Прямоугольник 86"/>
          <p:cNvSpPr/>
          <p:nvPr/>
        </p:nvSpPr>
        <p:spPr>
          <a:xfrm>
            <a:off x="7969205" y="1948927"/>
            <a:ext cx="47750" cy="2389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06" tIns="44553" rIns="89106" bIns="44553" rtlCol="0" anchor="ctr"/>
          <a:lstStyle/>
          <a:p>
            <a:pPr algn="ctr" defTabSz="891079">
              <a:defRPr/>
            </a:pPr>
            <a:endParaRPr lang="ru-RU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Группа 45"/>
          <p:cNvGrpSpPr/>
          <p:nvPr/>
        </p:nvGrpSpPr>
        <p:grpSpPr>
          <a:xfrm>
            <a:off x="214955" y="951219"/>
            <a:ext cx="3900823" cy="2949968"/>
            <a:chOff x="801605" y="1639388"/>
            <a:chExt cx="4163825" cy="3136003"/>
          </a:xfrm>
        </p:grpSpPr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605" y="1639388"/>
              <a:ext cx="4163825" cy="1351813"/>
            </a:xfrm>
            <a:prstGeom prst="rect">
              <a:avLst/>
            </a:prstGeom>
          </p:spPr>
        </p:pic>
        <p:sp>
          <p:nvSpPr>
            <p:cNvPr id="48" name="Прямоугольник 47"/>
            <p:cNvSpPr/>
            <p:nvPr/>
          </p:nvSpPr>
          <p:spPr>
            <a:xfrm>
              <a:off x="1330203" y="2071742"/>
              <a:ext cx="2541400" cy="488273"/>
            </a:xfrm>
            <a:prstGeom prst="rect">
              <a:avLst/>
            </a:prstGeom>
          </p:spPr>
          <p:txBody>
            <a:bodyPr wrap="none" lIns="89106" tIns="44553" rIns="89106" bIns="44553">
              <a:spAutoFit/>
            </a:bodyPr>
            <a:lstStyle/>
            <a:p>
              <a:pPr defTabSz="891079">
                <a:defRPr/>
              </a:pPr>
              <a:r>
                <a:rPr lang="ru-RU" altLang="ru-RU" sz="2400" b="1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ПОСТДОК ТПУ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044231" y="3054274"/>
              <a:ext cx="839523" cy="553710"/>
            </a:xfrm>
            <a:prstGeom prst="rect">
              <a:avLst/>
            </a:prstGeom>
            <a:noFill/>
          </p:spPr>
          <p:txBody>
            <a:bodyPr wrap="square" lIns="89106" tIns="44553" rIns="89106" bIns="44553" rtlCol="0">
              <a:spAutoFit/>
            </a:bodyPr>
            <a:lstStyle/>
            <a:p>
              <a:pPr algn="ctr" defTabSz="891079">
                <a:defRPr/>
              </a:pPr>
              <a:r>
                <a:rPr lang="ru-RU" sz="2800" b="1" dirty="0" smtClean="0">
                  <a:solidFill>
                    <a:srgbClr val="80BF4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  <a:endParaRPr lang="ru-RU" sz="2800" b="1" dirty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1806940" y="3054273"/>
              <a:ext cx="1991608" cy="619148"/>
            </a:xfrm>
            <a:prstGeom prst="rect">
              <a:avLst/>
            </a:prstGeom>
          </p:spPr>
          <p:txBody>
            <a:bodyPr wrap="square" lIns="89106" tIns="44553" rIns="89106" bIns="44553">
              <a:spAutoFit/>
            </a:bodyPr>
            <a:lstStyle/>
            <a:p>
              <a:pPr defTabSz="891079">
                <a:defRPr/>
              </a:pPr>
              <a:r>
                <a:rPr lang="ru-RU" sz="1600" kern="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ПОСТДОКОВ </a:t>
              </a:r>
              <a:br>
                <a:rPr lang="ru-RU" sz="1600" kern="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600" kern="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(в 2017 г. – </a:t>
              </a:r>
              <a:r>
                <a:rPr lang="ru-RU" sz="1600" b="1" kern="0" dirty="0" smtClean="0">
                  <a:solidFill>
                    <a:srgbClr val="80BF4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</a:t>
              </a:r>
              <a:r>
                <a:rPr lang="ru-RU" sz="1600" kern="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1418666" y="2649120"/>
              <a:ext cx="48801" cy="30492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106" tIns="44553" rIns="89106" bIns="44553" rtlCol="0" anchor="ctr"/>
            <a:lstStyle/>
            <a:p>
              <a:pPr algn="ctr" defTabSz="891079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5" name="Кольцо 54"/>
            <p:cNvSpPr/>
            <p:nvPr/>
          </p:nvSpPr>
          <p:spPr>
            <a:xfrm>
              <a:off x="1103902" y="3865971"/>
              <a:ext cx="701385" cy="720080"/>
            </a:xfrm>
            <a:prstGeom prst="donut">
              <a:avLst>
                <a:gd name="adj" fmla="val 1049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106" tIns="44553" rIns="89106" bIns="44553" rtlCol="0" anchor="ctr"/>
            <a:lstStyle/>
            <a:p>
              <a:pPr algn="ctr" defTabSz="891079"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998904" y="3946805"/>
              <a:ext cx="839523" cy="553710"/>
            </a:xfrm>
            <a:prstGeom prst="rect">
              <a:avLst/>
            </a:prstGeom>
            <a:noFill/>
          </p:spPr>
          <p:txBody>
            <a:bodyPr wrap="square" lIns="89106" tIns="44553" rIns="89106" bIns="44553" rtlCol="0">
              <a:spAutoFit/>
            </a:bodyPr>
            <a:lstStyle/>
            <a:p>
              <a:pPr algn="ctr" defTabSz="891079">
                <a:defRPr/>
              </a:pPr>
              <a:r>
                <a:rPr lang="ru-RU" sz="2800" b="1" dirty="0" smtClean="0">
                  <a:solidFill>
                    <a:srgbClr val="80BF4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ru-RU" sz="2800" b="1" dirty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1806938" y="3894494"/>
              <a:ext cx="3072123" cy="880897"/>
            </a:xfrm>
            <a:prstGeom prst="rect">
              <a:avLst/>
            </a:prstGeom>
          </p:spPr>
          <p:txBody>
            <a:bodyPr wrap="square" lIns="89106" tIns="44553" rIns="89106" bIns="44553">
              <a:spAutoFit/>
            </a:bodyPr>
            <a:lstStyle/>
            <a:p>
              <a:pPr defTabSz="891079">
                <a:defRPr/>
              </a:pPr>
              <a:r>
                <a:rPr lang="ru-RU" sz="16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НОВЫЙ КОНКУРС </a:t>
              </a:r>
              <a:r>
                <a:rPr lang="ru-RU" sz="1600" kern="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ru-RU" sz="1600" kern="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600" kern="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</a:t>
              </a:r>
              <a:r>
                <a:rPr lang="ru-RU" sz="16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ПОСТДОК ТПУ – КАК </a:t>
              </a:r>
              <a:r>
                <a:rPr lang="ru-RU" sz="1600" kern="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ru-RU" sz="1600" kern="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600" kern="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АНАЛОГ </a:t>
              </a:r>
              <a:r>
                <a:rPr lang="ru-RU" sz="16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ДОКТОРАНТУРЫ»</a:t>
              </a:r>
              <a:endParaRPr lang="en-US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1428289" y="3647288"/>
              <a:ext cx="51420" cy="22994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106" tIns="44553" rIns="89106" bIns="44553" rtlCol="0" anchor="ctr"/>
            <a:lstStyle/>
            <a:p>
              <a:pPr algn="ctr" defTabSz="891079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2" name="Кольцо 71"/>
            <p:cNvSpPr/>
            <p:nvPr/>
          </p:nvSpPr>
          <p:spPr>
            <a:xfrm>
              <a:off x="1101472" y="2954046"/>
              <a:ext cx="701385" cy="720080"/>
            </a:xfrm>
            <a:prstGeom prst="donut">
              <a:avLst>
                <a:gd name="adj" fmla="val 1049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106" tIns="44553" rIns="89106" bIns="44553" rtlCol="0" anchor="ctr"/>
            <a:lstStyle/>
            <a:p>
              <a:pPr algn="ctr" defTabSz="891079"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</p:grpSp>
      <p:pic>
        <p:nvPicPr>
          <p:cNvPr id="60" name="Рисунок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866" y="951219"/>
            <a:ext cx="3930155" cy="1298979"/>
          </a:xfrm>
          <a:prstGeom prst="rect">
            <a:avLst/>
          </a:prstGeom>
        </p:spPr>
      </p:pic>
      <p:sp>
        <p:nvSpPr>
          <p:cNvPr id="61" name="Прямоугольник 60"/>
          <p:cNvSpPr/>
          <p:nvPr/>
        </p:nvSpPr>
        <p:spPr>
          <a:xfrm>
            <a:off x="4182918" y="1392214"/>
            <a:ext cx="3426141" cy="528156"/>
          </a:xfrm>
          <a:prstGeom prst="rect">
            <a:avLst/>
          </a:prstGeom>
        </p:spPr>
        <p:txBody>
          <a:bodyPr wrap="none" lIns="89106" tIns="44553" rIns="89106" bIns="44553">
            <a:spAutoFit/>
          </a:bodyPr>
          <a:lstStyle/>
          <a:p>
            <a:pPr defTabSz="891079">
              <a:defRPr/>
            </a:pPr>
            <a:r>
              <a:rPr lang="ru-RU" altLang="ru-RU" sz="24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</a:t>
            </a:r>
            <a:r>
              <a:rPr lang="en-US" altLang="ru-RU" sz="24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</a:t>
            </a:r>
            <a:endParaRPr lang="ru-RU" altLang="ru-RU" sz="24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Кольцо 61"/>
          <p:cNvSpPr/>
          <p:nvPr/>
        </p:nvSpPr>
        <p:spPr>
          <a:xfrm>
            <a:off x="4297305" y="2211589"/>
            <a:ext cx="488791" cy="471265"/>
          </a:xfrm>
          <a:prstGeom prst="donut">
            <a:avLst>
              <a:gd name="adj" fmla="val 10492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06" tIns="44553" rIns="89106" bIns="44553" rtlCol="0" anchor="ctr"/>
          <a:lstStyle/>
          <a:p>
            <a:pPr algn="ctr" defTabSz="891079"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079106" y="2219788"/>
            <a:ext cx="948250" cy="397753"/>
          </a:xfrm>
          <a:prstGeom prst="rect">
            <a:avLst/>
          </a:prstGeom>
          <a:noFill/>
        </p:spPr>
        <p:txBody>
          <a:bodyPr wrap="square" lIns="89106" tIns="44553" rIns="89106" bIns="44553" rtlCol="0">
            <a:spAutoFit/>
          </a:bodyPr>
          <a:lstStyle/>
          <a:p>
            <a:pPr algn="ctr" defTabSz="891079">
              <a:defRPr/>
            </a:pPr>
            <a:r>
              <a:rPr lang="ru-RU" sz="2000" b="1" dirty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4811101" y="2211589"/>
            <a:ext cx="2446776" cy="582419"/>
          </a:xfrm>
          <a:prstGeom prst="rect">
            <a:avLst/>
          </a:prstGeom>
        </p:spPr>
        <p:txBody>
          <a:bodyPr wrap="square" lIns="89106" tIns="44553" rIns="89106" bIns="44553">
            <a:spAutoFit/>
          </a:bodyPr>
          <a:lstStyle/>
          <a:p>
            <a:pPr defTabSz="891079">
              <a:defRPr/>
            </a:pPr>
            <a:r>
              <a:rPr lang="ru-RU" sz="16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ОБУЧАЮТСЯ </a:t>
            </a:r>
            <a:r>
              <a:rPr lang="ru-RU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P</a:t>
            </a:r>
            <a:r>
              <a:rPr lang="en-US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16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D-ДОКТОРАНТУРЕ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Кольцо 97"/>
          <p:cNvSpPr/>
          <p:nvPr/>
        </p:nvSpPr>
        <p:spPr>
          <a:xfrm>
            <a:off x="4295342" y="2888334"/>
            <a:ext cx="488791" cy="471265"/>
          </a:xfrm>
          <a:prstGeom prst="donut">
            <a:avLst>
              <a:gd name="adj" fmla="val 10492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06" tIns="44553" rIns="89106" bIns="44553" rtlCol="0" anchor="ctr"/>
          <a:lstStyle/>
          <a:p>
            <a:pPr algn="ctr" defTabSz="891079"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089327" y="2927022"/>
            <a:ext cx="948250" cy="397753"/>
          </a:xfrm>
          <a:prstGeom prst="rect">
            <a:avLst/>
          </a:prstGeom>
          <a:noFill/>
        </p:spPr>
        <p:txBody>
          <a:bodyPr wrap="square" lIns="89106" tIns="44553" rIns="89106" bIns="44553" rtlCol="0">
            <a:spAutoFit/>
          </a:bodyPr>
          <a:lstStyle/>
          <a:p>
            <a:pPr algn="ctr" defTabSz="891079">
              <a:defRPr/>
            </a:pPr>
            <a:r>
              <a:rPr lang="en-US" sz="2000" b="1" dirty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sz="2000" b="1" dirty="0">
              <a:solidFill>
                <a:srgbClr val="80BF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4818163" y="2863534"/>
            <a:ext cx="2386970" cy="582419"/>
          </a:xfrm>
          <a:prstGeom prst="rect">
            <a:avLst/>
          </a:prstGeom>
        </p:spPr>
        <p:txBody>
          <a:bodyPr wrap="square" lIns="89106" tIns="44553" rIns="89106" bIns="44553">
            <a:spAutoFit/>
          </a:bodyPr>
          <a:lstStyle/>
          <a:p>
            <a:pPr defTabSz="891079">
              <a:defRPr/>
            </a:pPr>
            <a:r>
              <a:rPr lang="ru-RU" sz="16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ЗАЩИТИЛИ </a:t>
            </a:r>
            <a:endParaRPr lang="ru-RU" sz="16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891079">
              <a:defRPr/>
            </a:pPr>
            <a:r>
              <a:rPr lang="ru-RU" sz="16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 ДИССЕРТАЦИИ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4519444" y="1925016"/>
            <a:ext cx="51638" cy="3195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06" tIns="44553" rIns="89106" bIns="44553" rtlCol="0" anchor="ctr"/>
          <a:lstStyle/>
          <a:p>
            <a:pPr algn="ctr" defTabSz="891079">
              <a:defRPr/>
            </a:pPr>
            <a:endParaRPr lang="ru-RU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4519444" y="2668154"/>
            <a:ext cx="51640" cy="2576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06" tIns="44553" rIns="89106" bIns="44553" rtlCol="0" anchor="ctr"/>
          <a:lstStyle/>
          <a:p>
            <a:pPr algn="ctr" defTabSz="891079">
              <a:defRPr/>
            </a:pPr>
            <a:endParaRPr lang="ru-RU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298869" y="3631902"/>
            <a:ext cx="512232" cy="397753"/>
          </a:xfrm>
          <a:prstGeom prst="rect">
            <a:avLst/>
          </a:prstGeom>
          <a:noFill/>
        </p:spPr>
        <p:txBody>
          <a:bodyPr wrap="square" lIns="89106" tIns="44553" rIns="89106" bIns="44553" rtlCol="0">
            <a:spAutoFit/>
          </a:bodyPr>
          <a:lstStyle/>
          <a:p>
            <a:pPr algn="ctr" defTabSz="891079">
              <a:defRPr/>
            </a:pPr>
            <a:r>
              <a:rPr lang="en-US" sz="2000" b="1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sz="2000" b="1" dirty="0">
              <a:solidFill>
                <a:srgbClr val="80BF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4527412" y="3337761"/>
            <a:ext cx="51638" cy="3195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06" tIns="44553" rIns="89106" bIns="44553" rtlCol="0" anchor="ctr"/>
          <a:lstStyle/>
          <a:p>
            <a:pPr algn="ctr" defTabSz="891079">
              <a:defRPr/>
            </a:pPr>
            <a:endParaRPr lang="ru-RU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Кольцо 69"/>
          <p:cNvSpPr/>
          <p:nvPr/>
        </p:nvSpPr>
        <p:spPr>
          <a:xfrm>
            <a:off x="4310876" y="3595145"/>
            <a:ext cx="488791" cy="471265"/>
          </a:xfrm>
          <a:prstGeom prst="donut">
            <a:avLst>
              <a:gd name="adj" fmla="val 10492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06" tIns="44553" rIns="89106" bIns="44553" rtlCol="0" anchor="ctr"/>
          <a:lstStyle/>
          <a:p>
            <a:pPr algn="ctr" defTabSz="891079"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818163" y="3565379"/>
            <a:ext cx="2329702" cy="582419"/>
          </a:xfrm>
          <a:prstGeom prst="rect">
            <a:avLst/>
          </a:prstGeom>
        </p:spPr>
        <p:txBody>
          <a:bodyPr wrap="square" lIns="89106" tIns="44553" rIns="89106" bIns="44553">
            <a:spAutoFit/>
          </a:bodyPr>
          <a:lstStyle/>
          <a:p>
            <a:pPr defTabSz="891079">
              <a:defRPr/>
            </a:pPr>
            <a:r>
              <a:rPr lang="ru-RU" sz="16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ТРУДОУСТРОЕНЫ </a:t>
            </a:r>
            <a:br>
              <a:rPr lang="ru-RU" sz="16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ТПУ</a:t>
            </a:r>
            <a:endParaRPr lang="en-US" sz="16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6852838"/>
              </p:ext>
            </p:extLst>
          </p:nvPr>
        </p:nvGraphicFramePr>
        <p:xfrm>
          <a:off x="710164" y="4863641"/>
          <a:ext cx="8021085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38261"/>
                <a:gridCol w="1114425"/>
                <a:gridCol w="116839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0BF4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штатных сотрудников ТПУ со степенью </a:t>
                      </a: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PhD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</a:t>
                      </a:r>
                      <a:r>
                        <a:rPr lang="ru-RU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профессоров ТПУ со степенью </a:t>
                      </a: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PhD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10,2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16,2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698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" name="Прямоугольник 133"/>
          <p:cNvSpPr/>
          <p:nvPr/>
        </p:nvSpPr>
        <p:spPr>
          <a:xfrm>
            <a:off x="175235" y="4741590"/>
            <a:ext cx="3458135" cy="1794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grpSp>
        <p:nvGrpSpPr>
          <p:cNvPr id="307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31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>
                <a:cs typeface="Arial" panose="020B0604020202020204" pitchFamily="34" charset="0"/>
              </a:endParaRPr>
            </a:p>
          </p:txBody>
        </p:sp>
        <p:sp>
          <p:nvSpPr>
            <p:cNvPr id="3129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0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1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07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ЗАДАЧА 10. Подготовка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к практической реализации права ТПУ самостоятельно присуждать ученые степени. Повышение эффективности аспирантуры и </a:t>
            </a:r>
            <a:r>
              <a:rPr lang="ru-RU" altLang="ru-RU" sz="1834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остепенённости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ППС </a:t>
            </a: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>
                <a:cs typeface="Arial" panose="020B0604020202020204" pitchFamily="34" charset="0"/>
              </a:rPr>
              <a:t>29</a:t>
            </a:r>
            <a:endParaRPr lang="ru-RU" altLang="ru-RU" sz="1693" dirty="0">
              <a:cs typeface="Arial" panose="020B0604020202020204" pitchFamily="34" charset="0"/>
            </a:endParaRPr>
          </a:p>
        </p:txBody>
      </p:sp>
      <p:sp>
        <p:nvSpPr>
          <p:cNvPr id="45" name="Кольцо 44"/>
          <p:cNvSpPr/>
          <p:nvPr/>
        </p:nvSpPr>
        <p:spPr>
          <a:xfrm>
            <a:off x="693706" y="1244463"/>
            <a:ext cx="536403" cy="518407"/>
          </a:xfrm>
          <a:prstGeom prst="donut">
            <a:avLst>
              <a:gd name="adj" fmla="val 10492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06" tIns="44553" rIns="89106" bIns="44553" rtlCol="0" anchor="ctr"/>
          <a:lstStyle/>
          <a:p>
            <a:pPr algn="ctr" defTabSz="891079"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95060" y="1356684"/>
            <a:ext cx="575626" cy="320809"/>
          </a:xfrm>
          <a:prstGeom prst="rect">
            <a:avLst/>
          </a:prstGeom>
          <a:noFill/>
        </p:spPr>
        <p:txBody>
          <a:bodyPr wrap="square" lIns="89106" tIns="44553" rIns="89106" bIns="44553" rtlCol="0">
            <a:spAutoFit/>
          </a:bodyPr>
          <a:lstStyle/>
          <a:p>
            <a:pPr algn="ctr" defTabSz="891079">
              <a:defRPr/>
            </a:pPr>
            <a:r>
              <a:rPr lang="ru-RU" sz="1500" b="1" dirty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875</a:t>
            </a:r>
          </a:p>
        </p:txBody>
      </p:sp>
      <p:sp>
        <p:nvSpPr>
          <p:cNvPr id="47" name="Кольцо 46"/>
          <p:cNvSpPr/>
          <p:nvPr/>
        </p:nvSpPr>
        <p:spPr>
          <a:xfrm>
            <a:off x="693706" y="1814214"/>
            <a:ext cx="536403" cy="518407"/>
          </a:xfrm>
          <a:prstGeom prst="donut">
            <a:avLst>
              <a:gd name="adj" fmla="val 10492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06" tIns="44553" rIns="89106" bIns="44553" rtlCol="0" anchor="ctr"/>
          <a:lstStyle/>
          <a:p>
            <a:pPr algn="ctr" defTabSz="891079"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10165" y="1918136"/>
            <a:ext cx="472076" cy="320809"/>
          </a:xfrm>
          <a:prstGeom prst="rect">
            <a:avLst/>
          </a:prstGeom>
          <a:noFill/>
        </p:spPr>
        <p:txBody>
          <a:bodyPr wrap="square" lIns="89106" tIns="44553" rIns="89106" bIns="44553" rtlCol="0">
            <a:spAutoFit/>
          </a:bodyPr>
          <a:lstStyle/>
          <a:p>
            <a:pPr algn="ctr" defTabSz="891079">
              <a:defRPr/>
            </a:pPr>
            <a:r>
              <a:rPr lang="ru-RU" sz="1500" b="1" dirty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1244894" y="1374992"/>
            <a:ext cx="2446401" cy="290031"/>
          </a:xfrm>
          <a:prstGeom prst="rect">
            <a:avLst/>
          </a:prstGeom>
        </p:spPr>
        <p:txBody>
          <a:bodyPr wrap="square" lIns="89106" tIns="44553" rIns="89106" bIns="44553">
            <a:spAutoFit/>
          </a:bodyPr>
          <a:lstStyle/>
          <a:p>
            <a:pPr defTabSz="891079">
              <a:defRPr/>
            </a:pP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аспирантов</a:t>
            </a:r>
            <a:endParaRPr lang="en-US" sz="1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214835" y="1939874"/>
            <a:ext cx="2352150" cy="290031"/>
          </a:xfrm>
          <a:prstGeom prst="rect">
            <a:avLst/>
          </a:prstGeom>
        </p:spPr>
        <p:txBody>
          <a:bodyPr wrap="square" lIns="89106" tIns="44553" rIns="89106" bIns="44553">
            <a:spAutoFit/>
          </a:bodyPr>
          <a:lstStyle/>
          <a:p>
            <a:pPr defTabSz="89107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направлений подготовки</a:t>
            </a:r>
            <a:endParaRPr lang="ru-RU" sz="13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Кольцо 50"/>
          <p:cNvSpPr/>
          <p:nvPr/>
        </p:nvSpPr>
        <p:spPr>
          <a:xfrm>
            <a:off x="692072" y="2419355"/>
            <a:ext cx="536403" cy="518407"/>
          </a:xfrm>
          <a:prstGeom prst="donut">
            <a:avLst>
              <a:gd name="adj" fmla="val 10492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06" tIns="44553" rIns="89106" bIns="44553" rtlCol="0" anchor="ctr"/>
          <a:lstStyle/>
          <a:p>
            <a:pPr algn="ctr" defTabSz="891079"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59306" y="2522713"/>
            <a:ext cx="630657" cy="320809"/>
          </a:xfrm>
          <a:prstGeom prst="rect">
            <a:avLst/>
          </a:prstGeom>
          <a:noFill/>
        </p:spPr>
        <p:txBody>
          <a:bodyPr wrap="square" lIns="89106" tIns="44553" rIns="89106" bIns="44553" rtlCol="0">
            <a:spAutoFit/>
          </a:bodyPr>
          <a:lstStyle/>
          <a:p>
            <a:pPr algn="ctr" defTabSz="891079">
              <a:defRPr/>
            </a:pPr>
            <a:r>
              <a:rPr lang="ru-RU" sz="1500" b="1" dirty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244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1228475" y="2536494"/>
            <a:ext cx="2272606" cy="290031"/>
          </a:xfrm>
          <a:prstGeom prst="rect">
            <a:avLst/>
          </a:prstGeom>
        </p:spPr>
        <p:txBody>
          <a:bodyPr wrap="square" lIns="89106" tIns="44553" rIns="89106" bIns="44553">
            <a:spAutoFit/>
          </a:bodyPr>
          <a:lstStyle/>
          <a:p>
            <a:pPr defTabSz="89107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аспиранта </a:t>
            </a:r>
            <a:r>
              <a:rPr lang="ru-RU" sz="13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приема </a:t>
            </a: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г.</a:t>
            </a:r>
          </a:p>
        </p:txBody>
      </p:sp>
      <p:sp>
        <p:nvSpPr>
          <p:cNvPr id="54" name="Кольцо 53"/>
          <p:cNvSpPr/>
          <p:nvPr/>
        </p:nvSpPr>
        <p:spPr>
          <a:xfrm>
            <a:off x="692072" y="3028553"/>
            <a:ext cx="536403" cy="518407"/>
          </a:xfrm>
          <a:prstGeom prst="donut">
            <a:avLst>
              <a:gd name="adj" fmla="val 10492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06" tIns="44553" rIns="89106" bIns="44553" rtlCol="0" anchor="ctr"/>
          <a:lstStyle/>
          <a:p>
            <a:pPr algn="ctr" defTabSz="891079"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48971" y="3146245"/>
            <a:ext cx="621365" cy="320809"/>
          </a:xfrm>
          <a:prstGeom prst="rect">
            <a:avLst/>
          </a:prstGeom>
          <a:noFill/>
        </p:spPr>
        <p:txBody>
          <a:bodyPr wrap="square" lIns="89106" tIns="44553" rIns="89106" bIns="44553" rtlCol="0">
            <a:spAutoFit/>
          </a:bodyPr>
          <a:lstStyle/>
          <a:p>
            <a:pPr algn="ctr" defTabSz="891079">
              <a:defRPr/>
            </a:pPr>
            <a:r>
              <a:rPr lang="ru-RU" sz="1500" b="1" dirty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1245298" y="3151338"/>
            <a:ext cx="2029318" cy="290031"/>
          </a:xfrm>
          <a:prstGeom prst="rect">
            <a:avLst/>
          </a:prstGeom>
        </p:spPr>
        <p:txBody>
          <a:bodyPr wrap="square" lIns="89106" tIns="44553" rIns="89106" bIns="44553">
            <a:spAutoFit/>
          </a:bodyPr>
          <a:lstStyle/>
          <a:p>
            <a:pPr defTabSz="89107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конкурс, чел. / место</a:t>
            </a:r>
            <a:endParaRPr lang="ru-RU" sz="1300" b="1" kern="0" dirty="0">
              <a:solidFill>
                <a:srgbClr val="E7E6E6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Кольцо 59"/>
          <p:cNvSpPr/>
          <p:nvPr/>
        </p:nvSpPr>
        <p:spPr>
          <a:xfrm>
            <a:off x="3841359" y="1244462"/>
            <a:ext cx="536403" cy="518407"/>
          </a:xfrm>
          <a:prstGeom prst="donut">
            <a:avLst>
              <a:gd name="adj" fmla="val 10492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06" tIns="44553" rIns="89106" bIns="44553" rtlCol="0" anchor="ctr"/>
          <a:lstStyle/>
          <a:p>
            <a:pPr algn="ctr" defTabSz="891079"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864007" y="1351404"/>
            <a:ext cx="472076" cy="320809"/>
          </a:xfrm>
          <a:prstGeom prst="rect">
            <a:avLst/>
          </a:prstGeom>
          <a:noFill/>
        </p:spPr>
        <p:txBody>
          <a:bodyPr wrap="square" lIns="89106" tIns="44553" rIns="89106" bIns="44553" rtlCol="0">
            <a:spAutoFit/>
          </a:bodyPr>
          <a:lstStyle/>
          <a:p>
            <a:pPr algn="ctr" defTabSz="891079">
              <a:defRPr/>
            </a:pPr>
            <a:r>
              <a:rPr lang="ru-RU" sz="1500" b="1" dirty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4367325" y="1332488"/>
            <a:ext cx="3215521" cy="290031"/>
          </a:xfrm>
          <a:prstGeom prst="rect">
            <a:avLst/>
          </a:prstGeom>
        </p:spPr>
        <p:txBody>
          <a:bodyPr wrap="square" lIns="89106" tIns="44553" rIns="89106" bIns="44553">
            <a:spAutoFit/>
          </a:bodyPr>
          <a:lstStyle/>
          <a:p>
            <a:pPr defTabSz="89107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иностранные граждане (</a:t>
            </a: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прием 2018 г.)</a:t>
            </a:r>
          </a:p>
        </p:txBody>
      </p:sp>
      <p:sp>
        <p:nvSpPr>
          <p:cNvPr id="63" name="Кольцо 62"/>
          <p:cNvSpPr/>
          <p:nvPr/>
        </p:nvSpPr>
        <p:spPr>
          <a:xfrm>
            <a:off x="3841359" y="1833347"/>
            <a:ext cx="536403" cy="518407"/>
          </a:xfrm>
          <a:prstGeom prst="donut">
            <a:avLst>
              <a:gd name="adj" fmla="val 10492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06" tIns="44553" rIns="89106" bIns="44553" rtlCol="0" anchor="ctr"/>
          <a:lstStyle/>
          <a:p>
            <a:pPr algn="ctr" defTabSz="891079"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864007" y="1940368"/>
            <a:ext cx="472076" cy="320809"/>
          </a:xfrm>
          <a:prstGeom prst="rect">
            <a:avLst/>
          </a:prstGeom>
          <a:noFill/>
        </p:spPr>
        <p:txBody>
          <a:bodyPr wrap="square" lIns="89106" tIns="44553" rIns="89106" bIns="44553" rtlCol="0">
            <a:spAutoFit/>
          </a:bodyPr>
          <a:lstStyle/>
          <a:p>
            <a:pPr algn="ctr" defTabSz="891079">
              <a:defRPr/>
            </a:pPr>
            <a:r>
              <a:rPr lang="ru-RU" sz="1500" b="1" dirty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4336083" y="1928374"/>
            <a:ext cx="3335702" cy="290031"/>
          </a:xfrm>
          <a:prstGeom prst="rect">
            <a:avLst/>
          </a:prstGeom>
        </p:spPr>
        <p:txBody>
          <a:bodyPr wrap="square" lIns="89106" tIns="44553" rIns="89106" bIns="44553">
            <a:spAutoFit/>
          </a:bodyPr>
          <a:lstStyle/>
          <a:p>
            <a:pPr defTabSz="89107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выпускники других вузов </a:t>
            </a: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(прием 2018 г.)</a:t>
            </a:r>
            <a:endParaRPr lang="ru-RU" sz="1300" b="1" kern="0" dirty="0">
              <a:solidFill>
                <a:srgbClr val="73B1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Кольцо 88"/>
          <p:cNvSpPr/>
          <p:nvPr/>
        </p:nvSpPr>
        <p:spPr>
          <a:xfrm>
            <a:off x="7908150" y="1252378"/>
            <a:ext cx="536403" cy="518407"/>
          </a:xfrm>
          <a:prstGeom prst="donut">
            <a:avLst>
              <a:gd name="adj" fmla="val 10492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06" tIns="44553" rIns="89106" bIns="44553" rtlCol="0" anchor="ctr"/>
          <a:lstStyle/>
          <a:p>
            <a:pPr algn="ctr" defTabSz="891079"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962075" y="1366088"/>
            <a:ext cx="442660" cy="320809"/>
          </a:xfrm>
          <a:prstGeom prst="rect">
            <a:avLst/>
          </a:prstGeom>
          <a:noFill/>
        </p:spPr>
        <p:txBody>
          <a:bodyPr wrap="square" lIns="89106" tIns="44553" rIns="89106" bIns="44553" rtlCol="0">
            <a:spAutoFit/>
          </a:bodyPr>
          <a:lstStyle/>
          <a:p>
            <a:pPr algn="ctr" defTabSz="891079">
              <a:defRPr/>
            </a:pPr>
            <a:r>
              <a:rPr lang="ru-RU" sz="15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8" name="Прямоугольник 97"/>
          <p:cNvSpPr/>
          <p:nvPr/>
        </p:nvSpPr>
        <p:spPr>
          <a:xfrm>
            <a:off x="8458661" y="1345403"/>
            <a:ext cx="3264192" cy="290031"/>
          </a:xfrm>
          <a:prstGeom prst="rect">
            <a:avLst/>
          </a:prstGeom>
        </p:spPr>
        <p:txBody>
          <a:bodyPr wrap="square" lIns="89106" tIns="44553" rIns="89106" bIns="44553">
            <a:spAutoFit/>
          </a:bodyPr>
          <a:lstStyle/>
          <a:p>
            <a:pPr defTabSz="891079">
              <a:defRPr/>
            </a:pP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защищено докторских диссертаций</a:t>
            </a:r>
            <a:endParaRPr lang="en-US" sz="1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Кольцо 98"/>
          <p:cNvSpPr/>
          <p:nvPr/>
        </p:nvSpPr>
        <p:spPr>
          <a:xfrm>
            <a:off x="7946159" y="1838955"/>
            <a:ext cx="536403" cy="518407"/>
          </a:xfrm>
          <a:prstGeom prst="donut">
            <a:avLst>
              <a:gd name="adj" fmla="val 10492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06" tIns="44553" rIns="89106" bIns="44553" rtlCol="0" anchor="ctr"/>
          <a:lstStyle/>
          <a:p>
            <a:pPr algn="ctr" defTabSz="891079"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917744" y="1932147"/>
            <a:ext cx="583983" cy="320809"/>
          </a:xfrm>
          <a:prstGeom prst="rect">
            <a:avLst/>
          </a:prstGeom>
          <a:noFill/>
        </p:spPr>
        <p:txBody>
          <a:bodyPr wrap="square" lIns="89106" tIns="44553" rIns="89106" bIns="44553" rtlCol="0">
            <a:spAutoFit/>
          </a:bodyPr>
          <a:lstStyle/>
          <a:p>
            <a:pPr algn="ctr" defTabSz="891079">
              <a:defRPr/>
            </a:pPr>
            <a:r>
              <a:rPr lang="ru-RU" sz="1500" b="1" dirty="0" smtClean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15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1" name="Прямоугольник 100"/>
          <p:cNvSpPr/>
          <p:nvPr/>
        </p:nvSpPr>
        <p:spPr>
          <a:xfrm>
            <a:off x="8482562" y="1810965"/>
            <a:ext cx="3240292" cy="490086"/>
          </a:xfrm>
          <a:prstGeom prst="rect">
            <a:avLst/>
          </a:prstGeom>
        </p:spPr>
        <p:txBody>
          <a:bodyPr wrap="square" lIns="89106" tIns="44553" rIns="89106" bIns="44553">
            <a:spAutoFit/>
          </a:bodyPr>
          <a:lstStyle/>
          <a:p>
            <a:pPr defTabSz="891079">
              <a:defRPr/>
            </a:pPr>
            <a:r>
              <a:rPr lang="ru-RU" sz="13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защищено кандидатских диссертации</a:t>
            </a: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</a:t>
            </a:r>
            <a:r>
              <a:rPr lang="ru-RU" sz="13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 числе </a:t>
            </a:r>
            <a:endParaRPr lang="en-US" sz="1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Кольцо 101"/>
          <p:cNvSpPr/>
          <p:nvPr/>
        </p:nvSpPr>
        <p:spPr>
          <a:xfrm>
            <a:off x="7962075" y="2390186"/>
            <a:ext cx="536403" cy="518407"/>
          </a:xfrm>
          <a:prstGeom prst="donut">
            <a:avLst>
              <a:gd name="adj" fmla="val 10492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06" tIns="44553" rIns="89106" bIns="44553" rtlCol="0" anchor="ctr"/>
          <a:lstStyle/>
          <a:p>
            <a:pPr algn="ctr" defTabSz="891079"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8001401" y="2501903"/>
            <a:ext cx="472076" cy="320809"/>
          </a:xfrm>
          <a:prstGeom prst="rect">
            <a:avLst/>
          </a:prstGeom>
          <a:noFill/>
        </p:spPr>
        <p:txBody>
          <a:bodyPr wrap="square" lIns="89106" tIns="44553" rIns="89106" bIns="44553" rtlCol="0">
            <a:spAutoFit/>
          </a:bodyPr>
          <a:lstStyle/>
          <a:p>
            <a:pPr algn="ctr" defTabSz="891079">
              <a:defRPr/>
            </a:pPr>
            <a:r>
              <a:rPr lang="ru-RU" sz="15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4" name="Прямоугольник 103"/>
          <p:cNvSpPr/>
          <p:nvPr/>
        </p:nvSpPr>
        <p:spPr>
          <a:xfrm>
            <a:off x="8498478" y="2487245"/>
            <a:ext cx="3174826" cy="290031"/>
          </a:xfrm>
          <a:prstGeom prst="rect">
            <a:avLst/>
          </a:prstGeom>
        </p:spPr>
        <p:txBody>
          <a:bodyPr wrap="square" lIns="89106" tIns="44553" rIns="89106" bIns="44553">
            <a:spAutoFit/>
          </a:bodyPr>
          <a:lstStyle/>
          <a:p>
            <a:pPr defTabSz="891079">
              <a:defRPr/>
            </a:pPr>
            <a:r>
              <a:rPr lang="en-US" sz="13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</a:t>
            </a:r>
            <a:r>
              <a:rPr lang="ru-RU" sz="13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-диссертаций</a:t>
            </a:r>
            <a:endParaRPr lang="en-US" sz="1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Кольцо 104"/>
          <p:cNvSpPr/>
          <p:nvPr/>
        </p:nvSpPr>
        <p:spPr>
          <a:xfrm>
            <a:off x="7941535" y="2941731"/>
            <a:ext cx="536403" cy="518407"/>
          </a:xfrm>
          <a:prstGeom prst="donut">
            <a:avLst>
              <a:gd name="adj" fmla="val 10492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06" tIns="44553" rIns="89106" bIns="44553" rtlCol="0" anchor="ctr"/>
          <a:lstStyle/>
          <a:p>
            <a:pPr algn="ctr" defTabSz="891079">
              <a:defRPr/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7933855" y="3040529"/>
            <a:ext cx="511666" cy="320809"/>
          </a:xfrm>
          <a:prstGeom prst="rect">
            <a:avLst/>
          </a:prstGeom>
          <a:noFill/>
        </p:spPr>
        <p:txBody>
          <a:bodyPr wrap="square" lIns="89106" tIns="44553" rIns="89106" bIns="44553" rtlCol="0">
            <a:spAutoFit/>
          </a:bodyPr>
          <a:lstStyle/>
          <a:p>
            <a:pPr algn="ctr" defTabSz="891079">
              <a:defRPr/>
            </a:pPr>
            <a:r>
              <a:rPr lang="en-US" sz="15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</a:t>
            </a:r>
            <a:endParaRPr lang="ru-RU" sz="1500" b="1" dirty="0">
              <a:solidFill>
                <a:srgbClr val="ED7D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8498478" y="3055920"/>
            <a:ext cx="3027982" cy="290031"/>
          </a:xfrm>
          <a:prstGeom prst="rect">
            <a:avLst/>
          </a:prstGeom>
        </p:spPr>
        <p:txBody>
          <a:bodyPr wrap="square" lIns="89106" tIns="44553" rIns="89106" bIns="44553">
            <a:spAutoFit/>
          </a:bodyPr>
          <a:lstStyle/>
          <a:p>
            <a:pPr defTabSz="891079">
              <a:defRPr/>
            </a:pPr>
            <a:r>
              <a:rPr lang="ru-RU" sz="13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защит на 2018 </a:t>
            </a:r>
            <a:r>
              <a:rPr lang="ru-RU" sz="13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3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5" name="Диаграмма 1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4350009"/>
              </p:ext>
            </p:extLst>
          </p:nvPr>
        </p:nvGraphicFramePr>
        <p:xfrm>
          <a:off x="691978" y="3752939"/>
          <a:ext cx="5389841" cy="2718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8" name="Прямоугольник 127"/>
          <p:cNvSpPr/>
          <p:nvPr/>
        </p:nvSpPr>
        <p:spPr>
          <a:xfrm>
            <a:off x="4336083" y="2487245"/>
            <a:ext cx="3300393" cy="290031"/>
          </a:xfrm>
          <a:prstGeom prst="rect">
            <a:avLst/>
          </a:prstGeom>
        </p:spPr>
        <p:txBody>
          <a:bodyPr wrap="square" lIns="89106" tIns="44553" rIns="89106" bIns="44553">
            <a:spAutoFit/>
          </a:bodyPr>
          <a:lstStyle/>
          <a:p>
            <a:pPr defTabSz="891079">
              <a:defRPr/>
            </a:pP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 </a:t>
            </a:r>
            <a:r>
              <a:rPr lang="ru-RU" sz="13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руководят аспирантами</a:t>
            </a:r>
            <a:endParaRPr lang="en-US" sz="1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Кольцо 128"/>
          <p:cNvSpPr/>
          <p:nvPr/>
        </p:nvSpPr>
        <p:spPr>
          <a:xfrm>
            <a:off x="3823123" y="2404120"/>
            <a:ext cx="536403" cy="518407"/>
          </a:xfrm>
          <a:prstGeom prst="donut">
            <a:avLst>
              <a:gd name="adj" fmla="val 10492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06" tIns="44553" rIns="89106" bIns="44553" rtlCol="0" anchor="ctr"/>
          <a:lstStyle/>
          <a:p>
            <a:pPr algn="ctr" defTabSz="891079"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Прямоугольник 129"/>
          <p:cNvSpPr/>
          <p:nvPr/>
        </p:nvSpPr>
        <p:spPr>
          <a:xfrm>
            <a:off x="4352447" y="3063396"/>
            <a:ext cx="3440548" cy="290031"/>
          </a:xfrm>
          <a:prstGeom prst="rect">
            <a:avLst/>
          </a:prstGeom>
        </p:spPr>
        <p:txBody>
          <a:bodyPr wrap="square" lIns="89106" tIns="44553" rIns="89106" bIns="44553">
            <a:spAutoFit/>
          </a:bodyPr>
          <a:lstStyle/>
          <a:p>
            <a:pPr defTabSz="891079">
              <a:defRPr/>
            </a:pP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 имеют право руководства</a:t>
            </a:r>
            <a:endParaRPr lang="en-US" sz="1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Кольцо 130"/>
          <p:cNvSpPr/>
          <p:nvPr/>
        </p:nvSpPr>
        <p:spPr>
          <a:xfrm>
            <a:off x="3825218" y="2974893"/>
            <a:ext cx="536403" cy="518407"/>
          </a:xfrm>
          <a:prstGeom prst="donut">
            <a:avLst>
              <a:gd name="adj" fmla="val 10492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06" tIns="44553" rIns="89106" bIns="44553" rtlCol="0" anchor="ctr"/>
          <a:lstStyle/>
          <a:p>
            <a:pPr algn="ctr" defTabSz="891079"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3801237" y="2505716"/>
            <a:ext cx="597615" cy="320809"/>
          </a:xfrm>
          <a:prstGeom prst="rect">
            <a:avLst/>
          </a:prstGeom>
          <a:noFill/>
        </p:spPr>
        <p:txBody>
          <a:bodyPr wrap="square" lIns="89106" tIns="44553" rIns="89106" bIns="44553" rtlCol="0">
            <a:spAutoFit/>
          </a:bodyPr>
          <a:lstStyle/>
          <a:p>
            <a:pPr algn="ctr" defTabSz="891079">
              <a:defRPr/>
            </a:pPr>
            <a:r>
              <a:rPr lang="en-US" sz="1500" b="1" dirty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290</a:t>
            </a:r>
            <a:endParaRPr lang="ru-RU" sz="1500" b="1" dirty="0">
              <a:solidFill>
                <a:srgbClr val="80BF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3818707" y="3064924"/>
            <a:ext cx="562673" cy="320809"/>
          </a:xfrm>
          <a:prstGeom prst="rect">
            <a:avLst/>
          </a:prstGeom>
          <a:noFill/>
        </p:spPr>
        <p:txBody>
          <a:bodyPr wrap="square" lIns="89106" tIns="44553" rIns="89106" bIns="44553" rtlCol="0">
            <a:spAutoFit/>
          </a:bodyPr>
          <a:lstStyle/>
          <a:p>
            <a:pPr algn="ctr" defTabSz="891079">
              <a:defRPr/>
            </a:pPr>
            <a:r>
              <a:rPr lang="en-US" sz="1500" b="1" dirty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386</a:t>
            </a:r>
            <a:endParaRPr lang="ru-RU" sz="1500" b="1" dirty="0">
              <a:solidFill>
                <a:srgbClr val="80BF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81820" y="3643965"/>
            <a:ext cx="5591484" cy="2356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Эффективность аспирантуры, %: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от приема (+ 1 год) – </a:t>
            </a:r>
            <a:r>
              <a:rPr lang="ru-RU" b="1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26,4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(в 2017 г.  – </a:t>
            </a:r>
            <a:r>
              <a:rPr lang="ru-RU" b="1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24,0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от выпуска – </a:t>
            </a:r>
            <a:r>
              <a:rPr lang="ru-RU" b="1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40,0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(в 2017 г. – </a:t>
            </a:r>
            <a:r>
              <a:rPr lang="ru-RU" b="1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37,0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 defTabSz="891079">
              <a:buFont typeface="Wingdings" panose="05000000000000000000" pitchFamily="2" charset="2"/>
              <a:buChar char="§"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Трудоустроены в  ТПУ </a:t>
            </a:r>
            <a:r>
              <a:rPr lang="ru-RU" b="1" dirty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225</a:t>
            </a:r>
            <a:r>
              <a:rPr lang="ru-RU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аспирантов,                   в том числе </a:t>
            </a:r>
            <a:r>
              <a:rPr lang="ru-RU" b="1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</a:t>
            </a:r>
            <a:r>
              <a:rPr lang="ru-RU" dirty="0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защитивших диссертации                    в 2018 г. </a:t>
            </a:r>
          </a:p>
          <a:p>
            <a:pPr marL="342900" indent="-342900" defTabSz="891079">
              <a:buFont typeface="Wingdings" panose="05000000000000000000" pitchFamily="2" charset="2"/>
              <a:buChar char="§"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dirty="0" err="1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Остепененность</a:t>
            </a:r>
            <a:r>
              <a:rPr lang="ru-RU" dirty="0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сотрудников ТПУ – </a:t>
            </a:r>
            <a:r>
              <a:rPr lang="ru-RU" b="1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74,7</a:t>
            </a:r>
            <a:r>
              <a:rPr lang="ru-RU" dirty="0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%    (в 2017 г. – </a:t>
            </a:r>
            <a:r>
              <a:rPr lang="ru-RU" b="1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73,1</a:t>
            </a:r>
            <a:r>
              <a:rPr lang="ru-RU" dirty="0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%)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121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710165" y="4606166"/>
            <a:ext cx="4386768" cy="1794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grpSp>
        <p:nvGrpSpPr>
          <p:cNvPr id="307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31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3129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0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1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307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1877" y="39728"/>
            <a:ext cx="7537745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1. Обеспечение реализации  «дорожной карты» Программы повышения конкурентоспособности ТПУ на 2018 г. с фокусировкой работы на росте позиций университета в предметных рейтингах </a:t>
            </a:r>
            <a:r>
              <a:rPr lang="en-US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QS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и </a:t>
            </a:r>
            <a:r>
              <a:rPr lang="en-US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THE</a:t>
            </a:r>
            <a:endParaRPr lang="ru-RU" altLang="ru-RU" sz="1834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3</a:t>
            </a:r>
            <a:endParaRPr lang="ru-RU" altLang="ru-RU" sz="1693" dirty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10166" y="1705716"/>
            <a:ext cx="65859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600"/>
              </a:spcBef>
              <a:buClr>
                <a:schemeClr val="tx1"/>
              </a:buClr>
              <a:buNone/>
              <a:tabLst>
                <a:tab pos="0" algn="l"/>
              </a:tabLst>
            </a:pPr>
            <a:r>
              <a:rPr lang="ru-RU" altLang="ru-RU" sz="1600" dirty="0" smtClean="0"/>
              <a:t>Рост более чем на 100 позиций, продемонстрированный ТПУ              в предметном рейтинге </a:t>
            </a:r>
            <a:r>
              <a:rPr lang="en-US" altLang="ru-RU" sz="1600" dirty="0" smtClean="0"/>
              <a:t>QS</a:t>
            </a:r>
            <a:r>
              <a:rPr lang="ru-RU" altLang="ru-RU" sz="1600" dirty="0" smtClean="0"/>
              <a:t> «Инженерные </a:t>
            </a:r>
            <a:r>
              <a:rPr lang="ru-RU" altLang="ru-RU" sz="1600" dirty="0"/>
              <a:t>науки и технологии», эксперты Проекта 5-100 </a:t>
            </a:r>
            <a:r>
              <a:rPr lang="ru-RU" altLang="ru-RU" sz="1600" dirty="0" smtClean="0"/>
              <a:t>назвали «прорывом </a:t>
            </a:r>
            <a:r>
              <a:rPr lang="ru-RU" altLang="ru-RU" sz="1600" dirty="0"/>
              <a:t>года»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10165" y="1255093"/>
            <a:ext cx="3949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tabLst>
                <a:tab pos="0" algn="l"/>
              </a:tabLst>
            </a:pPr>
            <a:r>
              <a:rPr lang="ru-RU" altLang="ru-RU" sz="2400" b="1" dirty="0" smtClean="0">
                <a:solidFill>
                  <a:srgbClr val="80BF44"/>
                </a:solidFill>
              </a:rPr>
              <a:t>ПРЕДМЕТНЫЕ РЕЙТИНГИ </a:t>
            </a:r>
            <a:r>
              <a:rPr lang="en-US" altLang="ru-RU" sz="2400" b="1" dirty="0" smtClean="0">
                <a:solidFill>
                  <a:srgbClr val="80BF44"/>
                </a:solidFill>
              </a:rPr>
              <a:t>QS</a:t>
            </a:r>
            <a:endParaRPr lang="ru-RU" altLang="ru-RU" sz="2400" b="1" dirty="0">
              <a:solidFill>
                <a:srgbClr val="80BF44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618458" y="1255092"/>
            <a:ext cx="43815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tabLst>
                <a:tab pos="0" algn="l"/>
              </a:tabLst>
            </a:pPr>
            <a:r>
              <a:rPr lang="ru-RU" altLang="ru-RU" sz="2400" b="1" dirty="0" smtClean="0">
                <a:solidFill>
                  <a:srgbClr val="80BF44"/>
                </a:solidFill>
              </a:rPr>
              <a:t>ПРЕДМЕТНЫЕ РЕЙТИНГИ </a:t>
            </a:r>
            <a:r>
              <a:rPr lang="en-US" altLang="ru-RU" sz="2400" b="1" dirty="0" smtClean="0">
                <a:solidFill>
                  <a:srgbClr val="80BF44"/>
                </a:solidFill>
              </a:rPr>
              <a:t>THE</a:t>
            </a:r>
            <a:endParaRPr lang="ru-RU" altLang="ru-RU" sz="2400" b="1" dirty="0">
              <a:solidFill>
                <a:srgbClr val="80BF44"/>
              </a:solidFill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660178" y="1716757"/>
            <a:ext cx="42079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600"/>
              </a:spcBef>
              <a:buClr>
                <a:schemeClr val="tx1"/>
              </a:buClr>
              <a:buNone/>
              <a:tabLst>
                <a:tab pos="0" algn="l"/>
              </a:tabLst>
            </a:pPr>
            <a:r>
              <a:rPr lang="ru-RU" altLang="ru-RU" sz="1600" dirty="0" smtClean="0"/>
              <a:t>В предметном рейтинге «Инженерия                   и технологии» ТПУ в стране на 2-м месте после МГУ</a:t>
            </a:r>
            <a:endParaRPr lang="ru-RU" altLang="ru-RU" sz="1600" dirty="0"/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573506"/>
              </p:ext>
            </p:extLst>
          </p:nvPr>
        </p:nvGraphicFramePr>
        <p:xfrm>
          <a:off x="7660179" y="2571463"/>
          <a:ext cx="4207971" cy="20623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8751"/>
                <a:gridCol w="1005016"/>
                <a:gridCol w="994204"/>
              </a:tblGrid>
              <a:tr h="3941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НАИМЕНОВАНИЕ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BF44"/>
                    </a:solidFill>
                  </a:tcPr>
                </a:tc>
              </a:tr>
              <a:tr h="3265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Физические науки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126-150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251-300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78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Инженерия </a:t>
                      </a:r>
                      <a:b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технологии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151-175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201-250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5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Физика</a:t>
                      </a:r>
                      <a:endParaRPr lang="ru-RU" sz="1600" b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126-150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251-300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78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Компьютерные науки (информатика)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401-500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6217470"/>
              </p:ext>
            </p:extLst>
          </p:nvPr>
        </p:nvGraphicFramePr>
        <p:xfrm>
          <a:off x="710165" y="2564668"/>
          <a:ext cx="6585986" cy="35629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81488"/>
                <a:gridCol w="914536"/>
                <a:gridCol w="989962"/>
              </a:tblGrid>
              <a:tr h="405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НАИМЕНОВАНИЕ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BF44"/>
                    </a:solidFill>
                  </a:tcPr>
                </a:tc>
              </a:tr>
              <a:tr h="36628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Инженерные науки и технологии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отраслевой)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285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784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Инженерные науки и технологии (предметный):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Химическая инженерия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201-250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201-250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784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Инженерные науки и технологии (предметный):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Электротехника и электроника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251-300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301-350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784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Инженерные науки и технологии (предметный): Механика, Авиация, Производство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251-300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251-300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29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Естественные науки (отраслевой)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401-450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784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Естественные науки (предметный): </a:t>
                      </a:r>
                      <a:b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Физика и Астрономия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251-300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301-350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70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Естественные науки (предметный): Химия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451-500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451-500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997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31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>
                <a:cs typeface="Arial" panose="020B0604020202020204" pitchFamily="34" charset="0"/>
              </a:endParaRPr>
            </a:p>
          </p:txBody>
        </p:sp>
        <p:sp>
          <p:nvSpPr>
            <p:cNvPr id="3129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0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1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07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ЗАДАЧА 10. Подготовка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к практической реализации права ТПУ самостоятельно присуждать ученые степени. Повышение эффективности аспирантуры и </a:t>
            </a:r>
            <a:r>
              <a:rPr lang="ru-RU" altLang="ru-RU" sz="1834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остепененности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 ППС </a:t>
            </a: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>
                <a:cs typeface="Arial" panose="020B0604020202020204" pitchFamily="34" charset="0"/>
              </a:rPr>
              <a:t>30</a:t>
            </a:r>
            <a:endParaRPr lang="ru-RU" altLang="ru-RU" sz="1693" dirty="0">
              <a:cs typeface="Arial" panose="020B0604020202020204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710164" y="1288021"/>
            <a:ext cx="5793359" cy="459308"/>
          </a:xfrm>
          <a:prstGeom prst="rect">
            <a:avLst/>
          </a:prstGeom>
        </p:spPr>
        <p:txBody>
          <a:bodyPr wrap="square" lIns="89106" tIns="44553" rIns="89106" bIns="44553">
            <a:spAutoFit/>
          </a:bodyPr>
          <a:lstStyle/>
          <a:p>
            <a:pPr defTabSz="891079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СИСТЕМЫ </a:t>
            </a:r>
            <a:r>
              <a:rPr lang="ru-RU" sz="2400" b="1" dirty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ТПУ</a:t>
            </a:r>
          </a:p>
        </p:txBody>
      </p:sp>
      <p:pic>
        <p:nvPicPr>
          <p:cNvPr id="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4039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156443" y="1788446"/>
            <a:ext cx="5566410" cy="582419"/>
          </a:xfrm>
          <a:prstGeom prst="rect">
            <a:avLst/>
          </a:prstGeom>
        </p:spPr>
        <p:txBody>
          <a:bodyPr wrap="square" lIns="89106" tIns="44553" rIns="89106" bIns="44553">
            <a:spAutoFit/>
          </a:bodyPr>
          <a:lstStyle/>
          <a:p>
            <a:pPr defTabSz="891079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ПРИКАЗ МИНИСТЕРСТВА НАУКИ </a:t>
            </a:r>
            <a:r>
              <a:rPr lang="ru-RU" sz="1600" b="1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600" b="1" dirty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ВЫСШЕГО ОБРАЗОВАНИЯ РФ </a:t>
            </a:r>
            <a:r>
              <a:rPr lang="ru-RU" sz="1600" b="1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</a:t>
            </a:r>
            <a:r>
              <a:rPr lang="ru-RU" sz="1600" b="1" dirty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48М </a:t>
            </a:r>
            <a:r>
              <a:rPr lang="ru-RU" sz="1600" b="1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16.10.2018 г.</a:t>
            </a:r>
            <a:endParaRPr lang="ru-RU" sz="1600" b="1" dirty="0">
              <a:solidFill>
                <a:srgbClr val="80BF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6156443" y="2359250"/>
            <a:ext cx="581648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600" dirty="0"/>
              <a:t>Физико-математические науки</a:t>
            </a:r>
          </a:p>
          <a:p>
            <a:pPr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600" dirty="0"/>
              <a:t>Химические науки</a:t>
            </a:r>
          </a:p>
          <a:p>
            <a:pPr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600" dirty="0"/>
              <a:t>Геолого-минералогические науки</a:t>
            </a:r>
          </a:p>
          <a:p>
            <a:pPr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600" dirty="0"/>
              <a:t>Технические науки</a:t>
            </a:r>
          </a:p>
          <a:p>
            <a:pPr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600" dirty="0" smtClean="0"/>
              <a:t>Открыты </a:t>
            </a:r>
            <a:r>
              <a:rPr lang="ru-RU" altLang="ru-RU" sz="1600" b="1" dirty="0">
                <a:solidFill>
                  <a:srgbClr val="80BF44"/>
                </a:solidFill>
              </a:rPr>
              <a:t>29</a:t>
            </a:r>
            <a:r>
              <a:rPr lang="ru-RU" altLang="ru-RU" sz="1600" dirty="0"/>
              <a:t> </a:t>
            </a:r>
            <a:r>
              <a:rPr lang="ru-RU" altLang="ru-RU" sz="1600" dirty="0" smtClean="0"/>
              <a:t>диссертационных советов                                      (</a:t>
            </a:r>
            <a:r>
              <a:rPr lang="ru-RU" altLang="ru-RU" sz="1600" dirty="0"/>
              <a:t>всего в </a:t>
            </a:r>
            <a:r>
              <a:rPr lang="ru-RU" altLang="ru-RU" sz="1600" dirty="0" smtClean="0"/>
              <a:t>аспирантуре ТПУ </a:t>
            </a:r>
            <a:r>
              <a:rPr lang="ru-RU" altLang="ru-RU" sz="1600" b="1" dirty="0">
                <a:solidFill>
                  <a:srgbClr val="80BF44"/>
                </a:solidFill>
              </a:rPr>
              <a:t>70</a:t>
            </a:r>
            <a:r>
              <a:rPr lang="ru-RU" altLang="ru-RU" sz="1600" dirty="0"/>
              <a:t> </a:t>
            </a:r>
            <a:r>
              <a:rPr lang="ru-RU" altLang="ru-RU" sz="1600" dirty="0" smtClean="0"/>
              <a:t>научных специальностей)</a:t>
            </a:r>
            <a:endParaRPr lang="ru-RU" altLang="ru-RU" sz="1600" dirty="0"/>
          </a:p>
          <a:p>
            <a:pPr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600" dirty="0"/>
              <a:t>Возможность защиты в </a:t>
            </a:r>
            <a:r>
              <a:rPr lang="ru-RU" altLang="ru-RU" sz="1600" dirty="0" smtClean="0"/>
              <a:t>новых диссертационных </a:t>
            </a:r>
            <a:r>
              <a:rPr lang="ru-RU" altLang="ru-RU" sz="1600" dirty="0"/>
              <a:t>советах ТПУ </a:t>
            </a:r>
            <a:r>
              <a:rPr lang="ru-RU" altLang="ru-RU" sz="1600" dirty="0" smtClean="0"/>
              <a:t>имеют </a:t>
            </a:r>
            <a:r>
              <a:rPr lang="ru-RU" altLang="ru-RU" sz="1600" b="1" dirty="0" smtClean="0">
                <a:solidFill>
                  <a:srgbClr val="80BF44"/>
                </a:solidFill>
              </a:rPr>
              <a:t>494</a:t>
            </a:r>
            <a:r>
              <a:rPr lang="ru-RU" altLang="ru-RU" sz="1600" dirty="0" smtClean="0"/>
              <a:t> </a:t>
            </a:r>
            <a:r>
              <a:rPr lang="ru-RU" altLang="ru-RU" sz="1600" dirty="0"/>
              <a:t>аспиранта </a:t>
            </a:r>
            <a:r>
              <a:rPr lang="ru-RU" altLang="ru-RU" sz="1600" dirty="0" smtClean="0"/>
              <a:t>из </a:t>
            </a:r>
            <a:r>
              <a:rPr lang="ru-RU" altLang="ru-RU" sz="1600" b="1" dirty="0" smtClean="0">
                <a:solidFill>
                  <a:srgbClr val="80BF44"/>
                </a:solidFill>
              </a:rPr>
              <a:t>827</a:t>
            </a:r>
            <a:endParaRPr lang="ru-RU" altLang="ru-RU" sz="1600" dirty="0"/>
          </a:p>
          <a:p>
            <a:pPr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600" dirty="0" err="1" smtClean="0"/>
              <a:t>Спецсоветы</a:t>
            </a:r>
            <a:r>
              <a:rPr lang="ru-RU" altLang="ru-RU" sz="1600" dirty="0" smtClean="0"/>
              <a:t> по </a:t>
            </a:r>
            <a:r>
              <a:rPr lang="ru-RU" altLang="ru-RU" sz="1600" b="1" dirty="0" smtClean="0">
                <a:solidFill>
                  <a:srgbClr val="80BF44"/>
                </a:solidFill>
              </a:rPr>
              <a:t>5</a:t>
            </a:r>
            <a:r>
              <a:rPr lang="ru-RU" altLang="ru-RU" sz="1600" dirty="0" smtClean="0"/>
              <a:t> научным специальностям продолжают работать </a:t>
            </a:r>
            <a:r>
              <a:rPr lang="ru-RU" altLang="ru-RU" sz="1600" dirty="0"/>
              <a:t>по системе </a:t>
            </a:r>
            <a:r>
              <a:rPr lang="ru-RU" altLang="ru-RU" sz="1600" dirty="0" smtClean="0"/>
              <a:t>ВАК</a:t>
            </a:r>
            <a:endParaRPr lang="ru-RU" altLang="ru-RU" sz="1600" dirty="0"/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710164" y="1821479"/>
            <a:ext cx="5215466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600" dirty="0"/>
              <a:t>Узкая специализация </a:t>
            </a:r>
            <a:r>
              <a:rPr lang="ru-RU" altLang="ru-RU" sz="1600" dirty="0" smtClean="0"/>
              <a:t>диссертационных советов</a:t>
            </a:r>
            <a:endParaRPr lang="ru-RU" altLang="ru-RU" sz="1600" dirty="0"/>
          </a:p>
          <a:p>
            <a:pPr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600" b="1" dirty="0">
                <a:solidFill>
                  <a:srgbClr val="80BF44"/>
                </a:solidFill>
              </a:rPr>
              <a:t>8</a:t>
            </a:r>
            <a:r>
              <a:rPr lang="ru-RU" altLang="ru-RU" sz="1600" dirty="0"/>
              <a:t> членов диссертационного совета (председатель, заместитель председателя, ученый секретарь, </a:t>
            </a:r>
            <a:r>
              <a:rPr lang="ru-RU" altLang="ru-RU" sz="1600" b="1" dirty="0" smtClean="0">
                <a:solidFill>
                  <a:srgbClr val="80BF44"/>
                </a:solidFill>
              </a:rPr>
              <a:t>2</a:t>
            </a:r>
            <a:r>
              <a:rPr lang="ru-RU" altLang="ru-RU" sz="1600" dirty="0" smtClean="0"/>
              <a:t> </a:t>
            </a:r>
            <a:r>
              <a:rPr lang="ru-RU" altLang="ru-RU" sz="1600" dirty="0"/>
              <a:t>дополнительных члена, </a:t>
            </a:r>
            <a:r>
              <a:rPr lang="ru-RU" altLang="ru-RU" sz="1600" dirty="0" smtClean="0"/>
              <a:t>                     </a:t>
            </a:r>
            <a:r>
              <a:rPr lang="ru-RU" altLang="ru-RU" sz="1600" b="1" dirty="0" smtClean="0">
                <a:solidFill>
                  <a:srgbClr val="80BF44"/>
                </a:solidFill>
              </a:rPr>
              <a:t>2</a:t>
            </a:r>
            <a:r>
              <a:rPr lang="ru-RU" altLang="ru-RU" sz="1600" dirty="0" smtClean="0"/>
              <a:t> </a:t>
            </a:r>
            <a:r>
              <a:rPr lang="ru-RU" altLang="ru-RU" sz="1600" dirty="0"/>
              <a:t>оппонента, руководитель)</a:t>
            </a:r>
          </a:p>
          <a:p>
            <a:pPr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600" dirty="0"/>
              <a:t>Написание </a:t>
            </a:r>
            <a:r>
              <a:rPr lang="ru-RU" altLang="ru-RU" sz="1600" b="1" dirty="0">
                <a:solidFill>
                  <a:srgbClr val="80BF44"/>
                </a:solidFill>
              </a:rPr>
              <a:t>4</a:t>
            </a:r>
            <a:r>
              <a:rPr lang="ru-RU" altLang="ru-RU" sz="1600" dirty="0"/>
              <a:t> членами совета отзывов на диссертацию</a:t>
            </a:r>
          </a:p>
          <a:p>
            <a:pPr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600" dirty="0"/>
              <a:t>Возможность сформировать уникальный совет на стыке наук по междисциплинарным и </a:t>
            </a:r>
            <a:r>
              <a:rPr lang="ru-RU" altLang="ru-RU" sz="1600" dirty="0" err="1" smtClean="0"/>
              <a:t>кроссдисциплинарным</a:t>
            </a:r>
            <a:r>
              <a:rPr lang="ru-RU" altLang="ru-RU" sz="1600" dirty="0" smtClean="0"/>
              <a:t> </a:t>
            </a:r>
            <a:r>
              <a:rPr lang="ru-RU" altLang="ru-RU" sz="1600" dirty="0"/>
              <a:t>направлениям</a:t>
            </a:r>
          </a:p>
          <a:p>
            <a:pPr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600" dirty="0"/>
              <a:t>Возможность дистанционного участия </a:t>
            </a:r>
            <a:r>
              <a:rPr lang="ru-RU" altLang="ru-RU" sz="1600" dirty="0" smtClean="0"/>
              <a:t>                                в </a:t>
            </a:r>
            <a:r>
              <a:rPr lang="ru-RU" altLang="ru-RU" sz="1600" dirty="0"/>
              <a:t>заседании совета с </a:t>
            </a:r>
            <a:r>
              <a:rPr lang="ru-RU" altLang="ru-RU" sz="1600" dirty="0" smtClean="0"/>
              <a:t>использованием </a:t>
            </a:r>
            <a:r>
              <a:rPr lang="ru-RU" altLang="ru-RU" sz="1600" dirty="0"/>
              <a:t>современных информационных 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254431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4039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31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>
                <a:cs typeface="Arial" panose="020B0604020202020204" pitchFamily="34" charset="0"/>
              </a:endParaRPr>
            </a:p>
          </p:txBody>
        </p:sp>
        <p:sp>
          <p:nvSpPr>
            <p:cNvPr id="3129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0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1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07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ЗАДАЧА 11. Становление ТПУ ведущим в стране Центром технологического развития в рамках реализации приоритетного проекта «Вузы как центры пространства создания инноваций» через формирование внутри и вокруг университета предпринимательской экосистемы, функционирующей и развивающейся по  модели «Открытых инноваций», и наращивание преимущественно на этой основе доли доходов из внебюджетных источников в структуре доходов вуза до 40 % 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189301" y="4586007"/>
            <a:ext cx="3378471" cy="1794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>
                <a:cs typeface="Arial" panose="020B0604020202020204" pitchFamily="34" charset="0"/>
              </a:rPr>
              <a:t>31</a:t>
            </a:r>
            <a:endParaRPr lang="ru-RU" altLang="ru-RU" sz="1693" dirty="0">
              <a:cs typeface="Arial" panose="020B0604020202020204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710164" y="1428067"/>
            <a:ext cx="11012689" cy="376529"/>
          </a:xfrm>
          <a:prstGeom prst="rect">
            <a:avLst/>
          </a:prstGeom>
        </p:spPr>
        <p:txBody>
          <a:bodyPr wrap="square" lIns="89106" tIns="44553" rIns="89106" bIns="44553">
            <a:spAutoFit/>
          </a:bodyPr>
          <a:lstStyle/>
          <a:p>
            <a:pPr algn="ctr" defTabSz="891079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b="1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«ВУЗЫ КАК ЦЕНТРЫ ПРОСТРАНСТВА СОЗДАНИЯ ИННОВАЦИЙ» </a:t>
            </a:r>
            <a:endParaRPr lang="ru-RU" b="1" dirty="0">
              <a:solidFill>
                <a:srgbClr val="80BF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10164" y="3218290"/>
            <a:ext cx="11012689" cy="376529"/>
          </a:xfrm>
          <a:prstGeom prst="rect">
            <a:avLst/>
          </a:prstGeom>
        </p:spPr>
        <p:txBody>
          <a:bodyPr wrap="square" lIns="89106" tIns="44553" rIns="89106" bIns="44553">
            <a:spAutoFit/>
          </a:bodyPr>
          <a:lstStyle/>
          <a:p>
            <a:pPr algn="ctr" defTabSz="891079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b="1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НАРАЩИВАНИЕ ДОЛИ ДОХОДОВ ИЗ ВНЕБЮДЖЕТНЫХ ИСТОЧНИКОВ </a:t>
            </a:r>
            <a:endParaRPr lang="ru-RU" b="1" dirty="0">
              <a:solidFill>
                <a:srgbClr val="80BF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485D3FFB-43C7-1945-8C63-0C3AA87D95E1}"/>
              </a:ext>
            </a:extLst>
          </p:cNvPr>
          <p:cNvSpPr/>
          <p:nvPr/>
        </p:nvSpPr>
        <p:spPr>
          <a:xfrm>
            <a:off x="1414812" y="1947554"/>
            <a:ext cx="103080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СОЗДАНИЕ СИСТЕМЫ АКСЕЛЕРАЦИИ ИННОВАЦИЙ ДЛЯ КОМПАНИЙ-ЛИДЕРОВ ОТРАСЛИ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BCF6879C-1C93-984D-B6CC-494B365A5110}"/>
              </a:ext>
            </a:extLst>
          </p:cNvPr>
          <p:cNvSpPr/>
          <p:nvPr/>
        </p:nvSpPr>
        <p:spPr>
          <a:xfrm>
            <a:off x="1375250" y="2604364"/>
            <a:ext cx="90868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РАЗВИТИЕ СИСТЕМЫ ПОДГОТОВКИ ТЕХНОСТАРТЕРОВ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88A3A280-2265-D849-9295-C2F8CC18D0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70" y="1806287"/>
            <a:ext cx="656780" cy="65678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E54AE320-DF7D-9C4C-B022-39D8135CB8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93" y="2479024"/>
            <a:ext cx="624357" cy="6243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0163" y="3589223"/>
            <a:ext cx="110126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Представлено в Программы инновационного развития (ПИР)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госкорпораций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(ГК) </a:t>
            </a:r>
            <a:r>
              <a:rPr lang="ru-RU" b="1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проектов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интересах ГК выполняется </a:t>
            </a:r>
            <a:r>
              <a:rPr lang="ru-RU" b="1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хоздоговоров на общую сумму более </a:t>
            </a:r>
            <a:r>
              <a:rPr lang="ru-RU" b="1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млрд руб.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2018 г.: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 хоздоговорам, выполняемым для ГК, получено </a:t>
            </a:r>
            <a:r>
              <a:rPr lang="ru-RU" b="1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368,1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млн руб.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заключено </a:t>
            </a:r>
            <a:r>
              <a:rPr lang="ru-RU" b="1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новых хоздоговоров на сумму </a:t>
            </a:r>
            <a:r>
              <a:rPr lang="ru-RU" b="1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487,2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млн руб. </a:t>
            </a:r>
          </a:p>
          <a:p>
            <a:pPr marL="285750" indent="-285750" defTabSz="1290036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ru-RU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привлеченных средств </a:t>
            </a: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приносящей доход деятельности </a:t>
            </a:r>
            <a:r>
              <a:rPr lang="ru-RU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превысил </a:t>
            </a:r>
            <a:r>
              <a:rPr lang="ru-RU" b="1" kern="0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2 247 </a:t>
            </a:r>
            <a:r>
              <a:rPr lang="ru-RU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                      (</a:t>
            </a:r>
            <a:r>
              <a:rPr lang="ru-RU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kern="0" dirty="0">
                <a:latin typeface="Arial" panose="020B0604020202020204" pitchFamily="34" charset="0"/>
                <a:cs typeface="Arial" panose="020B0604020202020204" pitchFamily="34" charset="0"/>
              </a:rPr>
              <a:t>2017 г. - </a:t>
            </a:r>
            <a:r>
              <a:rPr lang="ru-RU" b="1" kern="0" dirty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b="1" kern="0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184</a:t>
            </a:r>
            <a:r>
              <a:rPr lang="ru-RU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1290036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оля </a:t>
            </a: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доходов из внебюджетных источников в структуре доходов университета </a:t>
            </a:r>
            <a:r>
              <a:rPr lang="ru-RU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составила </a:t>
            </a:r>
            <a:r>
              <a:rPr lang="ru-RU" kern="0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ru-RU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%             </a:t>
            </a:r>
            <a:r>
              <a:rPr lang="ru-RU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(в </a:t>
            </a:r>
            <a:r>
              <a:rPr lang="ru-RU" kern="0" dirty="0">
                <a:latin typeface="Arial" panose="020B0604020202020204" pitchFamily="34" charset="0"/>
                <a:cs typeface="Arial" panose="020B0604020202020204" pitchFamily="34" charset="0"/>
              </a:rPr>
              <a:t>2017 г. - </a:t>
            </a:r>
            <a:r>
              <a:rPr lang="ru-RU" b="1" kern="0" dirty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r>
              <a:rPr lang="ru-RU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%)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246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31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>
                <a:cs typeface="Arial" panose="020B0604020202020204" pitchFamily="34" charset="0"/>
              </a:endParaRPr>
            </a:p>
          </p:txBody>
        </p:sp>
        <p:sp>
          <p:nvSpPr>
            <p:cNvPr id="3129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0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1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07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ЗАДАЧА 12. Обеспечение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результативной работы Инжинирингового центра неорганических материалов, Центра развития науки, технологий и образования в области обороны  и обеспечения безопасности государства,  Учебно-научного центра «Организация и технологии высшего профессионального образования» </a:t>
            </a: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>
                <a:cs typeface="Arial" panose="020B0604020202020204" pitchFamily="34" charset="0"/>
              </a:rPr>
              <a:t>32</a:t>
            </a:r>
            <a:endParaRPr lang="ru-RU" altLang="ru-RU" sz="1693" dirty="0">
              <a:cs typeface="Arial" panose="020B0604020202020204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693912" y="1263307"/>
            <a:ext cx="5809612" cy="663082"/>
          </a:xfrm>
          <a:prstGeom prst="rect">
            <a:avLst/>
          </a:prstGeom>
        </p:spPr>
        <p:txBody>
          <a:bodyPr wrap="square" lIns="89106" tIns="44553" rIns="89106" bIns="44553">
            <a:spAutoFit/>
          </a:bodyPr>
          <a:lstStyle/>
          <a:p>
            <a:pPr defTabSz="891079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ИНЖИНИРИНГОВЫЙ ЦЕНТР </a:t>
            </a:r>
            <a:br>
              <a:rPr lang="ru-RU" b="1" dirty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НЕОРГАНИЧЕСКИХ МАТЕРИАЛОВ</a:t>
            </a:r>
          </a:p>
        </p:txBody>
      </p:sp>
      <p:pic>
        <p:nvPicPr>
          <p:cNvPr id="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4039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7465933" y="1259047"/>
            <a:ext cx="4256919" cy="1522741"/>
          </a:xfrm>
          <a:prstGeom prst="rect">
            <a:avLst/>
          </a:prstGeom>
        </p:spPr>
        <p:txBody>
          <a:bodyPr wrap="square" lIns="89106" tIns="44553" rIns="89106" bIns="44553">
            <a:spAutoFit/>
          </a:bodyPr>
          <a:lstStyle/>
          <a:p>
            <a:pPr defTabSz="891079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РАЗВИТИЯ НАУКИ, ТЕХНОЛОГИЙ </a:t>
            </a:r>
            <a:r>
              <a:rPr lang="ru-RU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 </a:t>
            </a:r>
            <a:r>
              <a:rPr lang="en-US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 ОБОРОНЫ </a:t>
            </a:r>
            <a:r>
              <a:rPr lang="en-US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ОБЕСПЕЧЕНИЯ БЕЗОПАСНОСТИ ГОСУДАРСТВА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10165" y="2096021"/>
            <a:ext cx="4545576" cy="830985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lvl="0" defTabSz="129003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лощадь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центра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600" b="1" dirty="0">
                <a:solidFill>
                  <a:srgbClr val="70AD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600" b="1" dirty="0">
                <a:solidFill>
                  <a:srgbClr val="70AD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129003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Численность сотрудников - </a:t>
            </a:r>
            <a:r>
              <a:rPr lang="ru-RU" sz="1600" b="1" dirty="0">
                <a:solidFill>
                  <a:srgbClr val="70AD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129003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Объем НИОКР -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млн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93911" y="3071116"/>
            <a:ext cx="2096015" cy="369320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marL="0" marR="0" lvl="0" indent="0" algn="l" defTabSz="129003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ЗАКАЗЧИКИ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93912" y="3433347"/>
            <a:ext cx="4751299" cy="830985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marL="0" marR="0" lvl="0" indent="0" algn="l" defTabSz="129003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ПАО «Северсталь», ООО «РУСАЛ ИТЦ»,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АО «Сибирский химический комбинат»,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АО «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НовЭнергоПром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», АО «СИТТЕК»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710165" y="4472545"/>
            <a:ext cx="4389057" cy="1077206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marL="0" marR="0" lvl="0" indent="0" algn="l" defTabSz="129003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Запущена опытная линия получения технической пасты диоксида </a:t>
            </a:r>
            <a:r>
              <a:rPr kumimoji="0" lang="ru-RU" sz="1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титана. Первая </a:t>
            </a: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партия продукции направлена заказчику для проведения испытаний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818529" y="2831986"/>
            <a:ext cx="5904324" cy="3354752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defTabSz="1290036" eaLnBrk="0" fontAlgn="base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интересах ОПК выполнено </a:t>
            </a:r>
            <a:r>
              <a:rPr lang="ru-RU" sz="1600" b="1" dirty="0" smtClean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16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хозяйственных договоров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сумму </a:t>
            </a:r>
            <a:r>
              <a:rPr lang="ru-RU" sz="1600" b="1" dirty="0" smtClean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108</a:t>
            </a:r>
            <a:r>
              <a:rPr lang="ru-RU" sz="1600" b="1" dirty="0" smtClean="0">
                <a:solidFill>
                  <a:srgbClr val="2D2D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defTabSz="1290036" eaLnBrk="0" fontAlgn="base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ТПУ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участвует в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Ведомственной целевой программе Минобрнауки России «Развитие интегрированной системы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обеспечения высококвалифицированными кадрами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организаций ОПК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РФ в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2020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гг.»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90036" eaLnBrk="0" fontAlgn="base" hangingPunct="0">
              <a:spcBef>
                <a:spcPts val="600"/>
              </a:spcBef>
              <a:spcAft>
                <a:spcPct val="0"/>
              </a:spcAft>
              <a:defRPr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Реализуется </a:t>
            </a:r>
            <a:r>
              <a:rPr lang="ru-RU" sz="1600" b="1" dirty="0" smtClean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образовательные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программы,                      в том числе: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1290036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Электроника и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наноэлектроника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285750" marR="0" lvl="0" indent="-285750" algn="l" defTabSz="1290036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Промышленная электроника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</a:p>
          <a:p>
            <a:pPr marL="285750" marR="0" lvl="0" indent="-285750" algn="l" defTabSz="1290036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Электронные системы управления, контроля, диагностики в технике и медицине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" descr="Картинки по запросу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528" y="1307548"/>
            <a:ext cx="1647405" cy="111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53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4039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21927" y="4379903"/>
            <a:ext cx="4207933" cy="1794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grpSp>
        <p:nvGrpSpPr>
          <p:cNvPr id="307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31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>
                <a:cs typeface="Arial" panose="020B0604020202020204" pitchFamily="34" charset="0"/>
              </a:endParaRPr>
            </a:p>
          </p:txBody>
        </p:sp>
        <p:sp>
          <p:nvSpPr>
            <p:cNvPr id="3129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0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1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>
                <a:cs typeface="Arial" panose="020B0604020202020204" pitchFamily="34" charset="0"/>
              </a:rPr>
              <a:t>33</a:t>
            </a:r>
            <a:endParaRPr lang="ru-RU" altLang="ru-RU" sz="1693" dirty="0">
              <a:cs typeface="Arial" panose="020B0604020202020204" pitchFamily="34" charset="0"/>
            </a:endParaRPr>
          </a:p>
        </p:txBody>
      </p:sp>
      <p:cxnSp>
        <p:nvCxnSpPr>
          <p:cNvPr id="30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Прямоугольник 1"/>
          <p:cNvSpPr/>
          <p:nvPr/>
        </p:nvSpPr>
        <p:spPr>
          <a:xfrm>
            <a:off x="710166" y="1421066"/>
            <a:ext cx="110040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91079"/>
            <a:r>
              <a:rPr lang="ru-RU" sz="2000" b="1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УЧЕБНО-НАУЧНЫЙ ЦЕНТР «ОРГАНИЗАЦИЯ И ТЕХНОЛОГИИ ВЫСШЕГО ПРОФЕССИОНАЛЬНОГО ОБРАЗОВАНИЯ»</a:t>
            </a:r>
            <a:endParaRPr lang="ru-R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451205"/>
              </p:ext>
            </p:extLst>
          </p:nvPr>
        </p:nvGraphicFramePr>
        <p:xfrm>
          <a:off x="691979" y="2312524"/>
          <a:ext cx="3426940" cy="361151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426940"/>
              </a:tblGrid>
              <a:tr h="38487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ЯЗЫКОВАЯ ПОДГОТОВКА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226639">
                <a:tc>
                  <a:txBody>
                    <a:bodyPr/>
                    <a:lstStyle/>
                    <a:p>
                      <a:pPr marL="742950" lvl="1" indent="-285750" algn="l">
                        <a:buClr>
                          <a:schemeClr val="tx1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800" b="1" kern="1200" dirty="0" smtClean="0">
                          <a:solidFill>
                            <a:srgbClr val="80BF44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313 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слушателей</a:t>
                      </a:r>
                    </a:p>
                    <a:p>
                      <a:pPr marL="742950" lvl="1" indent="-285750" algn="l">
                        <a:buClr>
                          <a:schemeClr val="tx1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800" b="1" kern="1200" dirty="0" smtClean="0">
                          <a:solidFill>
                            <a:srgbClr val="80BF44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 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программ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ru-RU" sz="8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Формирование и развитие иноязычных профессионально-ориентированных коммуникативных компетенций            у сотрудников ТПУ.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ru-RU" sz="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педагогических компетенций НПР в области преподавания на английском языке.</a:t>
                      </a: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883029"/>
              </p:ext>
            </p:extLst>
          </p:nvPr>
        </p:nvGraphicFramePr>
        <p:xfrm>
          <a:off x="4258200" y="2312524"/>
          <a:ext cx="3399937" cy="361151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399937"/>
              </a:tblGrid>
              <a:tr h="38487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ЭЛЕКТРОННОЕ ОБУЧЕНИЕ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226639">
                <a:tc>
                  <a:txBody>
                    <a:bodyPr/>
                    <a:lstStyle/>
                    <a:p>
                      <a:pPr marL="742950" lvl="1" indent="-285750">
                        <a:buClr>
                          <a:schemeClr val="tx1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800" b="1" kern="1200" dirty="0" smtClean="0">
                          <a:solidFill>
                            <a:srgbClr val="80BF44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139 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слушателей</a:t>
                      </a:r>
                    </a:p>
                    <a:p>
                      <a:pPr marL="742950" lvl="1" indent="-285750">
                        <a:buClr>
                          <a:schemeClr val="tx1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800" b="1" kern="1200" dirty="0" smtClean="0">
                          <a:solidFill>
                            <a:srgbClr val="80BF44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 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программ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ru-RU" sz="8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навыков проектирования, организации и  управления образовательным процессом в электронной среде.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ru-RU" sz="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и имплементация электронных образовательных ресурсов, в том числе онлайн-курсов различных форматов.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ru-RU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616741"/>
              </p:ext>
            </p:extLst>
          </p:nvPr>
        </p:nvGraphicFramePr>
        <p:xfrm>
          <a:off x="7802946" y="2312525"/>
          <a:ext cx="3911259" cy="361048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911259"/>
              </a:tblGrid>
              <a:tr h="63344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ПЕДАГОГИЧЕСКОЕ МАСТЕРСТВО</a:t>
                      </a:r>
                      <a:endParaRPr lang="ru-RU" sz="18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970400">
                <a:tc>
                  <a:txBody>
                    <a:bodyPr/>
                    <a:lstStyle/>
                    <a:p>
                      <a:pPr marL="742950" lvl="1" indent="-285750"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800" b="1" kern="1200" dirty="0" smtClean="0">
                          <a:solidFill>
                            <a:srgbClr val="80BF44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111 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слушателей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программа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Проблемно-ориентированное и проектно-организованное обучение</a:t>
                      </a: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массовый открытый онлайн курс «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Преподаватель высшей инженерной школы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навыков и компетенций НПР                к эффективной педагогической деятельности в исследовательском университете мирового уровня.</a:t>
                      </a: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ЗАДАЧА 12. Обеспечение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результативной работы Инжинирингового центра неорганических материалов, Центра развития науки, технологий и образования в области обороны  и обеспечения безопасности государства,  Учебно-научного центра «Организация и технологии высшего профессионального образования» </a:t>
            </a:r>
          </a:p>
        </p:txBody>
      </p:sp>
    </p:spTree>
    <p:extLst>
      <p:ext uri="{BB962C8B-B14F-4D97-AF65-F5344CB8AC3E}">
        <p14:creationId xmlns:p14="http://schemas.microsoft.com/office/powerpoint/2010/main" val="389780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4039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Прямоугольник 58"/>
          <p:cNvSpPr/>
          <p:nvPr/>
        </p:nvSpPr>
        <p:spPr>
          <a:xfrm>
            <a:off x="121927" y="4837103"/>
            <a:ext cx="4207933" cy="1794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41027" y="4558964"/>
            <a:ext cx="4207933" cy="1794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7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31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>
                <a:cs typeface="Arial" panose="020B0604020202020204" pitchFamily="34" charset="0"/>
              </a:endParaRPr>
            </a:p>
          </p:txBody>
        </p:sp>
        <p:sp>
          <p:nvSpPr>
            <p:cNvPr id="3129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0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1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>
                <a:cs typeface="Arial" panose="020B0604020202020204" pitchFamily="34" charset="0"/>
              </a:rPr>
              <a:t>34</a:t>
            </a:r>
            <a:endParaRPr lang="ru-RU" altLang="ru-RU" sz="1693" dirty="0">
              <a:cs typeface="Arial" panose="020B0604020202020204" pitchFamily="34" charset="0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ЗАДАЧА 13. Повышение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качества заявок на проекты, финансируемые </a:t>
            </a:r>
            <a:r>
              <a:rPr lang="ru-RU" altLang="ru-RU" sz="1834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Минобрнауки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 России, РНФ, ФПИ и др. фондами, в том числе путем фокусировки заявок на приоритеты Стратегии научно-технологического развития Российской Федерации, и обеспечение тем самым в совокупности с решением задачи № 11 роста объемов НИОКР в расчете на одного НПР до 1,650 млн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710165" y="4092622"/>
            <a:ext cx="105814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ГРАНТОВАЯ АКТИВНОСТЬ ПО ПОДРАЗДЕЛЕНИЯМ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4" name="Диаграмма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2125045"/>
              </p:ext>
            </p:extLst>
          </p:nvPr>
        </p:nvGraphicFramePr>
        <p:xfrm>
          <a:off x="710165" y="4476562"/>
          <a:ext cx="10581417" cy="1904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58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414933"/>
              </p:ext>
            </p:extLst>
          </p:nvPr>
        </p:nvGraphicFramePr>
        <p:xfrm>
          <a:off x="710165" y="1319526"/>
          <a:ext cx="11012688" cy="259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21013"/>
                <a:gridCol w="1128584"/>
                <a:gridCol w="106309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  <a:endParaRPr lang="ru-RU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ru-RU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0BF4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поданных заявок на программы и гранты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1019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657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</a:t>
                      </a:r>
                      <a:r>
                        <a:rPr lang="ru-RU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победивших заявок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157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победивших</a:t>
                      </a:r>
                      <a:r>
                        <a:rPr lang="ru-RU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заявок, % 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 исследований, выполненных по программам и грантам, млн руб.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538,8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741,0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Общий</a:t>
                      </a:r>
                      <a:r>
                        <a:rPr lang="ru-RU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объем НИОКР, млн руб.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1 842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1 967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 НИОКР в расчете на 1 НПР, млн</a:t>
                      </a:r>
                      <a:r>
                        <a:rPr lang="ru-RU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руб.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1,30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1,64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310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4039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31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>
                <a:cs typeface="Arial" panose="020B0604020202020204" pitchFamily="34" charset="0"/>
              </a:endParaRPr>
            </a:p>
          </p:txBody>
        </p:sp>
        <p:sp>
          <p:nvSpPr>
            <p:cNvPr id="3129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0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1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07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ЗАДАЧА 14. Усиление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кооперации с ведущими в регионе, стране и мире научно-образовательными центрами </a:t>
            </a: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>
                <a:cs typeface="Arial" panose="020B0604020202020204" pitchFamily="34" charset="0"/>
              </a:rPr>
              <a:t>35</a:t>
            </a:r>
            <a:endParaRPr lang="ru-RU" altLang="ru-RU" sz="1693" dirty="0">
              <a:cs typeface="Arial" panose="020B0604020202020204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593814" y="1263307"/>
            <a:ext cx="5909710" cy="459308"/>
          </a:xfrm>
          <a:prstGeom prst="rect">
            <a:avLst/>
          </a:prstGeom>
        </p:spPr>
        <p:txBody>
          <a:bodyPr wrap="square" lIns="89106" tIns="44553" rIns="89106" bIns="44553">
            <a:spAutoFit/>
          </a:bodyPr>
          <a:lstStyle/>
          <a:p>
            <a:pPr defTabSz="891079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ЭКСПЕРТНЫЕ СОВЕТЫ </a:t>
            </a:r>
            <a:endParaRPr lang="ru-RU" sz="2400" b="1" dirty="0">
              <a:solidFill>
                <a:srgbClr val="80BF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10163" y="1722151"/>
            <a:ext cx="4899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Исследовательская школа физики высокоэнергетических процессов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0164" y="2368482"/>
            <a:ext cx="516341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Председатель совета почетный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профессор ТПУ Максим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Титов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CEA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Saclay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France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Организации: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CEA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Saclay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France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Институт теоретической и экспериментальной физики имени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А.И. Алиханова НИЦ «Курчатовский институт»,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Brookhaven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National Laboratory,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USA,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Royal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Holloway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UK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Tokyo Metropolitan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МЕРОПРИЯТИЯ: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организация стажировок и совместных исследований в ведущих мировых научно-образовательных центрах (ЦЕРН,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DESY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KEK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организация Транссибирской школы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 физике высоких энергий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публичная аттестация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аспирантов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071286" y="1353546"/>
            <a:ext cx="5334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Исследовательская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школа химических и биомедицинских технологий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071286" y="2015090"/>
            <a:ext cx="5651568" cy="4208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Председатель 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совета 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профессор </a:t>
            </a:r>
            <a:r>
              <a:rPr lang="ru-R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Верпоорт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Френсис Вальтер </a:t>
            </a:r>
            <a:r>
              <a:rPr lang="ru-RU" sz="1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Корнелиус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Уханьский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технологический университет (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Wuhan University of Technology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Организации: </a:t>
            </a:r>
            <a:r>
              <a:rPr lang="en-US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Wuhan University of Technology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Институт химии им. Фаворского СО РАН, </a:t>
            </a:r>
            <a:r>
              <a:rPr lang="ru-RU" sz="1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Université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Paris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University of Minnesota Duluth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USA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Институт органической химии им. Ворожцова                       СО РАН</a:t>
            </a:r>
            <a:endParaRPr lang="en-US" sz="16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US" sz="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МЕРОПРИЯТИЯ: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Экспертиза, подготовленных в школе проектов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Подготовка соглашения с МГУ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Организация международной конференции</a:t>
            </a:r>
            <a:r>
              <a:rPr lang="en-US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поливалентному 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йоду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рганизация 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стажировок и совместных исследований </a:t>
            </a:r>
            <a:r>
              <a:rPr lang="en-US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ведущих мировых научно-образовательных 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центрах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48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31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>
                <a:cs typeface="Arial" panose="020B0604020202020204" pitchFamily="34" charset="0"/>
              </a:endParaRPr>
            </a:p>
          </p:txBody>
        </p:sp>
        <p:sp>
          <p:nvSpPr>
            <p:cNvPr id="3129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0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1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>
                <a:cs typeface="Arial" panose="020B0604020202020204" pitchFamily="34" charset="0"/>
              </a:rPr>
              <a:t>36</a:t>
            </a:r>
            <a:endParaRPr lang="ru-RU" altLang="ru-RU" sz="1693" dirty="0">
              <a:cs typeface="Arial" panose="020B0604020202020204" pitchFamily="34" charset="0"/>
            </a:endParaRPr>
          </a:p>
        </p:txBody>
      </p:sp>
      <p:cxnSp>
        <p:nvCxnSpPr>
          <p:cNvPr id="30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1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4039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710164" y="1267936"/>
            <a:ext cx="73464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1290036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ED7D31"/>
              </a:buClr>
              <a:tabLst>
                <a:tab pos="253081" algn="l"/>
              </a:tabLst>
              <a:defRPr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Созданы и работают Советы индустриальных партнеров </a:t>
            </a:r>
            <a:r>
              <a:rPr lang="ru-RU" sz="16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ИЯТШ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ИШНПТ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процессе формирования Советы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ИШИТР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ИШЭ,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ИШНКБ,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ИШПР.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10164" y="1898079"/>
            <a:ext cx="5594371" cy="72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latin typeface="Arial" panose="020B0604020202020204" pitchFamily="34" charset="0"/>
                <a:ea typeface="Yu Gothic UI" panose="020B0500000000000000" pitchFamily="34" charset="-128"/>
                <a:cs typeface="Arial" panose="020B0604020202020204" pitchFamily="34" charset="0"/>
              </a:rPr>
              <a:t>ИНЖЕНЕРНАЯ ШКОЛА НЕРАЗРУШАЮЩЕГО</a:t>
            </a:r>
          </a:p>
          <a:p>
            <a:pPr lv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latin typeface="Arial" panose="020B0604020202020204" pitchFamily="34" charset="0"/>
                <a:ea typeface="Yu Gothic UI" panose="020B0500000000000000" pitchFamily="34" charset="-128"/>
                <a:cs typeface="Arial" panose="020B0604020202020204" pitchFamily="34" charset="0"/>
              </a:rPr>
              <a:t>КОНТРОЛЯ </a:t>
            </a:r>
            <a:r>
              <a:rPr lang="ru-RU" altLang="ru-RU" b="1" dirty="0">
                <a:latin typeface="Arial" panose="020B0604020202020204" pitchFamily="34" charset="0"/>
                <a:ea typeface="Yu Gothic UI" panose="020B0500000000000000" pitchFamily="34" charset="-128"/>
                <a:cs typeface="Arial" panose="020B0604020202020204" pitchFamily="34" charset="0"/>
              </a:rPr>
              <a:t>И БЕЗОПАСНОСТИ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06BD1713-F7AA-4D9A-A0FD-FAD5A196F89C}"/>
              </a:ext>
            </a:extLst>
          </p:cNvPr>
          <p:cNvSpPr/>
          <p:nvPr/>
        </p:nvSpPr>
        <p:spPr>
          <a:xfrm>
            <a:off x="710164" y="2701269"/>
            <a:ext cx="2890286" cy="338554"/>
          </a:xfrm>
          <a:prstGeom prst="rect">
            <a:avLst/>
          </a:prstGeom>
          <a:solidFill>
            <a:srgbClr val="5AB414"/>
          </a:solidFill>
          <a:ln w="3175">
            <a:noFill/>
          </a:ln>
          <a:effectLst/>
        </p:spPr>
        <p:txBody>
          <a:bodyPr wrap="square" anchor="ctr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UI" panose="020B0500000000000000" pitchFamily="34" charset="-128"/>
                <a:cs typeface="Arial" panose="020B0604020202020204" pitchFamily="34" charset="0"/>
              </a:rPr>
              <a:t>ОХВАЧЕННЫЕ ОБЛАСТИ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ea typeface="Yu Gothic UI" panose="020B05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FEA7DCEF-6444-4376-B8AB-68AFCB0AB454}"/>
              </a:ext>
            </a:extLst>
          </p:cNvPr>
          <p:cNvSpPr/>
          <p:nvPr/>
        </p:nvSpPr>
        <p:spPr>
          <a:xfrm>
            <a:off x="8505825" y="1453500"/>
            <a:ext cx="3134401" cy="338554"/>
          </a:xfrm>
          <a:prstGeom prst="rect">
            <a:avLst/>
          </a:prstGeom>
          <a:solidFill>
            <a:srgbClr val="FE7C23"/>
          </a:solidFill>
          <a:ln w="3175">
            <a:noFill/>
          </a:ln>
          <a:effectLst/>
        </p:spPr>
        <p:txBody>
          <a:bodyPr wrap="square" anchor="ctr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UI" panose="020B0500000000000000" pitchFamily="34" charset="-128"/>
                <a:cs typeface="Arial" panose="020B0604020202020204" pitchFamily="34" charset="0"/>
              </a:rPr>
              <a:t>ПЕРСПЕКТИВНЫЕ ОБЛАСТИ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ea typeface="Yu Gothic UI" panose="020B05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4DD4BF89-2E37-4A17-BBC7-12A5BF672188}"/>
              </a:ext>
            </a:extLst>
          </p:cNvPr>
          <p:cNvSpPr/>
          <p:nvPr/>
        </p:nvSpPr>
        <p:spPr>
          <a:xfrm>
            <a:off x="710164" y="3052128"/>
            <a:ext cx="429423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Космическая промышленность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Ядерная энергетика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Трубопроводный транспорт</a:t>
            </a: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Оборонно-промышленный комплекс</a:t>
            </a: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Инспекционно-досмотровый комплекс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601A85FF-B92B-4465-A1EC-6A2B58390710}"/>
              </a:ext>
            </a:extLst>
          </p:cNvPr>
          <p:cNvSpPr/>
          <p:nvPr/>
        </p:nvSpPr>
        <p:spPr>
          <a:xfrm>
            <a:off x="8519009" y="1852711"/>
            <a:ext cx="316675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Железнодорожное машиностроение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Авиастроение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Двигателестроение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Автомобилестроение</a:t>
            </a: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Судостроение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05F84B8E-DFF6-42AF-9134-4D81754BB565}"/>
              </a:ext>
            </a:extLst>
          </p:cNvPr>
          <p:cNvGrpSpPr/>
          <p:nvPr/>
        </p:nvGrpSpPr>
        <p:grpSpPr>
          <a:xfrm>
            <a:off x="5399370" y="1881519"/>
            <a:ext cx="2880126" cy="2832914"/>
            <a:chOff x="2186144" y="565194"/>
            <a:chExt cx="3900014" cy="4073813"/>
          </a:xfrm>
        </p:grpSpPr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xmlns="" id="{4BA86CE9-D925-42DF-9332-F4F4A5C7FA9E}"/>
                </a:ext>
              </a:extLst>
            </p:cNvPr>
            <p:cNvGrpSpPr/>
            <p:nvPr/>
          </p:nvGrpSpPr>
          <p:grpSpPr>
            <a:xfrm>
              <a:off x="2186144" y="565194"/>
              <a:ext cx="3900014" cy="4073813"/>
              <a:chOff x="2292824" y="280714"/>
              <a:chExt cx="3900014" cy="4073813"/>
            </a:xfrm>
          </p:grpSpPr>
          <p:graphicFrame>
            <p:nvGraphicFramePr>
              <p:cNvPr id="32" name="Схема 31">
                <a:extLst>
                  <a:ext uri="{FF2B5EF4-FFF2-40B4-BE49-F238E27FC236}">
                    <a16:creationId xmlns:a16="http://schemas.microsoft.com/office/drawing/2014/main" xmlns="" id="{7E21B1D7-AAC7-4091-A19E-650C98229A7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939520903"/>
                  </p:ext>
                </p:extLst>
              </p:nvPr>
            </p:nvGraphicFramePr>
            <p:xfrm>
              <a:off x="2292824" y="286603"/>
              <a:ext cx="3900014" cy="406792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  <p:pic>
            <p:nvPicPr>
              <p:cNvPr id="33" name="Picture 6" descr="ÐÐ°ÑÑÐ¸Ð½ÐºÐ¸ Ð¿Ð¾ Ð·Ð°Ð¿ÑÐ¾ÑÑ Ð¿Ð¸ÐºÑÐ¾Ð³ÑÐ°Ð¼Ð¼Ð° Ð´Ð²Ð¸Ð³Ð°ÑÐµÐ»Ñ">
                <a:extLst>
                  <a:ext uri="{FF2B5EF4-FFF2-40B4-BE49-F238E27FC236}">
                    <a16:creationId xmlns:a16="http://schemas.microsoft.com/office/drawing/2014/main" xmlns="" id="{7C520484-F02C-4579-ACA9-FD4E9B47EB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8748" y="1499065"/>
                <a:ext cx="577216" cy="5772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8" descr="ÐÐ¾ÑÐ¾Ð¶ÐµÐµ Ð¸Ð·Ð¾Ð±ÑÐ°Ð¶ÐµÐ½Ð¸Ðµ">
                <a:extLst>
                  <a:ext uri="{FF2B5EF4-FFF2-40B4-BE49-F238E27FC236}">
                    <a16:creationId xmlns:a16="http://schemas.microsoft.com/office/drawing/2014/main" xmlns="" id="{16AA58BC-E0C6-4260-A0DF-2A9D3F70D9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08100" y="744348"/>
                <a:ext cx="527215" cy="5272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10" descr="ÐÐ¾ÑÐ¾Ð¶ÐµÐµ Ð¸Ð·Ð¾Ð±ÑÐ°Ð¶ÐµÐ½Ð¸Ðµ">
                <a:extLst>
                  <a:ext uri="{FF2B5EF4-FFF2-40B4-BE49-F238E27FC236}">
                    <a16:creationId xmlns:a16="http://schemas.microsoft.com/office/drawing/2014/main" xmlns="" id="{43D2994F-A427-4016-947F-EDD2A12211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6017" y="1549066"/>
                <a:ext cx="527215" cy="5272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16" descr="ÐÐ¾ÑÐ¾Ð¶ÐµÐµ Ð¸Ð·Ð¾Ð±ÑÐ°Ð¶ÐµÐ½Ð¸Ðµ">
                <a:extLst>
                  <a:ext uri="{FF2B5EF4-FFF2-40B4-BE49-F238E27FC236}">
                    <a16:creationId xmlns:a16="http://schemas.microsoft.com/office/drawing/2014/main" xmlns="" id="{6A9AD2DC-2023-46E9-ACCF-0EA60DA40D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91215" y="3313255"/>
                <a:ext cx="577216" cy="5772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18" descr="ÐÐ°ÑÑÐ¸Ð½ÐºÐ¸ Ð¿Ð¾ Ð·Ð°Ð¿ÑÐ¾ÑÑ Ð¿Ð¸ÐºÑÐ¾Ð³ÑÐ°Ð¼Ð¼Ð° Ð°Ð²ÑÐ¾Ð¼Ð¾Ð±Ð¸Ð»Ñ">
                <a:extLst>
                  <a:ext uri="{FF2B5EF4-FFF2-40B4-BE49-F238E27FC236}">
                    <a16:creationId xmlns:a16="http://schemas.microsoft.com/office/drawing/2014/main" xmlns="" id="{820323AF-3E3F-4B20-AD1B-BBF0B62ECD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68431" y="2503616"/>
                <a:ext cx="671404" cy="6714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0" descr="ÐÐ°ÑÑÐ¸Ð½ÐºÐ¸ Ð¿Ð¾ Ð·Ð°Ð¿ÑÐ¾ÑÑ Ð¿Ð¸ÐºÑÐ¾Ð³ÑÐ°Ð¼Ð¼Ð° ÑÑÑÐ±Ð°">
                <a:extLst>
                  <a:ext uri="{FF2B5EF4-FFF2-40B4-BE49-F238E27FC236}">
                    <a16:creationId xmlns:a16="http://schemas.microsoft.com/office/drawing/2014/main" xmlns="" id="{AF96468D-9156-4E25-BA3A-CBBC00219C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screen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artisticPencilGrayscale/>
                        </a14:imgEffect>
                        <a14:imgEffect>
                          <a14:sharpenSoften amount="50000"/>
                        </a14:imgEffect>
                        <a14:imgEffect>
                          <a14:brightnessContrast brigh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9621" y="2463232"/>
                <a:ext cx="752172" cy="7521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2" descr="ÐÐ°ÑÑÐ¸Ð½ÐºÐ¸ Ð¿Ð¾ Ð·Ð°Ð¿ÑÐ¾ÑÑ Ð¸ÐºÐ¾Ð½ÐºÐ° ÑÐ°ÐºÐµÑÐ°">
                <a:extLst>
                  <a:ext uri="{FF2B5EF4-FFF2-40B4-BE49-F238E27FC236}">
                    <a16:creationId xmlns:a16="http://schemas.microsoft.com/office/drawing/2014/main" xmlns="" id="{46C1D8BA-25D7-4706-957F-9A5DA91FDC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3232" y="723454"/>
                <a:ext cx="546465" cy="5464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6" descr="ÐÐ¾ÑÐ¾Ð¶ÐµÐµ Ð¸Ð·Ð¾Ð±ÑÐ°Ð¶ÐµÐ½Ð¸Ðµ">
                <a:extLst>
                  <a:ext uri="{FF2B5EF4-FFF2-40B4-BE49-F238E27FC236}">
                    <a16:creationId xmlns:a16="http://schemas.microsoft.com/office/drawing/2014/main" xmlns="" id="{D7361F87-4EB8-41F5-B9AC-24F5231AD1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0823" y="3275429"/>
                <a:ext cx="744233" cy="7442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8" descr="ÐÐ¾ÑÐ¾Ð¶ÐµÐµ Ð¸Ð·Ð¾Ð±ÑÐ°Ð¶ÐµÐ½Ð¸Ðµ">
                <a:extLst>
                  <a:ext uri="{FF2B5EF4-FFF2-40B4-BE49-F238E27FC236}">
                    <a16:creationId xmlns:a16="http://schemas.microsoft.com/office/drawing/2014/main" xmlns="" id="{C170D365-D975-447B-B8AC-7913B66E2D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4244" y="280714"/>
                <a:ext cx="703453" cy="7034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C:\Users\natalinova\Desktop\Индкстриальные партнеры\ИШНКБ.jpg"/>
              <p:cNvPicPr>
                <a:picLocks noChangeAspect="1" noChangeArrowheads="1"/>
              </p:cNvPicPr>
              <p:nvPr/>
            </p:nvPicPr>
            <p:blipFill rotWithShape="1"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914244" y="2035521"/>
                <a:ext cx="651546" cy="5882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9" name="Picture 4" descr="ÐÐ¾ÑÐ¾Ð¶ÐµÐµ Ð¸Ð·Ð¾Ð±ÑÐ°Ð¶ÐµÐ½Ð¸Ðµ">
              <a:extLst>
                <a:ext uri="{FF2B5EF4-FFF2-40B4-BE49-F238E27FC236}">
                  <a16:creationId xmlns:a16="http://schemas.microsoft.com/office/drawing/2014/main" xmlns="" id="{2A642413-A6E6-453B-B899-29979D2878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Edges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7415" y="3916785"/>
              <a:ext cx="656135" cy="597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3" name="Picture 2" descr="ÐÐ°ÑÑÐ¸Ð½ÐºÐ¸ Ð¿Ð¾ Ð·Ð°Ð¿ÑÐ¾ÑÑ Ð ÐÐ Ð¿ÑÐ¾Ð¸Ð·Ð²Ð¾Ð´ÑÑÐ²Ð¾">
            <a:extLst>
              <a:ext uri="{FF2B5EF4-FFF2-40B4-BE49-F238E27FC236}">
                <a16:creationId xmlns:a16="http://schemas.microsoft.com/office/drawing/2014/main" xmlns="" id="{786136B6-7EF3-4238-8DB3-3A94D2612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7744" y="4856367"/>
            <a:ext cx="631689" cy="70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lezhnina\Desktop\Слайды госкорпорации\logo_ru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0341" y="4856367"/>
            <a:ext cx="1963885" cy="55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" descr="C:\Users\lezhnina\Desktop\Слайды госкорпорации\ru_final_n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5262" y="6009763"/>
            <a:ext cx="2254964" cy="40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Группа 45"/>
          <p:cNvGrpSpPr/>
          <p:nvPr/>
        </p:nvGrpSpPr>
        <p:grpSpPr>
          <a:xfrm>
            <a:off x="7285994" y="4944561"/>
            <a:ext cx="2446104" cy="529064"/>
            <a:chOff x="186525" y="2973796"/>
            <a:chExt cx="2446104" cy="529064"/>
          </a:xfrm>
        </p:grpSpPr>
        <p:pic>
          <p:nvPicPr>
            <p:cNvPr id="47" name="Picture 3"/>
            <p:cNvPicPr>
              <a:picLocks noChangeAspect="1" noChangeArrowheads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638" y="2984424"/>
              <a:ext cx="1843991" cy="491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525" y="2973796"/>
              <a:ext cx="542221" cy="529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9" name="Picture 2" descr="D:\НАУЧНЫЙ ОТДЕЛ_2018\ПРЕЗЕНТАЦИИ\Презентация_индустрпартнеры\авто\GAZ-group-logo-2015.svg.png"/>
          <p:cNvPicPr>
            <a:picLocks noChangeAspect="1" noChangeArrowheads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5740" y="5991523"/>
            <a:ext cx="1435280" cy="666380"/>
          </a:xfrm>
          <a:prstGeom prst="rect">
            <a:avLst/>
          </a:prstGeom>
          <a:noFill/>
        </p:spPr>
      </p:pic>
      <p:pic>
        <p:nvPicPr>
          <p:cNvPr id="50" name="Picture 3" descr="D:\НАУЧНЫЙ ОТДЕЛ_2018\ПРЕЗЕНТАЦИИ\Презентация_индустрпартнеры\авто\lada_1.jp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7693092" y="6052918"/>
            <a:ext cx="1480098" cy="328022"/>
          </a:xfrm>
          <a:prstGeom prst="rect">
            <a:avLst/>
          </a:prstGeom>
          <a:noFill/>
        </p:spPr>
      </p:pic>
      <p:pic>
        <p:nvPicPr>
          <p:cNvPr id="51" name="Picture 2" descr="D:\НАУЧНЫЙ ОТДЕЛ_2018\ПРЕЗЕНТАЦИИ\Презентация_индустрпартнеры\авто\Logo_kamaz.jpg"/>
          <p:cNvPicPr>
            <a:picLocks noChangeAspect="1" noChangeArrowheads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8347" y="5697854"/>
            <a:ext cx="734126" cy="1048751"/>
          </a:xfrm>
          <a:prstGeom prst="rect">
            <a:avLst/>
          </a:prstGeom>
          <a:noFill/>
        </p:spPr>
      </p:pic>
      <p:pic>
        <p:nvPicPr>
          <p:cNvPr id="52" name="Picture 2" descr="ÐÐ°ÑÑÐ¸Ð½ÐºÐ¸ Ð¿Ð¾ Ð·Ð°Ð¿ÑÐ¾ÑÑ ÐÐ¡Ð">
            <a:extLst>
              <a:ext uri="{FF2B5EF4-FFF2-40B4-BE49-F238E27FC236}">
                <a16:creationId xmlns:a16="http://schemas.microsoft.com/office/drawing/2014/main" xmlns="" id="{14A8985A-1CC9-4FEE-9CE7-83650212C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1804" y="4856367"/>
            <a:ext cx="705452" cy="70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ÐÐ°ÑÑÐ¸Ð½ÐºÐ¸ Ð¿Ð¾ Ð·Ð°Ð¿ÑÐ¾ÑÑ ÑÐ¾Ð½ÐºÑÐ´">
            <a:extLst>
              <a:ext uri="{FF2B5EF4-FFF2-40B4-BE49-F238E27FC236}">
                <a16:creationId xmlns:a16="http://schemas.microsoft.com/office/drawing/2014/main" xmlns="" id="{B66A74EC-9F32-4943-AD9C-556585988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802" y="4847107"/>
            <a:ext cx="3810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Задача 14. Усиление кооперации с ведущими в регионе, стране и мире научно-образовательными центрами </a:t>
            </a:r>
          </a:p>
        </p:txBody>
      </p:sp>
    </p:spTree>
    <p:extLst>
      <p:ext uri="{BB962C8B-B14F-4D97-AF65-F5344CB8AC3E}">
        <p14:creationId xmlns:p14="http://schemas.microsoft.com/office/powerpoint/2010/main" val="316721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4039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31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>
                <a:cs typeface="Arial" panose="020B0604020202020204" pitchFamily="34" charset="0"/>
              </a:endParaRPr>
            </a:p>
          </p:txBody>
        </p:sp>
        <p:sp>
          <p:nvSpPr>
            <p:cNvPr id="3129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0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1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6" name="Прямоугольник 85"/>
          <p:cNvSpPr/>
          <p:nvPr/>
        </p:nvSpPr>
        <p:spPr>
          <a:xfrm>
            <a:off x="768883" y="5075632"/>
            <a:ext cx="4207933" cy="1543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>
                <a:cs typeface="Arial" panose="020B0604020202020204" pitchFamily="34" charset="0"/>
              </a:rPr>
              <a:t>37</a:t>
            </a:r>
            <a:endParaRPr lang="ru-RU" altLang="ru-RU" sz="1693" dirty="0">
              <a:cs typeface="Arial" panose="020B0604020202020204" pitchFamily="34" charset="0"/>
            </a:endParaRPr>
          </a:p>
        </p:txBody>
      </p:sp>
      <p:cxnSp>
        <p:nvCxnSpPr>
          <p:cNvPr id="30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ЗАДАЧА 14. Усиление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кооперации с ведущими в регионе, стране и мире научно-образовательными центрами 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710165" y="1251391"/>
            <a:ext cx="8905743" cy="4081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R="0" lvl="0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Yu Gothic UI" panose="020B0500000000000000" pitchFamily="34" charset="-128"/>
                <a:cs typeface="+mn-cs"/>
              </a:rPr>
              <a:t>ИНЖЕНЕРНАЯ ШКОЛА </a:t>
            </a:r>
            <a:r>
              <a:rPr kumimoji="0" lang="ru-RU" alt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Yu Gothic UI" panose="020B0500000000000000" pitchFamily="34" charset="-128"/>
                <a:cs typeface="+mn-cs"/>
              </a:rPr>
              <a:t>НОВЫХ ПРОИЗВОДСТВЕННЫХ ТЕХНОЛОГИЙ</a:t>
            </a:r>
            <a:endParaRPr kumimoji="0" lang="ru-RU" altLang="ru-RU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Yu Gothic UI" panose="020B0500000000000000" pitchFamily="34" charset="-128"/>
              <a:cs typeface="+mn-cs"/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48"/>
          <a:stretch/>
        </p:blipFill>
        <p:spPr>
          <a:xfrm>
            <a:off x="10365391" y="2454224"/>
            <a:ext cx="893160" cy="600001"/>
          </a:xfrm>
          <a:prstGeom prst="rect">
            <a:avLst/>
          </a:prstGeom>
        </p:spPr>
      </p:pic>
      <p:pic>
        <p:nvPicPr>
          <p:cNvPr id="57" name="Рисунок 56"/>
          <p:cNvPicPr/>
          <p:nvPr/>
        </p:nvPicPr>
        <p:blipFill rotWithShape="1">
          <a:blip r:embed="rId5"/>
          <a:srcRect l="41800" t="7060" r="53792" b="85149"/>
          <a:stretch/>
        </p:blipFill>
        <p:spPr bwMode="auto">
          <a:xfrm>
            <a:off x="8292855" y="1714680"/>
            <a:ext cx="1204567" cy="6477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8" name="Рисунок 57"/>
          <p:cNvPicPr/>
          <p:nvPr/>
        </p:nvPicPr>
        <p:blipFill rotWithShape="1">
          <a:blip r:embed="rId6"/>
          <a:srcRect l="1609" t="7895" r="95295" b="88235"/>
          <a:stretch/>
        </p:blipFill>
        <p:spPr bwMode="auto">
          <a:xfrm>
            <a:off x="10811971" y="3310672"/>
            <a:ext cx="1244218" cy="4781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9" name="Picture 1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244" y="1667172"/>
            <a:ext cx="869479" cy="65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" descr="ÐÐ°ÑÑÐ¸Ð½ÐºÐ¸ Ð¿Ð¾ Ð·Ð°Ð¿ÑÐ¾ÑÑ ÐÐ ÐÐÐ¦ Â«ÐÐ¾Ð»ÑÑÂ», Ð³.Â Ð¢Ð¾Ð¼ÑÐº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546" y="1630272"/>
            <a:ext cx="827398" cy="70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ÐÐ°ÑÑÐ¸Ð½ÐºÐ¸ Ð¿Ð¾ Ð·Ð°Ð¿ÑÐ¾ÑÑ ÐÐ Â«ÐÐÐÐÐÂ», Ð³.Â Ð¢Ð¾Ð¼ÑÐº;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737" y="2360571"/>
            <a:ext cx="1456249" cy="86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2" descr="ÐÐ°ÑÑÐ¸Ð½ÐºÐ¸ Ð¿Ð¾ Ð·Ð°Ð¿ÑÐ¾ÑÑ ÐÐÐÂ Â«Ð ÐÐ Â«Ð­Ð½ÐµÑÐ³Ð¸ÑÂ» Ð¸Ð¼. Ð¡.Ð. ÐÐ¾ÑÐ¾Ð»ÑÐ²Ð°Â», Ð³. ÐÐ¾ÑÐ¾Ð»ÐµÐ²;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644" y="3247007"/>
            <a:ext cx="1619888" cy="66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ÐÐ°ÑÑÐ¸Ð½ÐºÐ¸ Ð¿Ð¾ Ð·Ð°Ð¿ÑÐ¾ÑÑ ÐÐÐ Â«ÐÐ¡Ð¡Â»;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644" y="1724260"/>
            <a:ext cx="887522" cy="71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ÐÐ°ÑÑÐ¸Ð½ÐºÐ¸ Ð¿Ð¾ Ð·Ð°Ð¿ÑÐ¾ÑÑ ÐÐ Â«ÐÑÐ³Ð°Ð½Ð¸ÐºÐ°Â», Ð³. ÐÐ¾Ð²Ð¾ÐºÑÐ·Ð½ÐµÑÐº;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865" y="3401637"/>
            <a:ext cx="1523131" cy="37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Прямоугольник 64">
            <a:extLst>
              <a:ext uri="{FF2B5EF4-FFF2-40B4-BE49-F238E27FC236}">
                <a16:creationId xmlns="" xmlns:a16="http://schemas.microsoft.com/office/drawing/2014/main" id="{4DD4BF89-2E37-4A17-BBC7-12A5BF672188}"/>
              </a:ext>
            </a:extLst>
          </p:cNvPr>
          <p:cNvSpPr/>
          <p:nvPr/>
        </p:nvSpPr>
        <p:spPr>
          <a:xfrm>
            <a:off x="710166" y="1603083"/>
            <a:ext cx="4360050" cy="2331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Космическая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отрасль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Обращение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отходами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Нефтегазовая отрасль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Электроника и электротехника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Фармацевтика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Строительная отрасль</a:t>
            </a:r>
          </a:p>
          <a:p>
            <a:pPr marL="342900" lvl="0" indent="-342900" algn="just">
              <a:spcBef>
                <a:spcPts val="300"/>
              </a:spcBef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Жилищно-коммунальное хозяйство</a:t>
            </a:r>
            <a:endParaRPr lang="ru-RU" sz="16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Химическая промышленность</a:t>
            </a:r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883" y="2504470"/>
            <a:ext cx="1766348" cy="555358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227" y="1724260"/>
            <a:ext cx="2467510" cy="1776607"/>
          </a:xfrm>
          <a:prstGeom prst="rect">
            <a:avLst/>
          </a:prstGeom>
        </p:spPr>
      </p:pic>
      <p:sp>
        <p:nvSpPr>
          <p:cNvPr id="68" name="Прямоугольник 67"/>
          <p:cNvSpPr/>
          <p:nvPr/>
        </p:nvSpPr>
        <p:spPr>
          <a:xfrm>
            <a:off x="710165" y="4112195"/>
            <a:ext cx="4763992" cy="4081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R="0" lvl="0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Yu Gothic UI" panose="020B0500000000000000" pitchFamily="34" charset="-128"/>
                <a:cs typeface="+mn-cs"/>
              </a:rPr>
              <a:t>ИНЖЕНЕРНАЯ </a:t>
            </a:r>
            <a:r>
              <a:rPr kumimoji="0" lang="ru-RU" alt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Yu Gothic UI" panose="020B0500000000000000" pitchFamily="34" charset="-128"/>
                <a:cs typeface="+mn-cs"/>
              </a:rPr>
              <a:t>ШКОЛА ЭНЕРГЕТИКИ</a:t>
            </a:r>
            <a:endParaRPr kumimoji="0" lang="ru-RU" altLang="ru-RU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Yu Gothic UI" panose="020B0500000000000000" pitchFamily="34" charset="-128"/>
              <a:cs typeface="+mn-cs"/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="" xmlns:a16="http://schemas.microsoft.com/office/drawing/2014/main" id="{4DD4BF89-2E37-4A17-BBC7-12A5BF672188}"/>
              </a:ext>
            </a:extLst>
          </p:cNvPr>
          <p:cNvSpPr/>
          <p:nvPr/>
        </p:nvSpPr>
        <p:spPr>
          <a:xfrm>
            <a:off x="705730" y="4464926"/>
            <a:ext cx="406269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Атомная промышленность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Энергетика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Энергомашиностроение</a:t>
            </a:r>
          </a:p>
          <a:p>
            <a:pPr marL="342900" lvl="0" indent="-342900" algn="just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Нефтегазовая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отрасль</a:t>
            </a:r>
          </a:p>
          <a:p>
            <a:pPr marL="342900" lvl="0" indent="-342900" algn="just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Авиастроение</a:t>
            </a:r>
          </a:p>
          <a:p>
            <a:pPr marL="342900" lvl="0" indent="-342900" algn="just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Транспорт</a:t>
            </a:r>
          </a:p>
          <a:p>
            <a:pPr marL="342900" lvl="0" indent="-342900" algn="just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Космическая промышленность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0" name="Picture 2" descr="ÐÐ°ÑÑÐ¸Ð½ÐºÐ¸ Ð¿Ð¾ Ð·Ð°Ð¿ÑÐ¾ÑÑ ÐÐ &quot;ÐÐ¾Ð½ÑÐµÑÐ½ Ð Ð¾ÑÑÐ½ÐµÑÐ³Ð¾Ð°ÑÐ¾Ð¼&quot;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6" t="16750" r="12727" b="13930"/>
          <a:stretch/>
        </p:blipFill>
        <p:spPr bwMode="auto">
          <a:xfrm>
            <a:off x="4997567" y="4167561"/>
            <a:ext cx="1388544" cy="67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993" y="4908876"/>
            <a:ext cx="643632" cy="64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ÐÐ°ÑÑÐ¸Ð½ÐºÐ¸ Ð¿Ð¾ Ð·Ð°Ð¿ÑÐ¾ÑÑ ÐÐÐ Â«ÐÐ½ÑÐµÑ Ð ÐÐÂ» -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6" t="14610" r="4514" b="21068"/>
          <a:stretch/>
        </p:blipFill>
        <p:spPr bwMode="auto">
          <a:xfrm>
            <a:off x="7617765" y="4938095"/>
            <a:ext cx="1726260" cy="67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4" descr="ÐÐ°ÑÑÐ¸Ð½ÐºÐ¸ Ð¿Ð¾ Ð·Ð°Ð¿ÑÐ¾ÑÑ ÐÐÐ Â«ÐÐ°Ð·Ð¿ÑÐ¾Ð¼ ÑÐ½ÐµÑÐ³Ð¾ÑÐ¾Ð»Ð´Ð¸Ð½Ð³Â»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15" y="4192001"/>
            <a:ext cx="1119188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6" descr="ÐÐ°ÑÑÐ¸Ð½ÐºÐ¸ Ð¿Ð¾ Ð·Ð°Ð¿ÑÐ¾ÑÑ ÐÐ Â«ÐÐ°Ð»ÑÐ½ÐµÐ²Ð¾ÑÑÐ¾ÑÐ½Ð°Ñ Ð³ÐµÐ½ÐµÑÐ¸ÑÑÑÑÐ°Ñ ÐºÐ¾Ð¼Ð¿Ð°Ð½Ð¸ÑÂ»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403" y="5070059"/>
            <a:ext cx="887271" cy="51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8" descr="ÐÐ°ÑÑÐ¸Ð½ÐºÐ¸ Ð¿Ð¾ Ð·Ð°Ð¿ÑÐ¾ÑÑ ÐÐÐ Â«Ð¡Ð¸Ð±Ð¸ÑÑÐºÐ°Ñ Ð³ÐµÐ½ÐµÑÐ¸ÑÑÑÑÐ°Ñ ÐºÐ¾Ð¼Ð¿Ð°Ð½Ð¸ÑÂ»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1" b="20800"/>
          <a:stretch/>
        </p:blipFill>
        <p:spPr bwMode="auto">
          <a:xfrm>
            <a:off x="7661530" y="4182344"/>
            <a:ext cx="1820503" cy="68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ÐÐ°ÑÑÐ¸Ð½ÐºÐ¸ Ð¿Ð¾ Ð·Ð°Ð¿ÑÐ¾ÑÑ ÐÐÐ Â«Ð¡Ð¸Ð»Ð¾Ð²ÑÐµ Ð¼Ð°ÑÐ¸Ð½ÑÂ»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30" r="25407" b="17255"/>
          <a:stretch/>
        </p:blipFill>
        <p:spPr bwMode="auto">
          <a:xfrm>
            <a:off x="10547723" y="4929283"/>
            <a:ext cx="915094" cy="68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Рисунок 76"/>
          <p:cNvPicPr/>
          <p:nvPr/>
        </p:nvPicPr>
        <p:blipFill rotWithShape="1">
          <a:blip r:embed="rId5"/>
          <a:srcRect l="41800" t="6417" r="53792" b="85149"/>
          <a:stretch/>
        </p:blipFill>
        <p:spPr bwMode="auto">
          <a:xfrm>
            <a:off x="5139767" y="4989708"/>
            <a:ext cx="1028700" cy="5144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8" name="Picture 16" descr="ÐÐ°ÑÑÐ¸Ð½ÐºÐ¸ Ð¿Ð¾ Ð·Ð°Ð¿ÑÐ¾ÑÑ ÐÐ Â«Ð¡Ð¸ÑÑÐµÐ¼Ð½ÑÐ¹ Ð¾Ð¿ÐµÑÐ°ÑÐ¾ÑÂ ÐÐ´Ð¸Ð½Ð¾Ð¹ ÑÐ½ÐµÑÐ³ÐµÑÐ¸ÑÐµÑÐºÐ¾Ð¹ ÑÐ¸ÑÑÐµÐ¼ÑÂ»: ÐÐÐ£ Ð¡Ð¸Ð±Ð¸ÑÐ¸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8" t="22979" r="9324" b="21274"/>
          <a:stretch/>
        </p:blipFill>
        <p:spPr bwMode="auto">
          <a:xfrm>
            <a:off x="6342653" y="5709427"/>
            <a:ext cx="1991793" cy="7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0" descr="ÐÐ°ÑÑÐ¸Ð½ÐºÐ¸ Ð¿Ð¾ Ð·Ð°Ð¿ÑÐ¾ÑÑ ÐÐÐ ÐÐÐ: Â«ÐÐ²Ð¸Ð°ÑÐ¸Ð¾Ð½Ð½ÑÐ¹ ÐºÐ¾Ð¼Ð¿Ð»ÐµÐºÑ Ð¸Ð¼. Ð¡.Ð. ÐÐ»ÑÑÑÐ¸Ð½Ð°Â»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380" y="5709427"/>
            <a:ext cx="883689" cy="68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18" descr="ÐÐ°ÑÑÐ¸Ð½ÐºÐ¸ Ð¿Ð¾ Ð·Ð°Ð¿ÑÐ¾ÑÑ ÐÐÐÂ Â«Ð¤ÐµÐ´ÐµÑÐ°Ð»ÑÐ½Ð°Ñ ÑÐµÑÐµÐ²Ð°Ñ ÐºÐ¾Ð¼Ð¿Ð°Ð½Ð¸Ñ ÐÐ´Ð¸Ð½Ð¾Ð¹ ÑÐ½ÐµÑÐ³ÐµÑÐ¸ÑÐµÑÐºÐ¾Ð¹ ÑÐ¸ÑÑÐµÐ¼ÑÂ»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994" y="5647284"/>
            <a:ext cx="1100486" cy="73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ÐÐ°ÑÑÐ¸Ð½ÐºÐ¸ Ð¿Ð¾ Ð·Ð°Ð¿ÑÐ¾ÑÑ Ð ÐÐ Ð¿ÑÐ¾Ð¸Ð·Ð²Ð¾Ð´ÑÑÐ²Ð¾">
            <a:extLst>
              <a:ext uri="{FF2B5EF4-FFF2-40B4-BE49-F238E27FC236}">
                <a16:creationId xmlns="" xmlns:a16="http://schemas.microsoft.com/office/drawing/2014/main" id="{786136B6-7EF3-4238-8DB3-3A94D2612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4051" y="4296737"/>
            <a:ext cx="744492" cy="50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3" descr="C:\Users\lezhnina\Desktop\Слайды госкорпорации\ru_final_n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6447" y="5885018"/>
            <a:ext cx="1917888" cy="34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ÐÐ°ÑÑÐ¸Ð½ÐºÐ¸ Ð¿Ð¾ Ð·Ð°Ð¿ÑÐ¾ÑÑ ÐÐÐ Â«ÐÐ¡Ð¡Â»;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152" y="4240715"/>
            <a:ext cx="887522" cy="71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5" name="Прямая соединительная линия 84"/>
          <p:cNvCxnSpPr/>
          <p:nvPr/>
        </p:nvCxnSpPr>
        <p:spPr>
          <a:xfrm>
            <a:off x="671644" y="4008775"/>
            <a:ext cx="1124695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53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4039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31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>
                <a:cs typeface="Arial" panose="020B0604020202020204" pitchFamily="34" charset="0"/>
              </a:endParaRPr>
            </a:p>
          </p:txBody>
        </p:sp>
        <p:sp>
          <p:nvSpPr>
            <p:cNvPr id="3129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0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1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6" name="Прямоугольник 85"/>
          <p:cNvSpPr/>
          <p:nvPr/>
        </p:nvSpPr>
        <p:spPr>
          <a:xfrm>
            <a:off x="768883" y="5075632"/>
            <a:ext cx="4207933" cy="1543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>
                <a:cs typeface="Arial" panose="020B0604020202020204" pitchFamily="34" charset="0"/>
              </a:rPr>
              <a:t>38</a:t>
            </a:r>
            <a:endParaRPr lang="ru-RU" altLang="ru-RU" sz="1693" dirty="0">
              <a:cs typeface="Arial" panose="020B0604020202020204" pitchFamily="34" charset="0"/>
            </a:endParaRPr>
          </a:p>
        </p:txBody>
      </p:sp>
      <p:cxnSp>
        <p:nvCxnSpPr>
          <p:cNvPr id="30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ЗАДАЧА 14. Усиление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кооперации с ведущими в регионе, стране и мире научно-образовательными центрами 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710165" y="1251391"/>
            <a:ext cx="8905743" cy="38177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dirty="0">
                <a:solidFill>
                  <a:srgbClr val="000000"/>
                </a:solidFill>
                <a:latin typeface="Arial"/>
                <a:ea typeface="Yu Gothic UI" panose="020B0500000000000000" pitchFamily="34" charset="-128"/>
              </a:rPr>
              <a:t>ИНЖЕНЕРНАЯ ШКОЛА ПРИРОДНЫХ РЕСУРСОВ</a:t>
            </a:r>
          </a:p>
        </p:txBody>
      </p:sp>
      <p:sp>
        <p:nvSpPr>
          <p:cNvPr id="65" name="Прямоугольник 64">
            <a:extLst>
              <a:ext uri="{FF2B5EF4-FFF2-40B4-BE49-F238E27FC236}">
                <a16:creationId xmlns="" xmlns:a16="http://schemas.microsoft.com/office/drawing/2014/main" id="{4DD4BF89-2E37-4A17-BBC7-12A5BF672188}"/>
              </a:ext>
            </a:extLst>
          </p:cNvPr>
          <p:cNvSpPr/>
          <p:nvPr/>
        </p:nvSpPr>
        <p:spPr>
          <a:xfrm>
            <a:off x="710166" y="1603083"/>
            <a:ext cx="4360050" cy="2331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300"/>
              </a:spcBef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Нефтегазовая отрасль</a:t>
            </a:r>
          </a:p>
          <a:p>
            <a:pPr marL="342900" lvl="0" indent="-342900">
              <a:spcBef>
                <a:spcPts val="300"/>
              </a:spcBef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Геология</a:t>
            </a:r>
          </a:p>
          <a:p>
            <a:pPr marL="342900" lvl="0" indent="-342900">
              <a:spcBef>
                <a:spcPts val="300"/>
              </a:spcBef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Химия топлива и полимерных материалов</a:t>
            </a:r>
          </a:p>
          <a:p>
            <a:pPr marL="342900" lvl="0" indent="-342900">
              <a:spcBef>
                <a:spcPts val="300"/>
              </a:spcBef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Транспортировка и хранение углеводородов</a:t>
            </a:r>
          </a:p>
          <a:p>
            <a:pPr marL="342900" lvl="0" indent="-342900">
              <a:spcBef>
                <a:spcPts val="300"/>
              </a:spcBef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Инжиниринг </a:t>
            </a:r>
            <a:r>
              <a:rPr lang="ru-RU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георесурсов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ts val="300"/>
              </a:spcBef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Геоэкология и геохимия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710164" y="4112195"/>
            <a:ext cx="6014486" cy="4081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dirty="0">
                <a:solidFill>
                  <a:srgbClr val="000000"/>
                </a:solidFill>
                <a:latin typeface="Arial"/>
                <a:ea typeface="Yu Gothic UI" panose="020B0500000000000000" pitchFamily="34" charset="-128"/>
              </a:rPr>
              <a:t>ИНЖЕНЕРНАЯ ШКОЛА ЯДЕРНЫХ </a:t>
            </a:r>
            <a:r>
              <a:rPr lang="ru-RU" altLang="ru-RU" b="1" dirty="0" smtClean="0">
                <a:solidFill>
                  <a:srgbClr val="000000"/>
                </a:solidFill>
                <a:latin typeface="Arial"/>
                <a:ea typeface="Yu Gothic UI" panose="020B0500000000000000" pitchFamily="34" charset="-128"/>
              </a:rPr>
              <a:t>ТЕХНОЛОГИЙ</a:t>
            </a:r>
            <a:endParaRPr lang="ru-RU" altLang="ru-RU" b="1" dirty="0">
              <a:solidFill>
                <a:srgbClr val="000000"/>
              </a:solidFill>
              <a:latin typeface="Arial"/>
              <a:ea typeface="Yu Gothic UI" panose="020B0500000000000000" pitchFamily="34" charset="-128"/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="" xmlns:a16="http://schemas.microsoft.com/office/drawing/2014/main" id="{4DD4BF89-2E37-4A17-BBC7-12A5BF672188}"/>
              </a:ext>
            </a:extLst>
          </p:cNvPr>
          <p:cNvSpPr/>
          <p:nvPr/>
        </p:nvSpPr>
        <p:spPr>
          <a:xfrm>
            <a:off x="705730" y="4464926"/>
            <a:ext cx="4062697" cy="1826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Атомная промышленность</a:t>
            </a:r>
          </a:p>
          <a:p>
            <a:pPr marL="342900" lvl="0" indent="-342900" algn="just"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Энергетика</a:t>
            </a:r>
          </a:p>
          <a:p>
            <a:pPr marL="342900" lvl="0" indent="-342900" algn="just"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Химическая промышленность</a:t>
            </a:r>
          </a:p>
          <a:p>
            <a:pPr marL="342900" lvl="0" indent="-342900" algn="just"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Космическая промышленность</a:t>
            </a:r>
          </a:p>
          <a:p>
            <a:pPr marL="342900" lvl="0" indent="-342900" algn="just"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Медицинская инженерия</a:t>
            </a:r>
          </a:p>
          <a:p>
            <a:pPr marL="342900" lvl="0" indent="-342900" algn="just"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Электроника и электротехника</a:t>
            </a:r>
          </a:p>
        </p:txBody>
      </p:sp>
      <p:cxnSp>
        <p:nvCxnSpPr>
          <p:cNvPr id="85" name="Прямая соединительная линия 84"/>
          <p:cNvCxnSpPr/>
          <p:nvPr/>
        </p:nvCxnSpPr>
        <p:spPr>
          <a:xfrm>
            <a:off x="671644" y="4008775"/>
            <a:ext cx="1124695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3" t="34352" r="17040" b="35102"/>
          <a:stretch/>
        </p:blipFill>
        <p:spPr>
          <a:xfrm>
            <a:off x="7693589" y="1299451"/>
            <a:ext cx="1775559" cy="486736"/>
          </a:xfrm>
          <a:prstGeom prst="rect">
            <a:avLst/>
          </a:prstGeom>
        </p:spPr>
      </p:pic>
      <p:pic>
        <p:nvPicPr>
          <p:cNvPr id="44" name="Picture 2" descr="ÐÐ°ÑÑÐ¸Ð½ÐºÐ¸ Ð¿Ð¾ Ð·Ð°Ð¿ÑÐ¾ÑÑ ÑÐ¸Ð±ÑÑ ÑÐ¾Ð»Ð´Ð¸Ð½Ð³ Ð»Ð¾Ð³Ð¾ÑÐ¸Ð¿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18" b="31431"/>
          <a:stretch/>
        </p:blipFill>
        <p:spPr bwMode="auto">
          <a:xfrm>
            <a:off x="9888053" y="1326548"/>
            <a:ext cx="1964938" cy="39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ÐÐ»Ð°Ð²Ð½Ð°Ñ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94" y="1711175"/>
            <a:ext cx="1954825" cy="43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7" descr="ÐÑÐ¸Ð½ÑÐºÐ¸Ð¹ ÐÐÐ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478" y="2296691"/>
            <a:ext cx="1193558" cy="76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1" descr="ÐÐ°ÑÑÐ¸Ð½ÐºÐ¸ Ð¿Ð¾ Ð·Ð°Ð¿ÑÐ¾ÑÑ ÐÐ¸ÑÐ¸ÑÐ¸Ð½ÐµÑÑÐµÐ¾ÑÐ³ÑÐ¸Ð½ÑÐµÐ·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487" y="1344383"/>
            <a:ext cx="941505" cy="84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075" y="2654905"/>
            <a:ext cx="1584176" cy="81226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847" y="2844140"/>
            <a:ext cx="1650331" cy="564474"/>
          </a:xfrm>
          <a:prstGeom prst="rect">
            <a:avLst/>
          </a:prstGeom>
        </p:spPr>
      </p:pic>
      <p:pic>
        <p:nvPicPr>
          <p:cNvPr id="50" name="Picture 2" descr="http://toplogos.ru/images/logo-kazmunaygaz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067" y="1706350"/>
            <a:ext cx="2376264" cy="71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http://www.interfam.rs/wp-content/uploads/2014/03/nis-logo-lat2-e139704020184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815" y="2541519"/>
            <a:ext cx="1488551" cy="9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https://politeka.net/wp-content/uploads/2015/02/Gazprom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629" y="1834247"/>
            <a:ext cx="1327218" cy="65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https://tradernet.ru/data/blogs/users/929229/1511805245_transneft_1200x75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934" y="3041674"/>
            <a:ext cx="1149591" cy="71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https://www.skm-mining.ru/upload/iblock/632/632b0cecfe3c439124bceeb66ae1f7d2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205" y="3464087"/>
            <a:ext cx="2303862" cy="41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6" descr="https://consulting.1c.ru/upload/iblock/6df/6dffff819417a91750ab3c5dc41c8a2f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" t="25551" r="6791" b="21543"/>
          <a:stretch/>
        </p:blipFill>
        <p:spPr bwMode="auto">
          <a:xfrm>
            <a:off x="4245384" y="3184034"/>
            <a:ext cx="1446099" cy="31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6" descr="http://toplogos.ru/images/logo-suek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964" y="2424004"/>
            <a:ext cx="1097511" cy="42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10" descr="http://ko.invest.khv.gov.ru/photos/1950_x620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24912" r="18970" b="31975"/>
          <a:stretch/>
        </p:blipFill>
        <p:spPr bwMode="auto">
          <a:xfrm>
            <a:off x="9470275" y="2406781"/>
            <a:ext cx="2382716" cy="43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12" descr="https://www.mediasystemagency.com/upload/iblock/348/348807f905490587a411bf4e8944030c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970" y="3589181"/>
            <a:ext cx="2248365" cy="31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Рисунок 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929" y="6000405"/>
            <a:ext cx="962293" cy="56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Рисунок 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327" y="5101106"/>
            <a:ext cx="740924" cy="65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Рисунок 2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199" y="4184411"/>
            <a:ext cx="714402" cy="69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Рисунок 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45" y="4147848"/>
            <a:ext cx="1933303" cy="744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Рисунок 2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706" y="5223380"/>
            <a:ext cx="13366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Рисунок 2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525" y="5186733"/>
            <a:ext cx="1913907" cy="556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Рисунок 2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929" y="4131228"/>
            <a:ext cx="776394" cy="8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Рисунок 23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60" y="5924139"/>
            <a:ext cx="1259968" cy="852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2" descr="ÐÐ°ÑÑÐ¸Ð½ÐºÐ¸ Ð¿Ð¾ Ð·Ð°Ð¿ÑÐ¾ÑÑ ÐÐÐ Â«ÐÐ¡Ð¡Â»;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908" y="4184411"/>
            <a:ext cx="887522" cy="71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Рисунок 9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490" y="4538249"/>
            <a:ext cx="776524" cy="910131"/>
          </a:xfrm>
          <a:prstGeom prst="rect">
            <a:avLst/>
          </a:prstGeom>
        </p:spPr>
      </p:pic>
      <p:pic>
        <p:nvPicPr>
          <p:cNvPr id="101" name="Picture 2" descr="https://politeka.net/wp-content/uploads/2015/02/Gazprom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364" y="5598789"/>
            <a:ext cx="1184159" cy="58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57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4039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31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>
                <a:cs typeface="Arial" panose="020B0604020202020204" pitchFamily="34" charset="0"/>
              </a:endParaRPr>
            </a:p>
          </p:txBody>
        </p:sp>
        <p:sp>
          <p:nvSpPr>
            <p:cNvPr id="3129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0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1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6" name="Прямоугольник 85"/>
          <p:cNvSpPr/>
          <p:nvPr/>
        </p:nvSpPr>
        <p:spPr>
          <a:xfrm>
            <a:off x="768883" y="5075632"/>
            <a:ext cx="4207933" cy="1543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>
                <a:cs typeface="Arial" panose="020B0604020202020204" pitchFamily="34" charset="0"/>
              </a:rPr>
              <a:t>39</a:t>
            </a:r>
            <a:endParaRPr lang="ru-RU" altLang="ru-RU" sz="1693" dirty="0">
              <a:cs typeface="Arial" panose="020B0604020202020204" pitchFamily="34" charset="0"/>
            </a:endParaRPr>
          </a:p>
        </p:txBody>
      </p:sp>
      <p:cxnSp>
        <p:nvCxnSpPr>
          <p:cNvPr id="30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ЗАДАЧА 14. Усиление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кооперации с ведущими в регионе, стране и мире научно-образовательными центрами 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710165" y="1251391"/>
            <a:ext cx="5555895" cy="72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dirty="0">
                <a:solidFill>
                  <a:srgbClr val="000000"/>
                </a:solidFill>
                <a:latin typeface="Arial"/>
                <a:ea typeface="Yu Gothic UI" panose="020B0500000000000000" pitchFamily="34" charset="-128"/>
              </a:rPr>
              <a:t>ИНЖЕНЕРНАЯ ШКОЛА ИНФОРМАЦИОННЫХ ТЕХНОЛОГИЙ И РОБОТОТЕХНИКИ</a:t>
            </a:r>
          </a:p>
        </p:txBody>
      </p:sp>
      <p:sp>
        <p:nvSpPr>
          <p:cNvPr id="65" name="Прямоугольник 64">
            <a:extLst>
              <a:ext uri="{FF2B5EF4-FFF2-40B4-BE49-F238E27FC236}">
                <a16:creationId xmlns="" xmlns:a16="http://schemas.microsoft.com/office/drawing/2014/main" id="{4DD4BF89-2E37-4A17-BBC7-12A5BF672188}"/>
              </a:ext>
            </a:extLst>
          </p:cNvPr>
          <p:cNvSpPr/>
          <p:nvPr/>
        </p:nvSpPr>
        <p:spPr>
          <a:xfrm>
            <a:off x="710164" y="1973000"/>
            <a:ext cx="3897431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300"/>
              </a:spcBef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Информационные системы и технологии</a:t>
            </a:r>
          </a:p>
          <a:p>
            <a:pPr marL="342900" lvl="0" indent="-342900">
              <a:spcBef>
                <a:spcPts val="300"/>
              </a:spcBef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Автоматизация промышленных объектов</a:t>
            </a:r>
          </a:p>
          <a:p>
            <a:pPr marL="342900" lvl="0" indent="-342900">
              <a:spcBef>
                <a:spcPts val="300"/>
              </a:spcBef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Робототехника и </a:t>
            </a:r>
            <a:r>
              <a:rPr lang="ru-RU" sz="1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мехатроника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710164" y="3671320"/>
            <a:ext cx="6014486" cy="38177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dirty="0">
                <a:solidFill>
                  <a:srgbClr val="000000"/>
                </a:solidFill>
                <a:latin typeface="Arial"/>
                <a:ea typeface="Yu Gothic UI" panose="020B0500000000000000" pitchFamily="34" charset="-128"/>
              </a:rPr>
              <a:t>ШКОЛА ИНЖЕНЕРНОГО ПРЕДПРИНИМАТЕЛЬСТВА</a:t>
            </a:r>
          </a:p>
        </p:txBody>
      </p:sp>
      <p:sp>
        <p:nvSpPr>
          <p:cNvPr id="69" name="Прямоугольник 68">
            <a:extLst>
              <a:ext uri="{FF2B5EF4-FFF2-40B4-BE49-F238E27FC236}">
                <a16:creationId xmlns="" xmlns:a16="http://schemas.microsoft.com/office/drawing/2014/main" id="{4DD4BF89-2E37-4A17-BBC7-12A5BF672188}"/>
              </a:ext>
            </a:extLst>
          </p:cNvPr>
          <p:cNvSpPr/>
          <p:nvPr/>
        </p:nvSpPr>
        <p:spPr>
          <a:xfrm>
            <a:off x="710164" y="4024051"/>
            <a:ext cx="4058263" cy="2544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400"/>
              </a:spcBef>
              <a:defRPr/>
            </a:pPr>
            <a:r>
              <a:rPr lang="ru-RU" b="1" dirty="0">
                <a:solidFill>
                  <a:srgbClr val="80BF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Совет бизнес-партнеров</a:t>
            </a:r>
          </a:p>
          <a:p>
            <a:pPr marL="342900" lvl="0" indent="-342900"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Федеральные институты поддержки и министерства</a:t>
            </a:r>
          </a:p>
          <a:p>
            <a:pPr marL="342900" lvl="0" indent="-342900"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Региональная инновационная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инфраструктура </a:t>
            </a:r>
          </a:p>
          <a:p>
            <a:pPr marL="342900" lvl="0" indent="-342900"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Бизнес-сообщество федерального и регионального уровней </a:t>
            </a:r>
          </a:p>
          <a:p>
            <a:pPr marL="342900" lvl="0" indent="-342900"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Ведущие вузовские инновационные экосистемы (зарубежные)</a:t>
            </a:r>
          </a:p>
        </p:txBody>
      </p:sp>
      <p:cxnSp>
        <p:nvCxnSpPr>
          <p:cNvPr id="85" name="Прямая соединительная линия 84"/>
          <p:cNvCxnSpPr/>
          <p:nvPr/>
        </p:nvCxnSpPr>
        <p:spPr>
          <a:xfrm>
            <a:off x="671644" y="3567900"/>
            <a:ext cx="1124695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13" descr="Картинки по запросу cisco логотип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087" y="1273443"/>
            <a:ext cx="547842" cy="59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87" y="1298360"/>
            <a:ext cx="1020846" cy="69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38" descr="ÐÐ°ÑÑÐ¸Ð½ÐºÐ¸ Ð¿Ð¾ Ð·Ð°Ð¿ÑÐ¾ÑÑ ÐÐÐÐ¢ ÐÐÐ Ð ÐÐ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904" y="2465264"/>
            <a:ext cx="619032" cy="589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4" descr="http://meteosap.ru/wp-content/uploads/2017/08/logo-imc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3" r="19958"/>
          <a:stretch>
            <a:fillRect/>
          </a:stretch>
        </p:blipFill>
        <p:spPr bwMode="auto">
          <a:xfrm>
            <a:off x="8336962" y="1905411"/>
            <a:ext cx="783902" cy="83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12" descr="https://kompstar.com/upload/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885" y="1916650"/>
            <a:ext cx="1439863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17" descr="Картинки по запросу сколтех логотип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709" y="2226354"/>
            <a:ext cx="1387039" cy="36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37" descr="Похожее изображение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144" y="2794826"/>
            <a:ext cx="871986" cy="59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34" descr="https://st-land.ru/upload/iblock/1d4/1d4979ab186b2e9aec69116d9dec631b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686" y="1888867"/>
            <a:ext cx="1067771" cy="56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30" descr="http://bump.ru/resources/000/000/000/001/451/1451115_690xNone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8238" y="1307472"/>
            <a:ext cx="698477" cy="734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15" descr="Похожее изображение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191" y="3053156"/>
            <a:ext cx="733425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2" descr="ÐÐ°ÑÑÐ¸Ð½ÐºÐ¸ Ð¿Ð¾ Ð·Ð°Ð¿ÑÐ¾ÑÑ Ð¸Ð½Ð½Ð¾Ð¿Ð¾Ð»Ð¸Ñ Ð»Ð¾Ð³Ð¾ÑÐ¸Ð¿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6795" y="2693473"/>
            <a:ext cx="1328737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2" descr="https://www.aex.ru/images/media/o/17200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844" y="1209379"/>
            <a:ext cx="1041734" cy="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20" descr="http://2015.samara-nanograd.ru/images/2015-07-09%20cases/image037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626" y="1908952"/>
            <a:ext cx="2327751" cy="52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28" descr="https://rubius.com/wp-content/uploads/2017/09/Rubius_logo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136" y="2469518"/>
            <a:ext cx="953921" cy="343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37" descr="ÐÐ°ÑÑÐ¸Ð½ÐºÐ¸ Ð¿Ð¾ Ð·Ð°Ð¿ÑÐ¾ÑÑ mail.r Ð»Ð¾Ð³Ð¾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712" y="2885295"/>
            <a:ext cx="1373138" cy="634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26" descr="http://www.masgnb.ru/assets/images/news/ntc-rosneft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160" y="2674377"/>
            <a:ext cx="1294340" cy="7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18" descr="https://yt3.ggpht.com/a-/AK162_60t8ckiUxdDe7iARsLO1_uzsDbAwjNkO61Hw=s900-mo-c-c0xffffffff-rj-k-no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8" b="20177"/>
          <a:stretch>
            <a:fillRect/>
          </a:stretch>
        </p:blipFill>
        <p:spPr bwMode="auto">
          <a:xfrm>
            <a:off x="8292995" y="1284827"/>
            <a:ext cx="1065189" cy="68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16" descr="http://unitomsk.ru/upload/iblock/b5f/b5f1332f565d68eb8352c7f034796337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117" y="3004200"/>
            <a:ext cx="118586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27" descr="Картинки по запросу Микран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133" y="1845495"/>
            <a:ext cx="1197402" cy="119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32" descr="https://upload.wikimedia.org/wikipedia/commons/3/3f/KUKA_Logo_800x260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904" y="2626935"/>
            <a:ext cx="838200" cy="200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5" descr="C:\Users\Andrew\Desktop\фиоп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101" y="5027112"/>
            <a:ext cx="663183" cy="6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7" descr="C:\Users\Andrew\Desktop\фси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691" y="4031047"/>
            <a:ext cx="1243145" cy="82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8" descr="C:\Users\Andrew\Desktop\index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362" y="4949984"/>
            <a:ext cx="1063864" cy="508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9" descr="C:\Users\Andrew\Desktop\аси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674" y="5740064"/>
            <a:ext cx="1587563" cy="768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10" descr="C:\Users\Andrew\Desktop\ато.jp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823" y="5051532"/>
            <a:ext cx="745283" cy="71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11" descr="C:\Users\Andrew\Desktop\дел россия.jp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599" y="4154851"/>
            <a:ext cx="1917194" cy="43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icture 12" descr="C:\Users\Andrew\Desktop\компстар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437" y="5941725"/>
            <a:ext cx="1881359" cy="365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Picture 14" descr="C:\Users\Andrew\Desktop\logo_ru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958" y="5086508"/>
            <a:ext cx="945159" cy="387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Picture 15" descr="C:\Users\Andrew\Desktop\сибедж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383" y="6048739"/>
            <a:ext cx="1397581" cy="34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Picture 16" descr="C:\Users\Andrew\Desktop\элеси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688" y="4100546"/>
            <a:ext cx="824214" cy="508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19" descr="C:\Users\Andrew\Desktop\каролина.pn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279" y="4968977"/>
            <a:ext cx="728234" cy="72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529" y="5094563"/>
            <a:ext cx="1299033" cy="47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Рисунок 109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817" y="4090180"/>
            <a:ext cx="776581" cy="8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Рисунок 2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4" b="33269"/>
          <a:stretch>
            <a:fillRect/>
          </a:stretch>
        </p:blipFill>
        <p:spPr bwMode="auto">
          <a:xfrm>
            <a:off x="6573920" y="5992645"/>
            <a:ext cx="1460293" cy="36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Рисунок 111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5972002" y="4132121"/>
            <a:ext cx="772497" cy="648606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797" y="4057188"/>
            <a:ext cx="568800" cy="5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9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710165" y="4868461"/>
            <a:ext cx="4386768" cy="1273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grpSp>
        <p:nvGrpSpPr>
          <p:cNvPr id="307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31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3129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0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1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307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1877" y="39728"/>
            <a:ext cx="7537745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1. Обеспечение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реализации «дорожной карты» Программы повышения конкурентоспособности ТПУ на 2018 г. с фокусировкой работы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на росте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позиций университета в предметных рейтингах THE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и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QS </a:t>
            </a: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4</a:t>
            </a:r>
            <a:endParaRPr lang="ru-RU" altLang="ru-RU" sz="1693" dirty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10165" y="1261619"/>
            <a:ext cx="5663203" cy="266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600"/>
              </a:spcBef>
              <a:buClr>
                <a:schemeClr val="tx1"/>
              </a:buClr>
              <a:buNone/>
              <a:tabLst>
                <a:tab pos="0" algn="l"/>
              </a:tabLst>
            </a:pPr>
            <a:r>
              <a:rPr lang="ru-RU" altLang="ru-RU" sz="1800" b="1" dirty="0" smtClean="0">
                <a:solidFill>
                  <a:srgbClr val="80BF44"/>
                </a:solidFill>
              </a:rPr>
              <a:t>ЗАЩИТА «ДОРОЖНОЙ КАРТЫ»</a:t>
            </a:r>
            <a:endParaRPr lang="ru-RU" sz="1800" b="1" dirty="0" smtClean="0"/>
          </a:p>
          <a:p>
            <a:pPr marL="0" indent="0">
              <a:spcBef>
                <a:spcPts val="600"/>
              </a:spcBef>
              <a:buClr>
                <a:schemeClr val="tx1"/>
              </a:buClr>
              <a:buNone/>
              <a:tabLst>
                <a:tab pos="0" algn="l"/>
              </a:tabLst>
            </a:pPr>
            <a:r>
              <a:rPr lang="ru-RU" sz="1800" b="1" dirty="0" smtClean="0"/>
              <a:t>26-27 октября 2018 г. </a:t>
            </a:r>
            <a:r>
              <a:rPr lang="ru-RU" sz="1800" dirty="0" smtClean="0"/>
              <a:t>в </a:t>
            </a:r>
            <a:r>
              <a:rPr lang="ru-RU" sz="1800" dirty="0"/>
              <a:t>Калининграде </a:t>
            </a:r>
            <a:r>
              <a:rPr lang="ru-RU" sz="1800" dirty="0" smtClean="0"/>
              <a:t>состоялось заседание </a:t>
            </a:r>
            <a:r>
              <a:rPr lang="ru-RU" sz="1800" dirty="0"/>
              <a:t>Совета по повышению глобальной конкурентоспособности ведущих университетов Российской </a:t>
            </a:r>
            <a:r>
              <a:rPr lang="ru-RU" sz="1800" dirty="0" smtClean="0"/>
              <a:t>Федерации среди ведущих мировых научно-образовательных центров, на котором были рассмотрены отчёты </a:t>
            </a:r>
            <a:r>
              <a:rPr lang="ru-RU" sz="1800" dirty="0"/>
              <a:t>вузов-участников Проекта 5-100 о реализации «дорожных карт</a:t>
            </a:r>
            <a:r>
              <a:rPr lang="ru-RU" sz="1800" dirty="0" smtClean="0"/>
              <a:t>»                   в 2018 г.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8" r="17010" b="12850"/>
          <a:stretch/>
        </p:blipFill>
        <p:spPr>
          <a:xfrm>
            <a:off x="6760443" y="1326332"/>
            <a:ext cx="4764438" cy="26476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0164" y="4038614"/>
            <a:ext cx="109216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Отчёт ТПУ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представляла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команда в составе ректора </a:t>
            </a:r>
            <a:r>
              <a:rPr lang="ru-RU" b="1" i="1" dirty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Петра Чубика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проректора по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внешним связям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b="1" i="1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Лилии </a:t>
            </a:r>
            <a:r>
              <a:rPr lang="ru-RU" b="1" i="1" dirty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Кирьяновой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директора Инженерной школы неразрушающего контроля и безопасности </a:t>
            </a:r>
            <a:r>
              <a:rPr lang="ru-RU" b="1" i="1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Дмитрия </a:t>
            </a:r>
            <a:r>
              <a:rPr lang="ru-RU" b="1" i="1" dirty="0" err="1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Седнева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заместителя директора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развитию Исследовательской школы химических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биомедицинских технологий </a:t>
            </a:r>
            <a:r>
              <a:rPr lang="ru-RU" b="1" i="1" dirty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Марины Трусовой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директора партнера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ТПУ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– Томского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национального исследовательского медицинского центра РАН, академика </a:t>
            </a:r>
            <a:r>
              <a:rPr lang="ru-RU" b="1" i="1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Евгения </a:t>
            </a:r>
            <a:r>
              <a:rPr lang="ru-RU" b="1" i="1" dirty="0" err="1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Чойнзонова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576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4039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768883" y="4837102"/>
            <a:ext cx="4207933" cy="1543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sp>
        <p:nvSpPr>
          <p:cNvPr id="1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>
                <a:cs typeface="Arial" panose="020B0604020202020204" pitchFamily="34" charset="0"/>
              </a:rPr>
              <a:t>40</a:t>
            </a:r>
            <a:endParaRPr lang="ru-RU" altLang="ru-RU" sz="1693" dirty="0">
              <a:cs typeface="Arial" panose="020B0604020202020204" pitchFamily="34" charset="0"/>
            </a:endParaRPr>
          </a:p>
        </p:txBody>
      </p:sp>
      <p:grpSp>
        <p:nvGrpSpPr>
          <p:cNvPr id="4098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4156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4157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4158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4159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4160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4099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272370"/>
              </p:ext>
            </p:extLst>
          </p:nvPr>
        </p:nvGraphicFramePr>
        <p:xfrm>
          <a:off x="7274011" y="1355506"/>
          <a:ext cx="4569584" cy="46004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56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23920"/>
              </a:tblGrid>
              <a:tr h="38699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600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ПЕРЕЧЕНЬ УСЛУГ</a:t>
                      </a:r>
                      <a:endParaRPr lang="ru-RU" sz="160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9060" marR="129060" marT="64491" marB="6449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BF4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2243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Запланировано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9060" marR="129060" marT="64491" marB="6449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Выполнено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9060" marR="129060" marT="64491" marB="6449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3994">
                <a:tc gridSpan="2">
                  <a:txBody>
                    <a:bodyPr/>
                    <a:lstStyle/>
                    <a:p>
                      <a:r>
                        <a:rPr lang="ru-RU" sz="1600" b="1" i="0" dirty="0" smtClean="0">
                          <a:solidFill>
                            <a:srgbClr val="80BF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Бухгалтерия</a:t>
                      </a:r>
                      <a:endParaRPr lang="ru-RU" sz="1600" b="1" i="0" dirty="0">
                        <a:solidFill>
                          <a:srgbClr val="80BF4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9060" marR="129060" marT="64491" marB="6449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39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Справка 2-НДФЛ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9060" marR="129060" marT="64491" marB="6449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9060" marR="129060" marT="64491" marB="6449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39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Справка о заработной плате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9060" marR="129060" marT="64491" marB="6449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9060" marR="129060" marT="64491" marB="6449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3994"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b="1" i="0" kern="1200" dirty="0" smtClean="0">
                          <a:solidFill>
                            <a:srgbClr val="80BF44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Отдел кадров</a:t>
                      </a:r>
                      <a:endParaRPr lang="ru-RU" sz="1600" b="1" i="0" kern="1200" dirty="0">
                        <a:solidFill>
                          <a:srgbClr val="80BF44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9060" marR="129060" marT="64491" marB="6449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78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Справка с места работы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9060" marR="129060" marT="64491" marB="6449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9060" marR="129060" marT="64491" marB="6449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39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Справка о трудовом стаже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9060" marR="129060" marT="64491" marB="6449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9060" marR="129060" marT="64491" marB="6449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590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Копии приказов о приеме, переводе, увольнении, продлении трудового договора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9060" marR="129060" marT="64491" marB="6449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9060" marR="129060" marT="64491" marB="6449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383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Копия трудовой книжки</a:t>
                      </a:r>
                      <a:endParaRPr lang="ru-RU" sz="16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9060" marR="129060" marT="64491" marB="6449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29060" marR="129060" marT="64491" marB="6449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7254"/>
              </p:ext>
            </p:extLst>
          </p:nvPr>
        </p:nvGraphicFramePr>
        <p:xfrm>
          <a:off x="728091" y="3736052"/>
          <a:ext cx="6422352" cy="2236380"/>
        </p:xfrm>
        <a:graphic>
          <a:graphicData uri="http://schemas.openxmlformats.org/drawingml/2006/table">
            <a:tbl>
              <a:tblPr/>
              <a:tblGrid>
                <a:gridCol w="366949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528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54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МЕРОПРИЯТИЕ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81" marR="7981" marT="798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РЕЗУЛЬТАТ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81" marR="7981" marT="7981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BF4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17522">
                <a:tc>
                  <a:txBody>
                    <a:bodyPr/>
                    <a:lstStyle/>
                    <a:p>
                      <a:pPr marL="3600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Формирование перечня и разработка порядка предоставления услуг</a:t>
                      </a:r>
                    </a:p>
                  </a:txBody>
                  <a:tcPr marL="7981" marR="7981" marT="798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Утвержден перечень услуг.</a:t>
                      </a:r>
                    </a:p>
                    <a:p>
                      <a:pPr marL="3600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Разработан каталог паспортов услуг</a:t>
                      </a:r>
                    </a:p>
                  </a:txBody>
                  <a:tcPr marL="7981" marR="7981" marT="798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4739">
                <a:tc>
                  <a:txBody>
                    <a:bodyPr/>
                    <a:lstStyle/>
                    <a:p>
                      <a:pPr marL="3600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ИПК «МФЦ»</a:t>
                      </a:r>
                    </a:p>
                  </a:txBody>
                  <a:tcPr marL="7981" marR="7981" marT="798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ИПК «МФЦ» </a:t>
                      </a:r>
                      <a:r>
                        <a:rPr lang="en-US" altLang="ru-RU" sz="1600" i="1" u="sng" dirty="0" smtClean="0">
                          <a:solidFill>
                            <a:schemeClr val="tx1"/>
                          </a:solidFill>
                        </a:rPr>
                        <a:t>mfc.tpu.ru</a:t>
                      </a:r>
                      <a:endParaRPr lang="ru-RU" sz="1600" b="0" i="1" u="sng" strike="noStrike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981" marR="7981" marT="798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702">
                <a:tc>
                  <a:txBody>
                    <a:bodyPr/>
                    <a:lstStyle/>
                    <a:p>
                      <a:pPr marL="3600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Подготовка помещения для МФЦ</a:t>
                      </a:r>
                    </a:p>
                  </a:txBody>
                  <a:tcPr marL="7981" marR="7981" marT="798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Аудитори</a:t>
                      </a:r>
                      <a:r>
                        <a:rPr lang="ru-RU" sz="16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я №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104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600" b="0" i="0" u="none" strike="noStrike" kern="1200" baseline="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корпус</a:t>
                      </a:r>
                      <a:endParaRPr lang="ru-RU" sz="16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981" marR="7981" marT="798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5989">
                <a:tc>
                  <a:txBody>
                    <a:bodyPr/>
                    <a:lstStyle/>
                    <a:p>
                      <a:pPr marL="3600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Тестовая эксплуатация МФЦ ТПУ</a:t>
                      </a:r>
                    </a:p>
                  </a:txBody>
                  <a:tcPr marL="7981" marR="7981" marT="798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Проведена</a:t>
                      </a:r>
                    </a:p>
                  </a:txBody>
                  <a:tcPr marL="7981" marR="7981" marT="798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66" y="1361083"/>
            <a:ext cx="6440278" cy="220899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ЗАДАЧА 15. Создание Многофункционального центра, работающего по принципу «единого окна», для оказания качественных сервисных услуг работникам университета	</a:t>
            </a:r>
          </a:p>
        </p:txBody>
      </p:sp>
    </p:spTree>
    <p:extLst>
      <p:ext uri="{BB962C8B-B14F-4D97-AF65-F5344CB8AC3E}">
        <p14:creationId xmlns:p14="http://schemas.microsoft.com/office/powerpoint/2010/main" val="347688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31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>
                <a:cs typeface="Arial" panose="020B0604020202020204" pitchFamily="34" charset="0"/>
              </a:endParaRPr>
            </a:p>
          </p:txBody>
        </p:sp>
        <p:sp>
          <p:nvSpPr>
            <p:cNvPr id="3129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0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1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>
                <a:cs typeface="Arial" panose="020B0604020202020204" pitchFamily="34" charset="0"/>
              </a:rPr>
              <a:t>41</a:t>
            </a:r>
            <a:endParaRPr lang="ru-RU" altLang="ru-RU" sz="1693" dirty="0">
              <a:cs typeface="Arial" panose="020B0604020202020204" pitchFamily="34" charset="0"/>
            </a:endParaRPr>
          </a:p>
        </p:txBody>
      </p:sp>
      <p:cxnSp>
        <p:nvCxnSpPr>
          <p:cNvPr id="30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1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4039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10164" y="1239178"/>
            <a:ext cx="1092100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соответствии с Федеральным законом от 23 ноября 2009 г. № 261-ФЗ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 энергосбережении и о повышении энергетической эффективности и о внесении изменений в отдельные законодательные акты Российской Федерации»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выполнены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мероприятия по дооснащению индивидуальных тепловых пунктов автоматизированными системами теплопотребления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общежитиях № 7, 10, 11, 13, 16, 19,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 объектах ИРТ, учебном корпусе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№ 11,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проведен монтаж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476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энергоэффективных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осветительных установок.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Экономия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энергоресурсов в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2018 г. составила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более </a:t>
            </a:r>
            <a:r>
              <a:rPr lang="ru-RU" b="1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3,0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млн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96276"/>
              </p:ext>
            </p:extLst>
          </p:nvPr>
        </p:nvGraphicFramePr>
        <p:xfrm>
          <a:off x="710163" y="3446949"/>
          <a:ext cx="11012689" cy="21462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65543"/>
                <a:gridCol w="2721584"/>
                <a:gridCol w="3356332"/>
                <a:gridCol w="1869230"/>
              </a:tblGrid>
              <a:tr h="4907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ТИП ЭНЕРГОРЕСУРСА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</a:t>
                      </a:r>
                      <a:r>
                        <a:rPr lang="en-US" sz="1600" b="1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ЭКОНОМИЯ, %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BF44"/>
                    </a:solidFill>
                  </a:tcPr>
                </a:tc>
              </a:tr>
              <a:tr h="3982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Электроэнергия, </a:t>
                      </a:r>
                      <a:r>
                        <a:rPr lang="ru-RU" sz="1600" b="0" kern="12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квт</a:t>
                      </a:r>
                      <a:r>
                        <a:rPr lang="ru-RU" sz="1800" b="1" kern="1200" baseline="300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1600" b="0" kern="12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16 861 775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16 608 512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1,50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Водоснабжение, м</a:t>
                      </a:r>
                      <a:r>
                        <a:rPr lang="ru-RU" sz="1600" b="0" kern="12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361 437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355 933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1,52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Сетевая вода, тонн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120 303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118 326</a:t>
                      </a:r>
                      <a:endParaRPr lang="ru-RU" sz="16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1,64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57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Теплоэнергия</a:t>
                      </a:r>
                      <a:r>
                        <a:rPr lang="ru-RU" sz="1600" b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Гкал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40 961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40 237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1,77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ЗАДАЧА 16. Повышение эффективности управления имущественным комплексом университета с ориентацией на превращение его из центра расходов в центр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доходов</a:t>
            </a:r>
            <a:endParaRPr lang="ru-RU" altLang="ru-RU" sz="1834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96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4039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31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>
                <a:cs typeface="Arial" panose="020B0604020202020204" pitchFamily="34" charset="0"/>
              </a:endParaRPr>
            </a:p>
          </p:txBody>
        </p:sp>
        <p:sp>
          <p:nvSpPr>
            <p:cNvPr id="3129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0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1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768883" y="5075632"/>
            <a:ext cx="4207933" cy="1543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>
                <a:cs typeface="Arial" panose="020B0604020202020204" pitchFamily="34" charset="0"/>
              </a:rPr>
              <a:t>42</a:t>
            </a:r>
            <a:endParaRPr lang="ru-RU" altLang="ru-RU" sz="1693" dirty="0">
              <a:cs typeface="Arial" panose="020B0604020202020204" pitchFamily="34" charset="0"/>
            </a:endParaRPr>
          </a:p>
        </p:txBody>
      </p:sp>
      <p:cxnSp>
        <p:nvCxnSpPr>
          <p:cNvPr id="30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Прямоугольник 2"/>
          <p:cNvSpPr/>
          <p:nvPr/>
        </p:nvSpPr>
        <p:spPr>
          <a:xfrm>
            <a:off x="710165" y="1371248"/>
            <a:ext cx="11012688" cy="460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 ПОМЕЩЕНИЙ ИССЛЕДОВАТЕЛЬСКОГО ЯДЕРНОГО РЕАКТОРА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Выполнен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ремонт физического зала и пультовой; коридоров, лестничных клеток и офисных помещений здания реактора; произведена замена системы розлива и приборов отопления; выполнен монтаж новой системы охранно-пожарной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сигнализации,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частичный ремонт фасадов и кровель зданий;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монтаж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холодного склада со стеллажным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оборудованием,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благоустроительные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работы. </a:t>
            </a:r>
          </a:p>
          <a:p>
            <a:pPr marL="266700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Объем выполненных работ в денежном выражении составил </a:t>
            </a:r>
            <a:r>
              <a:rPr lang="ru-RU" sz="1600" b="1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46,575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млн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b="1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МОДЕРНИЗАЦИЯ НАУЧНО-ТЕХНИЧЕСКОЙ БИБЛИОТЕКИ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Завершены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проектные работы и начата процедура  получения положительного заключения Государственной экспертизы проектной документации и Государственной экспертизы по проверке достоверности определения сметной стоимости в ОГАУ «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Томскгосэкспертиза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66700"/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b="1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УЧЕБНЫЙ КОРПУС № 8 ПО УЛ. УСОВА, 7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Завершаются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работы по разработке проектно-сметной документации для проведения капитального ремонта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в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помещениях учебного корпуса № 8 под размещение Лицея ТПУ. </a:t>
            </a:r>
          </a:p>
          <a:p>
            <a:pPr marL="266700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Срок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окончания проектирования: апрель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pPr marL="266700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Срок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получения положительного заключения  Государственной экспертизы по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проверке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достоверности определения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сметной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стоимости: сентябрь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ЗАДАЧА 17. Завершение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ремонта помещений исследовательского ядерного реактора, разработка проектно-сметной документации (ПСД) и прохождение процедуры </a:t>
            </a:r>
            <a:r>
              <a:rPr lang="ru-RU" altLang="ru-RU" sz="1834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госэкспертизы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 ПСД на модернизацию НТБ и капитальный ремонт помещений   8-го учебного корпуса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.</a:t>
            </a:r>
            <a:endParaRPr lang="ru-RU" altLang="ru-RU" sz="1834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79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99291" y="5687533"/>
            <a:ext cx="3531903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5" y="1266102"/>
            <a:ext cx="7600702" cy="357636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buFont typeface="Wingdings" panose="05000000000000000000" pitchFamily="2" charset="2"/>
              <a:buChar char="§"/>
            </a:pPr>
            <a:r>
              <a:rPr lang="ru-RU" sz="1600" b="1" dirty="0" smtClean="0"/>
              <a:t>ТОМСКИЙ АЭРОПОРТ БУДЕТ НОСИТЬ ИМЯ НИКОЛАЯ КАМОВА </a:t>
            </a:r>
            <a:r>
              <a:rPr lang="ru-RU" sz="1600" dirty="0" smtClean="0"/>
              <a:t>– </a:t>
            </a:r>
            <a:r>
              <a:rPr lang="ru-RU" sz="1400" dirty="0" smtClean="0"/>
              <a:t>выпускника Томского </a:t>
            </a:r>
            <a:r>
              <a:rPr lang="ru-RU" sz="1400" dirty="0"/>
              <a:t>политехнического университета, легендарного авиаконструктора и </a:t>
            </a:r>
            <a:r>
              <a:rPr lang="ru-RU" sz="1400" dirty="0" err="1" smtClean="0"/>
              <a:t>вертолетостроителя</a:t>
            </a:r>
            <a:r>
              <a:rPr lang="ru-RU" sz="1400" dirty="0" smtClean="0"/>
              <a:t>. </a:t>
            </a:r>
            <a:r>
              <a:rPr lang="ru-RU" sz="1400" dirty="0"/>
              <a:t>За кандидатуру политехника в рамках проекта «Великие имена России» </a:t>
            </a:r>
            <a:r>
              <a:rPr lang="ru-RU" sz="1400" dirty="0" smtClean="0"/>
              <a:t>проголосовало </a:t>
            </a:r>
            <a:r>
              <a:rPr lang="ru-RU" sz="1400" dirty="0"/>
              <a:t>почти 33 000 человек. </a:t>
            </a:r>
            <a:endParaRPr lang="ru-RU" sz="1400" dirty="0" smtClean="0"/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1600" b="1" dirty="0"/>
              <a:t>ТПУ </a:t>
            </a:r>
            <a:r>
              <a:rPr lang="ru-RU" sz="1600" b="1" dirty="0" smtClean="0"/>
              <a:t>– ПЕРВЫЙ РОССИЙСКИЙ ВУЗ-ОРГАНИЗАТОР СОВМЕСТНОЙ МОРСКОЙ АРКТИЧЕСКОЙ ЭКСПЕДИЦИИ С РАН</a:t>
            </a:r>
            <a:r>
              <a:rPr lang="ru-RU" sz="1600" dirty="0" smtClean="0"/>
              <a:t>. </a:t>
            </a:r>
            <a:r>
              <a:rPr lang="ru-RU" sz="1600" dirty="0"/>
              <a:t>На борту судна </a:t>
            </a:r>
            <a:r>
              <a:rPr lang="ru-RU" sz="1400" dirty="0"/>
              <a:t>«</a:t>
            </a:r>
            <a:r>
              <a:rPr lang="ru-RU" sz="1400" dirty="0" smtClean="0"/>
              <a:t>Академик </a:t>
            </a:r>
            <a:r>
              <a:rPr lang="ru-RU" sz="1400" dirty="0"/>
              <a:t>М. </a:t>
            </a:r>
            <a:r>
              <a:rPr lang="ru-RU" sz="1400" dirty="0" smtClean="0"/>
              <a:t>Келдыш» </a:t>
            </a:r>
            <a:r>
              <a:rPr lang="ru-RU" sz="1400" dirty="0"/>
              <a:t>под руководством члена-корреспондента РАН, профессора ТПУ Игоря Семилетова </a:t>
            </a:r>
            <a:r>
              <a:rPr lang="ru-RU" sz="1400" dirty="0" smtClean="0"/>
              <a:t>в течение 35 дней работал </a:t>
            </a:r>
            <a:r>
              <a:rPr lang="ru-RU" sz="1400" dirty="0"/>
              <a:t>уникальный </a:t>
            </a:r>
            <a:r>
              <a:rPr lang="ru-RU" sz="1400" dirty="0" smtClean="0"/>
              <a:t>международный научный </a:t>
            </a:r>
            <a:r>
              <a:rPr lang="ru-RU" sz="1400" dirty="0"/>
              <a:t>коллектив из 55 </a:t>
            </a:r>
            <a:r>
              <a:rPr lang="ru-RU" sz="1400" dirty="0" smtClean="0"/>
              <a:t>ученых, который в перспективе станет основой создания нового научного </a:t>
            </a:r>
            <a:r>
              <a:rPr lang="ru-RU" sz="1400" dirty="0"/>
              <a:t>центра мирового </a:t>
            </a:r>
            <a:r>
              <a:rPr lang="ru-RU" sz="1400" dirty="0" smtClean="0"/>
              <a:t>уровня</a:t>
            </a:r>
            <a:r>
              <a:rPr lang="ru-RU" sz="1600" dirty="0" smtClean="0"/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b="1" dirty="0" smtClean="0"/>
              <a:t>ПЕРВАЯ ТРАНССИБИРСКАЯ ШКОЛА ПО ФИЗИКЕ ВЫСОКИХ ЭНЕРГИЙ, </a:t>
            </a:r>
            <a:r>
              <a:rPr lang="ru-RU" sz="1400" dirty="0" smtClean="0"/>
              <a:t>организованная ТПУ и Европейской организацией по ядерным исследованиям объединила студентов, молодых и опытных ученых из разных городов Сибири, проводивших исследования, работающих в </a:t>
            </a:r>
            <a:r>
              <a:rPr lang="ru-RU" sz="1400" dirty="0" err="1" smtClean="0"/>
              <a:t>ЦЕРНе</a:t>
            </a:r>
            <a:r>
              <a:rPr lang="ru-RU" sz="1400" dirty="0" smtClean="0"/>
              <a:t> и других мировых исследовательских центрах.</a:t>
            </a:r>
          </a:p>
        </p:txBody>
      </p:sp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43</a:t>
            </a:r>
            <a:endParaRPr lang="ru-RU" altLang="ru-RU" sz="1693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10165" y="4800675"/>
            <a:ext cx="10748295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УЛЬТРАЗВУКОВАЯ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РОБОТИЗИРОВАННАЯ СИСТЕМА ДЛЯ КОНТРОЛЯ ЭЛЕМЕНТОВ ТЕРМОЯДЕРНОГО РЕАКТОРА ИТЭР.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Ученые ТПУ получили контракт на создание системы для международного экспериментального термоядерного реактора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который сейчас строится на юге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Франции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Объем контракта на разработку установки составляет 70 млн рублей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Работы должны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быть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выполнены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 2020 году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ЭСТАФЕТА ОГНЯ XXIX ВСЕМИРНОЙ ЗИМНЕЙ УНИВЕРСИАДЫ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ТПУ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первым из томских вузов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встретил эстафету. Право пронести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факел получили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три политехника: чемпион мира по плаванию в ластах Дмитрий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Журман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неоднократный чемпион России по гиревому спорту Сергей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Коршунов 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чемпионка Европы по гиревому спорту Анастасия Золотарева.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8381628" y="1311828"/>
            <a:ext cx="3290931" cy="3350583"/>
            <a:chOff x="7881894" y="1311828"/>
            <a:chExt cx="3576566" cy="3641395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4" t="1604" b="4518"/>
            <a:stretch/>
          </p:blipFill>
          <p:spPr>
            <a:xfrm>
              <a:off x="7894733" y="1311828"/>
              <a:ext cx="3563725" cy="1320110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815"/>
            <a:stretch/>
          </p:blipFill>
          <p:spPr>
            <a:xfrm>
              <a:off x="7881894" y="3832962"/>
              <a:ext cx="1650121" cy="1120261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7" b="2400"/>
            <a:stretch/>
          </p:blipFill>
          <p:spPr>
            <a:xfrm>
              <a:off x="9608917" y="3814682"/>
              <a:ext cx="1849541" cy="113830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47"/>
            <a:stretch/>
          </p:blipFill>
          <p:spPr>
            <a:xfrm>
              <a:off x="7894733" y="2715074"/>
              <a:ext cx="1637282" cy="1034754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54" b="7324"/>
            <a:stretch/>
          </p:blipFill>
          <p:spPr>
            <a:xfrm>
              <a:off x="9603380" y="2694403"/>
              <a:ext cx="1855080" cy="1045800"/>
            </a:xfrm>
            <a:prstGeom prst="rect">
              <a:avLst/>
            </a:prstGeom>
          </p:spPr>
        </p:pic>
      </p:grp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ЗНАКОВЫЕ СОБЫТИЯ</a:t>
            </a:r>
          </a:p>
        </p:txBody>
      </p:sp>
    </p:spTree>
    <p:extLst>
      <p:ext uri="{BB962C8B-B14F-4D97-AF65-F5344CB8AC3E}">
        <p14:creationId xmlns:p14="http://schemas.microsoft.com/office/powerpoint/2010/main" val="387364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710164" y="5229225"/>
            <a:ext cx="4890536" cy="1438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4" y="1241386"/>
            <a:ext cx="6786011" cy="501829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600" b="1" dirty="0" smtClean="0"/>
              <a:t> </a:t>
            </a:r>
            <a:r>
              <a:rPr lang="en-US" sz="1700" b="1" dirty="0" smtClean="0">
                <a:solidFill>
                  <a:schemeClr val="accent6"/>
                </a:solidFill>
              </a:rPr>
              <a:t>2</a:t>
            </a:r>
            <a:r>
              <a:rPr lang="en-US" sz="1700" b="1" dirty="0" smtClean="0"/>
              <a:t> </a:t>
            </a:r>
            <a:r>
              <a:rPr lang="ru-RU" sz="1700" b="1" dirty="0" smtClean="0"/>
              <a:t>медали Российской академии наук (РАН)</a:t>
            </a:r>
            <a:r>
              <a:rPr lang="ru-RU" sz="1700" dirty="0" smtClean="0"/>
              <a:t>: 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700" i="1" dirty="0" smtClean="0"/>
              <a:t>младший </a:t>
            </a:r>
            <a:r>
              <a:rPr lang="ru-RU" sz="1700" i="1" dirty="0"/>
              <a:t>научный сотрудник </a:t>
            </a:r>
            <a:r>
              <a:rPr lang="ru-RU" sz="1700" i="1" dirty="0" smtClean="0"/>
              <a:t>ИШФВП Анатолий Коньков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i="1" dirty="0" smtClean="0"/>
              <a:t>старший </a:t>
            </a:r>
            <a:r>
              <a:rPr lang="ru-RU" sz="1700" i="1" dirty="0"/>
              <a:t>научный сотрудник </a:t>
            </a:r>
            <a:r>
              <a:rPr lang="ru-RU" sz="1700" i="1" dirty="0" smtClean="0"/>
              <a:t>ИШЯТ Михаил Шевелев</a:t>
            </a:r>
            <a:endParaRPr lang="ru-RU" sz="1700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b="1" dirty="0" smtClean="0"/>
              <a:t>Гранты </a:t>
            </a:r>
            <a:r>
              <a:rPr lang="ru-RU" sz="1700" b="1" dirty="0"/>
              <a:t>Президента </a:t>
            </a:r>
            <a:r>
              <a:rPr lang="ru-RU" sz="1700" b="1" dirty="0" smtClean="0"/>
              <a:t>РФ для молодых ученых: </a:t>
            </a:r>
            <a:r>
              <a:rPr lang="ru-RU" sz="1700" i="1" dirty="0" smtClean="0"/>
              <a:t>Михаил Андреев, Дмитрий Глушков, Инна </a:t>
            </a:r>
            <a:r>
              <a:rPr lang="ru-RU" sz="1700" i="1" dirty="0" err="1" smtClean="0"/>
              <a:t>Лежнина</a:t>
            </a:r>
            <a:r>
              <a:rPr lang="ru-RU" sz="1700" i="1" dirty="0" smtClean="0"/>
              <a:t>, Екатерина Галанина, Ирина Антонова, Мария </a:t>
            </a:r>
            <a:r>
              <a:rPr lang="ru-RU" sz="1700" i="1" dirty="0" err="1" smtClean="0"/>
              <a:t>Сурменева</a:t>
            </a:r>
            <a:r>
              <a:rPr lang="ru-RU" sz="1700" i="1" dirty="0" smtClean="0"/>
              <a:t>, Елена Ивашкина</a:t>
            </a:r>
            <a:endParaRPr lang="ru-RU" altLang="ru-RU" sz="1700" b="1" dirty="0"/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b="1" dirty="0" smtClean="0"/>
              <a:t>Лауреаты </a:t>
            </a:r>
            <a:r>
              <a:rPr lang="ru-RU" sz="1700" b="1" dirty="0"/>
              <a:t>конкурса «Золотые имена высшей школы</a:t>
            </a:r>
            <a:r>
              <a:rPr lang="ru-RU" sz="1700" b="1" dirty="0" smtClean="0"/>
              <a:t>»</a:t>
            </a:r>
            <a:r>
              <a:rPr lang="ru-RU" sz="1700" dirty="0" smtClean="0"/>
              <a:t>: </a:t>
            </a:r>
            <a:r>
              <a:rPr lang="ru-RU" sz="1700" i="1" dirty="0" smtClean="0"/>
              <a:t>Владимир </a:t>
            </a:r>
            <a:r>
              <a:rPr lang="ru-RU" sz="1700" i="1" dirty="0"/>
              <a:t>Вавилов</a:t>
            </a:r>
            <a:r>
              <a:rPr lang="ru-RU" sz="1700" i="1" dirty="0" smtClean="0"/>
              <a:t>, Геннадий Евтушенко,</a:t>
            </a:r>
            <a:r>
              <a:rPr lang="ru-RU" sz="1700" i="1" dirty="0"/>
              <a:t> </a:t>
            </a:r>
            <a:r>
              <a:rPr lang="ru-RU" sz="1700" i="1" dirty="0" smtClean="0"/>
              <a:t>Валерий Кривобоков, Виталий</a:t>
            </a:r>
            <a:r>
              <a:rPr lang="ru-RU" sz="1700" i="1" dirty="0"/>
              <a:t> </a:t>
            </a:r>
            <a:r>
              <a:rPr lang="ru-RU" sz="1700" i="1" dirty="0" smtClean="0"/>
              <a:t>Ларионов, Геннадий Ремнёв, Марина Трусова, </a:t>
            </a:r>
            <a:r>
              <a:rPr lang="ru-RU" sz="1700" i="1" dirty="0" err="1" smtClean="0"/>
              <a:t>Мехман</a:t>
            </a:r>
            <a:r>
              <a:rPr lang="ru-RU" sz="1700" i="1" dirty="0" smtClean="0"/>
              <a:t> </a:t>
            </a:r>
            <a:r>
              <a:rPr lang="ru-RU" sz="1700" i="1" dirty="0" err="1" smtClean="0"/>
              <a:t>Юсубов</a:t>
            </a:r>
            <a:r>
              <a:rPr lang="ru-RU" sz="1700" i="1" dirty="0" smtClean="0"/>
              <a:t>, Павел Стрижак, Роман </a:t>
            </a:r>
            <a:r>
              <a:rPr lang="ru-RU" sz="1700" i="1" dirty="0" err="1" smtClean="0"/>
              <a:t>Табакаев</a:t>
            </a:r>
            <a:r>
              <a:rPr lang="ru-RU" sz="1700" i="1" dirty="0" smtClean="0"/>
              <a:t>, Анна </a:t>
            </a:r>
            <a:r>
              <a:rPr lang="ru-RU" sz="1700" i="1" dirty="0" err="1" smtClean="0"/>
              <a:t>Таловская</a:t>
            </a:r>
            <a:r>
              <a:rPr lang="ru-RU" sz="1700" i="1" dirty="0" smtClean="0"/>
              <a:t>, Арсений Чулков, Олег </a:t>
            </a:r>
            <a:r>
              <a:rPr lang="ru-RU" sz="1700" i="1" dirty="0" err="1" smtClean="0"/>
              <a:t>Уленеков</a:t>
            </a:r>
            <a:r>
              <a:rPr lang="ru-RU" sz="1700" i="1" dirty="0" smtClean="0"/>
              <a:t>, Андрей Хлебников,</a:t>
            </a:r>
            <a:r>
              <a:rPr lang="en-US" sz="1700" i="1" dirty="0" smtClean="0"/>
              <a:t> </a:t>
            </a:r>
            <a:r>
              <a:rPr lang="ru-RU" altLang="ru-RU" sz="1700" i="1" dirty="0" smtClean="0">
                <a:cs typeface="Arial" charset="0"/>
              </a:rPr>
              <a:t>Виктор Панин, Юрий </a:t>
            </a:r>
            <a:r>
              <a:rPr lang="ru-RU" altLang="ru-RU" sz="1700" i="1" dirty="0" err="1" smtClean="0">
                <a:cs typeface="Arial" charset="0"/>
              </a:rPr>
              <a:t>Похолков</a:t>
            </a:r>
            <a:r>
              <a:rPr lang="ru-RU" altLang="ru-RU" sz="1700" i="1" dirty="0" smtClean="0">
                <a:cs typeface="Arial" charset="0"/>
              </a:rPr>
              <a:t>, Алексей Солдатов, Елена Короткова</a:t>
            </a:r>
            <a:endParaRPr lang="ru-RU" altLang="ru-RU" sz="1700" dirty="0" smtClean="0">
              <a:cs typeface="Arial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b="1" dirty="0" smtClean="0"/>
              <a:t>В конкурсе </a:t>
            </a:r>
            <a:r>
              <a:rPr lang="ru-RU" sz="1700" b="1" dirty="0"/>
              <a:t>для молодых исследователей «Мой первый грант» Российского фонда фундаментальных исследований </a:t>
            </a:r>
            <a:r>
              <a:rPr lang="ru-RU" sz="1700" dirty="0" smtClean="0"/>
              <a:t>поддержан </a:t>
            </a:r>
            <a:r>
              <a:rPr lang="ru-RU" sz="1700" b="1" dirty="0" smtClean="0">
                <a:solidFill>
                  <a:schemeClr val="accent6"/>
                </a:solidFill>
              </a:rPr>
              <a:t>31</a:t>
            </a:r>
            <a:r>
              <a:rPr lang="ru-RU" sz="1700" dirty="0" smtClean="0"/>
              <a:t> </a:t>
            </a:r>
            <a:r>
              <a:rPr lang="ru-RU" sz="1700" dirty="0"/>
              <a:t>проект молодых ученых </a:t>
            </a:r>
            <a:r>
              <a:rPr lang="ru-RU" sz="1700" dirty="0" smtClean="0"/>
              <a:t>ТПУ</a:t>
            </a:r>
            <a:endParaRPr lang="ru-RU" sz="1700" dirty="0"/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44</a:t>
            </a:r>
            <a:endParaRPr lang="ru-RU" altLang="ru-RU" sz="1693" dirty="0"/>
          </a:p>
        </p:txBody>
      </p:sp>
      <p:grpSp>
        <p:nvGrpSpPr>
          <p:cNvPr id="5" name="Группа 4"/>
          <p:cNvGrpSpPr>
            <a:grpSpLocks noChangeAspect="1"/>
          </p:cNvGrpSpPr>
          <p:nvPr/>
        </p:nvGrpSpPr>
        <p:grpSpPr>
          <a:xfrm>
            <a:off x="7745193" y="1634611"/>
            <a:ext cx="3977660" cy="4363613"/>
            <a:chOff x="7134265" y="891713"/>
            <a:chExt cx="4904834" cy="5219329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4" t="23299" r="25375" b="13081"/>
            <a:stretch/>
          </p:blipFill>
          <p:spPr>
            <a:xfrm>
              <a:off x="7134265" y="891713"/>
              <a:ext cx="4902388" cy="3201836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66" r="20313" b="12621"/>
            <a:stretch/>
          </p:blipFill>
          <p:spPr>
            <a:xfrm>
              <a:off x="7134265" y="4177095"/>
              <a:ext cx="2500625" cy="1933947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23" r="10769"/>
            <a:stretch/>
          </p:blipFill>
          <p:spPr>
            <a:xfrm>
              <a:off x="9731142" y="4168470"/>
              <a:ext cx="2307957" cy="1937844"/>
            </a:xfrm>
            <a:prstGeom prst="rect">
              <a:avLst/>
            </a:prstGeom>
          </p:spPr>
        </p:pic>
      </p:grp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ПРИЗНАНИЯ ГОДА</a:t>
            </a:r>
          </a:p>
        </p:txBody>
      </p:sp>
    </p:spTree>
    <p:extLst>
      <p:ext uri="{BB962C8B-B14F-4D97-AF65-F5344CB8AC3E}">
        <p14:creationId xmlns:p14="http://schemas.microsoft.com/office/powerpoint/2010/main" val="411541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600"/>
            <a:ext cx="4267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2" name="Group 27"/>
          <p:cNvGrpSpPr>
            <a:grpSpLocks noChangeAspect="1"/>
          </p:cNvGrpSpPr>
          <p:nvPr/>
        </p:nvGrpSpPr>
        <p:grpSpPr bwMode="auto">
          <a:xfrm>
            <a:off x="400050" y="-12700"/>
            <a:ext cx="3663950" cy="1343025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539">
                <a:latin typeface="+mn-lt"/>
                <a:cs typeface="+mn-cs"/>
              </a:endParaRPr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auto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ru-RU" altLang="ru-RU" sz="2116">
                <a:cs typeface="+mn-cs"/>
              </a:endParaRPr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539">
                <a:latin typeface="+mn-lt"/>
                <a:cs typeface="+mn-cs"/>
              </a:endParaRPr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539">
                <a:latin typeface="+mn-lt"/>
                <a:cs typeface="+mn-cs"/>
              </a:endParaRPr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539">
                <a:latin typeface="+mn-lt"/>
                <a:cs typeface="+mn-cs"/>
              </a:endParaRPr>
            </a:p>
          </p:txBody>
        </p:sp>
      </p:grpSp>
      <p:cxnSp>
        <p:nvCxnSpPr>
          <p:cNvPr id="2053" name="AutoShape 12"/>
          <p:cNvCxnSpPr>
            <a:cxnSpLocks noChangeShapeType="1"/>
          </p:cNvCxnSpPr>
          <p:nvPr/>
        </p:nvCxnSpPr>
        <p:spPr bwMode="auto">
          <a:xfrm>
            <a:off x="4675188" y="1081088"/>
            <a:ext cx="7516812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906" y="1293330"/>
            <a:ext cx="5082500" cy="493981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sz="1800" b="1" dirty="0" smtClean="0">
                <a:solidFill>
                  <a:srgbClr val="80BF44"/>
                </a:solidFill>
                <a:cs typeface="+mn-cs"/>
              </a:rPr>
              <a:t>ГОСУДАРСТВЕННЫЕ НАГРАДЫ:</a:t>
            </a:r>
          </a:p>
          <a:p>
            <a:pPr marL="53340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600" b="1" dirty="0" smtClean="0">
                <a:cs typeface="+mn-cs"/>
              </a:rPr>
              <a:t>Почетная </a:t>
            </a:r>
            <a:r>
              <a:rPr lang="ru-RU" sz="1600" b="1" dirty="0">
                <a:cs typeface="+mn-cs"/>
              </a:rPr>
              <a:t>грамота Президента Российской </a:t>
            </a:r>
            <a:r>
              <a:rPr lang="ru-RU" sz="1600" b="1" dirty="0" smtClean="0">
                <a:cs typeface="+mn-cs"/>
              </a:rPr>
              <a:t>Федерации</a:t>
            </a:r>
            <a:endParaRPr lang="en-US" sz="1600" b="1" dirty="0" smtClean="0">
              <a:cs typeface="+mn-cs"/>
            </a:endParaRPr>
          </a:p>
          <a:p>
            <a:pPr indent="0" fontAlgn="auto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ru-RU" sz="1600" dirty="0" smtClean="0">
                <a:cs typeface="+mn-cs"/>
              </a:rPr>
              <a:t>     </a:t>
            </a:r>
            <a:r>
              <a:rPr lang="en-US" sz="1600" dirty="0" smtClean="0">
                <a:cs typeface="+mn-cs"/>
              </a:rPr>
              <a:t>– </a:t>
            </a:r>
            <a:r>
              <a:rPr lang="ru-RU" sz="1600" dirty="0" smtClean="0">
                <a:cs typeface="+mn-cs"/>
              </a:rPr>
              <a:t>профессор </a:t>
            </a:r>
            <a:r>
              <a:rPr lang="ru-RU" sz="1600" i="1" dirty="0">
                <a:cs typeface="+mn-cs"/>
              </a:rPr>
              <a:t> Валерий </a:t>
            </a:r>
            <a:r>
              <a:rPr lang="ru-RU" sz="1600" i="1" dirty="0" smtClean="0">
                <a:cs typeface="+mn-cs"/>
              </a:rPr>
              <a:t>Бориков</a:t>
            </a:r>
            <a:endParaRPr lang="ru-RU" sz="1600" b="1" dirty="0" smtClean="0">
              <a:solidFill>
                <a:schemeClr val="accent6">
                  <a:lumMod val="75000"/>
                </a:schemeClr>
              </a:solidFill>
              <a:cs typeface="+mn-cs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1800" b="1" dirty="0" smtClean="0">
                <a:solidFill>
                  <a:srgbClr val="80BF44"/>
                </a:solidFill>
                <a:cs typeface="+mn-cs"/>
              </a:rPr>
              <a:t>ВЕДОМСТВЕННЫЕ НАГРАДЫ:</a:t>
            </a:r>
          </a:p>
          <a:p>
            <a:pPr marL="533400" fontAlgn="auto">
              <a:spcBef>
                <a:spcPts val="600"/>
              </a:spcBef>
              <a:spcAft>
                <a:spcPts val="0"/>
              </a:spcAft>
              <a:tabLst>
                <a:tab pos="533400" algn="l"/>
              </a:tabLst>
              <a:defRPr/>
            </a:pPr>
            <a:r>
              <a:rPr lang="ru-RU" sz="1600" b="1" dirty="0" smtClean="0">
                <a:cs typeface="+mn-cs"/>
              </a:rPr>
              <a:t>Почетное </a:t>
            </a:r>
            <a:r>
              <a:rPr lang="ru-RU" sz="1600" b="1" dirty="0">
                <a:cs typeface="+mn-cs"/>
              </a:rPr>
              <a:t>звание «Почетный работник сферы образования  Российской Федерации» </a:t>
            </a:r>
          </a:p>
          <a:p>
            <a:pPr lvl="1" indent="0" fontAlgn="auto">
              <a:spcBef>
                <a:spcPts val="600"/>
              </a:spcBef>
              <a:spcAft>
                <a:spcPts val="0"/>
              </a:spcAft>
              <a:buFontTx/>
              <a:buNone/>
              <a:tabLst>
                <a:tab pos="533400" algn="l"/>
              </a:tabLst>
              <a:defRPr/>
            </a:pPr>
            <a:r>
              <a:rPr lang="en-US" sz="1600" dirty="0">
                <a:cs typeface="+mn-cs"/>
              </a:rPr>
              <a:t>–</a:t>
            </a:r>
            <a:r>
              <a:rPr lang="ru-RU" sz="1600" dirty="0">
                <a:cs typeface="+mn-cs"/>
              </a:rPr>
              <a:t> директор </a:t>
            </a:r>
            <a:r>
              <a:rPr lang="ru-RU" sz="1600" dirty="0" smtClean="0">
                <a:cs typeface="+mn-cs"/>
              </a:rPr>
              <a:t>Центра по работе со студентами </a:t>
            </a:r>
            <a:r>
              <a:rPr lang="ru-RU" sz="1600" i="1" dirty="0">
                <a:cs typeface="+mn-cs"/>
              </a:rPr>
              <a:t>Владислав </a:t>
            </a:r>
            <a:r>
              <a:rPr lang="ru-RU" sz="1600" i="1" dirty="0" err="1">
                <a:cs typeface="+mn-cs"/>
              </a:rPr>
              <a:t>Бибик</a:t>
            </a:r>
            <a:endParaRPr lang="ru-RU" sz="1600" i="1" dirty="0">
              <a:cs typeface="+mn-cs"/>
            </a:endParaRPr>
          </a:p>
          <a:p>
            <a:pPr lvl="1" indent="0" fontAlgn="auto">
              <a:spcBef>
                <a:spcPts val="600"/>
              </a:spcBef>
              <a:spcAft>
                <a:spcPts val="0"/>
              </a:spcAft>
              <a:buFontTx/>
              <a:buNone/>
              <a:tabLst>
                <a:tab pos="533400" algn="l"/>
              </a:tabLst>
              <a:defRPr/>
            </a:pPr>
            <a:r>
              <a:rPr lang="en-US" sz="1600" dirty="0">
                <a:cs typeface="+mn-cs"/>
              </a:rPr>
              <a:t>–</a:t>
            </a:r>
            <a:r>
              <a:rPr lang="ru-RU" sz="1600" dirty="0">
                <a:cs typeface="+mn-cs"/>
              </a:rPr>
              <a:t> профессор </a:t>
            </a:r>
            <a:r>
              <a:rPr lang="ru-RU" sz="1600" i="1" dirty="0">
                <a:cs typeface="+mn-cs"/>
              </a:rPr>
              <a:t>Виктор Штанько</a:t>
            </a:r>
          </a:p>
          <a:p>
            <a:pPr lvl="1" indent="0" fontAlgn="auto">
              <a:spcBef>
                <a:spcPts val="600"/>
              </a:spcBef>
              <a:spcAft>
                <a:spcPts val="0"/>
              </a:spcAft>
              <a:buFontTx/>
              <a:buNone/>
              <a:tabLst>
                <a:tab pos="533400" algn="l"/>
              </a:tabLst>
              <a:defRPr/>
            </a:pPr>
            <a:r>
              <a:rPr lang="en-US" sz="1600" dirty="0">
                <a:cs typeface="+mn-cs"/>
              </a:rPr>
              <a:t>–</a:t>
            </a:r>
            <a:r>
              <a:rPr lang="ru-RU" sz="1600" dirty="0">
                <a:cs typeface="+mn-cs"/>
              </a:rPr>
              <a:t> профессор </a:t>
            </a:r>
            <a:r>
              <a:rPr lang="ru-RU" sz="1600" i="1" dirty="0">
                <a:cs typeface="+mn-cs"/>
              </a:rPr>
              <a:t>Наталия Колодий </a:t>
            </a:r>
          </a:p>
          <a:p>
            <a:pPr lvl="1" indent="0" fontAlgn="auto">
              <a:spcBef>
                <a:spcPts val="600"/>
              </a:spcBef>
              <a:spcAft>
                <a:spcPts val="0"/>
              </a:spcAft>
              <a:buFontTx/>
              <a:buNone/>
              <a:tabLst>
                <a:tab pos="533400" algn="l"/>
              </a:tabLst>
              <a:defRPr/>
            </a:pPr>
            <a:r>
              <a:rPr lang="en-US" sz="1600" dirty="0">
                <a:cs typeface="+mn-cs"/>
              </a:rPr>
              <a:t>–</a:t>
            </a:r>
            <a:r>
              <a:rPr lang="ru-RU" sz="1600" dirty="0">
                <a:cs typeface="+mn-cs"/>
              </a:rPr>
              <a:t> профессор </a:t>
            </a:r>
            <a:r>
              <a:rPr lang="ru-RU" sz="1600" i="1" dirty="0">
                <a:cs typeface="+mn-cs"/>
              </a:rPr>
              <a:t>Владимир Спицын </a:t>
            </a:r>
          </a:p>
          <a:p>
            <a:pPr lvl="1" indent="0" fontAlgn="auto">
              <a:spcBef>
                <a:spcPts val="600"/>
              </a:spcBef>
              <a:spcAft>
                <a:spcPts val="0"/>
              </a:spcAft>
              <a:buFontTx/>
              <a:buNone/>
              <a:tabLst>
                <a:tab pos="533400" algn="l"/>
              </a:tabLst>
              <a:defRPr/>
            </a:pPr>
            <a:r>
              <a:rPr lang="en-US" sz="1600" dirty="0">
                <a:cs typeface="+mn-cs"/>
              </a:rPr>
              <a:t>–</a:t>
            </a:r>
            <a:r>
              <a:rPr lang="ru-RU" sz="1600" dirty="0">
                <a:cs typeface="+mn-cs"/>
              </a:rPr>
              <a:t> начальник </a:t>
            </a:r>
            <a:r>
              <a:rPr lang="ru-RU" sz="1600" dirty="0" smtClean="0">
                <a:cs typeface="+mn-cs"/>
              </a:rPr>
              <a:t>Подготовительного отделения </a:t>
            </a:r>
            <a:r>
              <a:rPr lang="ru-RU" sz="1600" i="1" dirty="0">
                <a:cs typeface="+mn-cs"/>
              </a:rPr>
              <a:t>Надежда </a:t>
            </a:r>
            <a:r>
              <a:rPr lang="ru-RU" sz="1600" i="1" dirty="0" err="1">
                <a:cs typeface="+mn-cs"/>
              </a:rPr>
              <a:t>Гузарова</a:t>
            </a:r>
            <a:endParaRPr lang="ru-RU" sz="1600" i="1" dirty="0">
              <a:cs typeface="+mn-cs"/>
            </a:endParaRPr>
          </a:p>
          <a:p>
            <a:pPr lvl="1" indent="0" fontAlgn="auto">
              <a:spcBef>
                <a:spcPts val="600"/>
              </a:spcBef>
              <a:spcAft>
                <a:spcPts val="0"/>
              </a:spcAft>
              <a:buFontTx/>
              <a:buNone/>
              <a:tabLst>
                <a:tab pos="533400" algn="l"/>
              </a:tabLst>
              <a:defRPr/>
            </a:pPr>
            <a:r>
              <a:rPr lang="en-US" sz="1600" dirty="0">
                <a:cs typeface="+mn-cs"/>
              </a:rPr>
              <a:t>–</a:t>
            </a:r>
            <a:r>
              <a:rPr lang="ru-RU" sz="1600" dirty="0">
                <a:cs typeface="+mn-cs"/>
              </a:rPr>
              <a:t> профессор 	</a:t>
            </a:r>
            <a:r>
              <a:rPr lang="ru-RU" sz="1600" i="1" dirty="0">
                <a:cs typeface="+mn-cs"/>
              </a:rPr>
              <a:t>Магеррам Али </a:t>
            </a:r>
            <a:r>
              <a:rPr lang="ru-RU" sz="1600" i="1" dirty="0" err="1">
                <a:cs typeface="+mn-cs"/>
              </a:rPr>
              <a:t>оглы</a:t>
            </a:r>
            <a:r>
              <a:rPr lang="ru-RU" sz="1600" i="1" dirty="0">
                <a:cs typeface="+mn-cs"/>
              </a:rPr>
              <a:t> </a:t>
            </a:r>
            <a:r>
              <a:rPr lang="ru-RU" sz="1600" i="1" dirty="0" smtClean="0">
                <a:cs typeface="+mn-cs"/>
              </a:rPr>
              <a:t>Гасанов</a:t>
            </a:r>
            <a:endParaRPr lang="en-US" sz="1600" b="1" dirty="0" smtClean="0">
              <a:cs typeface="+mn-cs"/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5770086" y="1293330"/>
            <a:ext cx="6191250" cy="528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1800" b="1" dirty="0" smtClean="0">
                <a:solidFill>
                  <a:srgbClr val="80BF44"/>
                </a:solidFill>
                <a:cs typeface="+mn-cs"/>
              </a:rPr>
              <a:t>НАГРАДЫ ТОМСКОЙ ОБЛАСТИ И г. ТОМСКА:</a:t>
            </a:r>
            <a:endParaRPr lang="ru-RU" sz="1800" dirty="0" smtClean="0">
              <a:solidFill>
                <a:srgbClr val="80BF44"/>
              </a:solidFill>
              <a:cs typeface="+mn-cs"/>
            </a:endParaRPr>
          </a:p>
          <a:p>
            <a:pPr marL="533400" fontAlgn="auto">
              <a:spcAft>
                <a:spcPts val="0"/>
              </a:spcAft>
              <a:tabLst>
                <a:tab pos="533400" algn="l"/>
              </a:tabLst>
              <a:defRPr/>
            </a:pPr>
            <a:r>
              <a:rPr lang="ru-RU" sz="1600" b="1" dirty="0" smtClean="0">
                <a:cs typeface="+mn-cs"/>
              </a:rPr>
              <a:t>Медаль «За достижения» </a:t>
            </a:r>
          </a:p>
          <a:p>
            <a:pPr indent="0" fontAlgn="auto">
              <a:spcAft>
                <a:spcPts val="0"/>
              </a:spcAft>
              <a:buFontTx/>
              <a:buNone/>
              <a:tabLst>
                <a:tab pos="533400" algn="l"/>
              </a:tabLst>
              <a:defRPr/>
            </a:pPr>
            <a:r>
              <a:rPr lang="ru-RU" sz="1600" b="1" dirty="0">
                <a:cs typeface="+mn-cs"/>
              </a:rPr>
              <a:t>	</a:t>
            </a:r>
            <a:r>
              <a:rPr lang="en-US" sz="1600" dirty="0" smtClean="0">
                <a:cs typeface="+mn-cs"/>
              </a:rPr>
              <a:t>– </a:t>
            </a:r>
            <a:r>
              <a:rPr lang="ru-RU" sz="1600" dirty="0" smtClean="0">
                <a:cs typeface="+mn-cs"/>
              </a:rPr>
              <a:t>начальник правового отдела </a:t>
            </a:r>
            <a:r>
              <a:rPr lang="ru-RU" sz="1600" i="1" dirty="0" smtClean="0">
                <a:cs typeface="+mn-cs"/>
              </a:rPr>
              <a:t>Галина Симахина</a:t>
            </a:r>
          </a:p>
          <a:p>
            <a:pPr indent="0" fontAlgn="auto">
              <a:spcAft>
                <a:spcPts val="0"/>
              </a:spcAft>
              <a:buFontTx/>
              <a:buNone/>
              <a:tabLst>
                <a:tab pos="533400" algn="l"/>
              </a:tabLst>
              <a:defRPr/>
            </a:pPr>
            <a:r>
              <a:rPr lang="ru-RU" sz="1600" dirty="0" smtClean="0">
                <a:cs typeface="+mn-cs"/>
              </a:rPr>
              <a:t>	</a:t>
            </a:r>
            <a:r>
              <a:rPr lang="en-US" sz="1600" dirty="0" smtClean="0">
                <a:cs typeface="+mn-cs"/>
              </a:rPr>
              <a:t>–</a:t>
            </a:r>
            <a:r>
              <a:rPr lang="ru-RU" sz="1600" dirty="0" smtClean="0">
                <a:cs typeface="+mn-cs"/>
              </a:rPr>
              <a:t> профессор </a:t>
            </a:r>
            <a:r>
              <a:rPr lang="ru-RU" sz="1600" i="1" dirty="0" smtClean="0">
                <a:cs typeface="+mn-cs"/>
              </a:rPr>
              <a:t>Владимир Ямпольский </a:t>
            </a:r>
          </a:p>
          <a:p>
            <a:pPr marL="552450" indent="-285750" fontAlgn="auto">
              <a:spcAft>
                <a:spcPts val="0"/>
              </a:spcAft>
              <a:tabLst>
                <a:tab pos="533400" algn="l"/>
              </a:tabLst>
              <a:defRPr/>
            </a:pPr>
            <a:r>
              <a:rPr lang="ru-RU" sz="1600" b="1" dirty="0" smtClean="0">
                <a:cs typeface="+mn-cs"/>
              </a:rPr>
              <a:t>Знак отличия «За заслуги в сфере образования»</a:t>
            </a:r>
          </a:p>
          <a:p>
            <a:pPr lvl="1" indent="0" fontAlgn="auto">
              <a:spcAft>
                <a:spcPts val="0"/>
              </a:spcAft>
              <a:buFontTx/>
              <a:buNone/>
              <a:tabLst>
                <a:tab pos="533400" algn="l"/>
              </a:tabLst>
              <a:defRPr/>
            </a:pPr>
            <a:r>
              <a:rPr lang="en-US" sz="1600" dirty="0" smtClean="0">
                <a:cs typeface="+mn-cs"/>
              </a:rPr>
              <a:t>–</a:t>
            </a:r>
            <a:r>
              <a:rPr lang="ru-RU" sz="1600" dirty="0" smtClean="0">
                <a:cs typeface="+mn-cs"/>
              </a:rPr>
              <a:t> </a:t>
            </a:r>
            <a:r>
              <a:rPr lang="ru-RU" sz="1600" dirty="0">
                <a:cs typeface="+mn-cs"/>
              </a:rPr>
              <a:t>руководитель отделения</a:t>
            </a:r>
            <a:r>
              <a:rPr lang="en-US" sz="1600" dirty="0">
                <a:cs typeface="+mn-cs"/>
              </a:rPr>
              <a:t> </a:t>
            </a:r>
            <a:r>
              <a:rPr lang="ru-RU" sz="1600" dirty="0" smtClean="0">
                <a:cs typeface="+mn-cs"/>
              </a:rPr>
              <a:t>электроэнергетики и электротехники </a:t>
            </a:r>
            <a:r>
              <a:rPr lang="ru-RU" sz="1600" i="1" dirty="0" smtClean="0">
                <a:cs typeface="+mn-cs"/>
              </a:rPr>
              <a:t>Юрий </a:t>
            </a:r>
            <a:r>
              <a:rPr lang="ru-RU" sz="1600" i="1" dirty="0">
                <a:cs typeface="+mn-cs"/>
              </a:rPr>
              <a:t>Дементьев</a:t>
            </a:r>
          </a:p>
          <a:p>
            <a:pPr lvl="1" indent="0" fontAlgn="auto">
              <a:spcAft>
                <a:spcPts val="0"/>
              </a:spcAft>
              <a:buFontTx/>
              <a:buNone/>
              <a:tabLst>
                <a:tab pos="533400" algn="l"/>
              </a:tabLst>
              <a:defRPr/>
            </a:pPr>
            <a:r>
              <a:rPr lang="en-US" sz="1600" dirty="0" smtClean="0">
                <a:cs typeface="+mn-cs"/>
              </a:rPr>
              <a:t>–</a:t>
            </a:r>
            <a:r>
              <a:rPr lang="ru-RU" sz="1600" dirty="0" smtClean="0">
                <a:cs typeface="+mn-cs"/>
              </a:rPr>
              <a:t> руководитель НОЦ И.Н. Бутакова</a:t>
            </a:r>
            <a:r>
              <a:rPr lang="en-US" sz="1600" dirty="0" smtClean="0">
                <a:cs typeface="+mn-cs"/>
              </a:rPr>
              <a:t> </a:t>
            </a:r>
            <a:r>
              <a:rPr lang="ru-RU" sz="1600" dirty="0" smtClean="0">
                <a:cs typeface="+mn-cs"/>
              </a:rPr>
              <a:t> </a:t>
            </a:r>
            <a:r>
              <a:rPr lang="ru-RU" sz="1600" i="1" dirty="0" smtClean="0">
                <a:cs typeface="+mn-cs"/>
              </a:rPr>
              <a:t>Александр Заворин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1800" b="1" dirty="0" smtClean="0">
                <a:solidFill>
                  <a:srgbClr val="80BF44"/>
                </a:solidFill>
                <a:cs typeface="+mn-cs"/>
              </a:rPr>
              <a:t>НАГРАДЫ ТПУ:</a:t>
            </a:r>
            <a:endParaRPr lang="ru-RU" sz="1800" i="1" dirty="0" smtClean="0">
              <a:solidFill>
                <a:srgbClr val="80BF44"/>
              </a:solidFill>
              <a:cs typeface="+mn-cs"/>
            </a:endParaRPr>
          </a:p>
          <a:p>
            <a:pPr marL="532800" fontAlgn="auto">
              <a:spcAft>
                <a:spcPts val="0"/>
              </a:spcAft>
              <a:defRPr/>
            </a:pPr>
            <a:r>
              <a:rPr lang="ru-RU" sz="1600" b="1" dirty="0" smtClean="0">
                <a:cs typeface="+mn-cs"/>
              </a:rPr>
              <a:t>Серебряная медаль </a:t>
            </a:r>
            <a:r>
              <a:rPr lang="ru-RU" sz="1600" dirty="0" smtClean="0">
                <a:cs typeface="+mn-cs"/>
              </a:rPr>
              <a:t>«</a:t>
            </a:r>
            <a:r>
              <a:rPr lang="ru-RU" sz="1600" b="1" dirty="0">
                <a:cs typeface="+mn-cs"/>
              </a:rPr>
              <a:t>За заслуги перед Томским политехническим университетом</a:t>
            </a:r>
            <a:r>
              <a:rPr lang="ru-RU" sz="1600" b="1" dirty="0" smtClean="0">
                <a:cs typeface="+mn-cs"/>
              </a:rPr>
              <a:t>»</a:t>
            </a:r>
          </a:p>
          <a:p>
            <a:pPr marL="266100" indent="0" fontAlgn="auto">
              <a:spcAft>
                <a:spcPts val="0"/>
              </a:spcAft>
              <a:buFontTx/>
              <a:buNone/>
              <a:defRPr/>
            </a:pPr>
            <a:r>
              <a:rPr lang="ru-RU" sz="1600" dirty="0" smtClean="0">
                <a:cs typeface="+mn-cs"/>
              </a:rPr>
              <a:t>	      </a:t>
            </a:r>
            <a:r>
              <a:rPr lang="en-US" sz="1600" dirty="0">
                <a:cs typeface="+mn-cs"/>
              </a:rPr>
              <a:t>–</a:t>
            </a:r>
            <a:r>
              <a:rPr lang="ru-RU" sz="1600" dirty="0" smtClean="0">
                <a:cs typeface="+mn-cs"/>
              </a:rPr>
              <a:t> </a:t>
            </a:r>
            <a:r>
              <a:rPr lang="ru-RU" sz="1600" dirty="0">
                <a:cs typeface="+mn-cs"/>
              </a:rPr>
              <a:t> </a:t>
            </a:r>
            <a:r>
              <a:rPr lang="ru-RU" sz="1600" dirty="0" smtClean="0">
                <a:cs typeface="+mn-cs"/>
              </a:rPr>
              <a:t>директор </a:t>
            </a:r>
            <a:r>
              <a:rPr lang="ru-RU" sz="1600" dirty="0">
                <a:cs typeface="+mn-cs"/>
              </a:rPr>
              <a:t>Центра содействия выпускникам </a:t>
            </a:r>
            <a:endParaRPr lang="ru-RU" sz="1600" dirty="0" smtClean="0">
              <a:cs typeface="+mn-cs"/>
            </a:endParaRPr>
          </a:p>
          <a:p>
            <a:pPr marL="266100" indent="0" fontAlgn="auto">
              <a:spcAft>
                <a:spcPts val="0"/>
              </a:spcAft>
              <a:buFontTx/>
              <a:buNone/>
              <a:defRPr/>
            </a:pPr>
            <a:r>
              <a:rPr lang="ru-RU" sz="1600" dirty="0" smtClean="0">
                <a:cs typeface="+mn-cs"/>
              </a:rPr>
              <a:t>          «Томский политехник» (г</a:t>
            </a:r>
            <a:r>
              <a:rPr lang="ru-RU" sz="1600" dirty="0">
                <a:cs typeface="+mn-cs"/>
              </a:rPr>
              <a:t>. </a:t>
            </a:r>
            <a:r>
              <a:rPr lang="ru-RU" sz="1600" dirty="0" smtClean="0">
                <a:cs typeface="+mn-cs"/>
              </a:rPr>
              <a:t>Москва) </a:t>
            </a:r>
            <a:r>
              <a:rPr lang="ru-RU" sz="1600" i="1" dirty="0" smtClean="0">
                <a:cs typeface="+mn-cs"/>
              </a:rPr>
              <a:t>Валерий</a:t>
            </a:r>
            <a:r>
              <a:rPr lang="en-US" sz="1600" i="1" dirty="0" smtClean="0">
                <a:cs typeface="+mn-cs"/>
              </a:rPr>
              <a:t> </a:t>
            </a:r>
            <a:r>
              <a:rPr lang="ru-RU" sz="1600" i="1" dirty="0" err="1" smtClean="0">
                <a:cs typeface="+mn-cs"/>
              </a:rPr>
              <a:t>Пронников</a:t>
            </a:r>
            <a:endParaRPr lang="ru-RU" sz="1600" i="1" dirty="0" smtClean="0">
              <a:cs typeface="+mn-cs"/>
            </a:endParaRPr>
          </a:p>
          <a:p>
            <a:pPr marL="5518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b="1" dirty="0" smtClean="0"/>
              <a:t>Звание «Почетный выпускник» ТПУ</a:t>
            </a:r>
          </a:p>
          <a:p>
            <a:pPr marL="837600" lvl="1">
              <a:buFontTx/>
              <a:buChar char="-"/>
              <a:defRPr/>
            </a:pPr>
            <a:r>
              <a:rPr lang="ru-RU" sz="1600" dirty="0" smtClean="0"/>
              <a:t>Мэр Томска </a:t>
            </a:r>
            <a:r>
              <a:rPr lang="ru-RU" sz="1600" i="1" dirty="0" smtClean="0"/>
              <a:t>Иван </a:t>
            </a:r>
            <a:r>
              <a:rPr lang="ru-RU" sz="1600" i="1" dirty="0" err="1" smtClean="0"/>
              <a:t>Кляйн</a:t>
            </a:r>
            <a:endParaRPr lang="ru-RU" sz="1600" i="1" dirty="0" smtClean="0"/>
          </a:p>
          <a:p>
            <a:pPr marL="837600" lvl="1">
              <a:buFontTx/>
              <a:buChar char="-"/>
              <a:defRPr/>
            </a:pPr>
            <a:r>
              <a:rPr lang="ru-RU" sz="1600" dirty="0" smtClean="0"/>
              <a:t>президент компании «</a:t>
            </a:r>
            <a:r>
              <a:rPr lang="ru-RU" sz="1600" dirty="0" err="1" smtClean="0"/>
              <a:t>Артлайф</a:t>
            </a:r>
            <a:r>
              <a:rPr lang="ru-RU" sz="1600" dirty="0" smtClean="0"/>
              <a:t>» </a:t>
            </a:r>
            <a:r>
              <a:rPr lang="ru-RU" sz="1600" i="1" dirty="0" smtClean="0"/>
              <a:t>Александр </a:t>
            </a:r>
            <a:r>
              <a:rPr lang="ru-RU" sz="1600" i="1" dirty="0" err="1" smtClean="0"/>
              <a:t>Австриевских</a:t>
            </a:r>
            <a:endParaRPr lang="ru-RU" sz="1600" i="1" dirty="0" smtClean="0"/>
          </a:p>
          <a:p>
            <a:pPr marL="837600" lvl="1">
              <a:buFontTx/>
              <a:buChar char="-"/>
              <a:defRPr/>
            </a:pPr>
            <a:r>
              <a:rPr lang="ru-RU" sz="1600" dirty="0" smtClean="0"/>
              <a:t>первый проректор ТУСУР </a:t>
            </a:r>
            <a:r>
              <a:rPr lang="ru-RU" sz="1600" i="1" dirty="0" smtClean="0"/>
              <a:t>Юрий Шурыгин</a:t>
            </a: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100" y="6380163"/>
            <a:ext cx="469900" cy="477837"/>
          </a:xfrm>
          <a:solidFill>
            <a:schemeClr val="bg1">
              <a:lumMod val="65000"/>
            </a:schemeClr>
          </a:solidFill>
        </p:spPr>
        <p:txBody>
          <a:bodyPr rtlCol="0"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1693" dirty="0" smtClean="0">
                <a:cs typeface="+mn-cs"/>
              </a:rPr>
              <a:t>45</a:t>
            </a:r>
            <a:endParaRPr lang="ru-RU" altLang="ru-RU" sz="1693" dirty="0">
              <a:cs typeface="+mn-cs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ПРИЗНАНИЯ ГОДА</a:t>
            </a:r>
          </a:p>
        </p:txBody>
      </p:sp>
    </p:spTree>
    <p:extLst>
      <p:ext uri="{BB962C8B-B14F-4D97-AF65-F5344CB8AC3E}">
        <p14:creationId xmlns:p14="http://schemas.microsoft.com/office/powerpoint/2010/main" val="235108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710164" y="5229225"/>
            <a:ext cx="4890536" cy="1438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3057" y="1266102"/>
            <a:ext cx="6196358" cy="501675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500" b="1" dirty="0" smtClean="0"/>
              <a:t>Премия </a:t>
            </a:r>
            <a:r>
              <a:rPr lang="ru-RU" sz="1500" b="1" dirty="0"/>
              <a:t>Томской области в сфере образования, науки, здравоохранения и </a:t>
            </a:r>
            <a:r>
              <a:rPr lang="ru-RU" sz="1500" b="1" dirty="0" smtClean="0"/>
              <a:t>культуры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500" b="1" dirty="0" smtClean="0"/>
              <a:t>научно-педагогическим коллективам</a:t>
            </a:r>
            <a:r>
              <a:rPr lang="ru-RU" sz="1500" dirty="0" smtClean="0"/>
              <a:t>: коллектив отделения </a:t>
            </a:r>
            <a:r>
              <a:rPr lang="ru-RU" sz="1500" dirty="0"/>
              <a:t>автоматизации и робототехники ИШИТР </a:t>
            </a:r>
            <a:r>
              <a:rPr lang="ru-RU" sz="1500" dirty="0" smtClean="0"/>
              <a:t>(</a:t>
            </a:r>
            <a:r>
              <a:rPr lang="ru-RU" sz="1500" i="1" dirty="0" smtClean="0"/>
              <a:t>Сергей </a:t>
            </a:r>
            <a:r>
              <a:rPr lang="ru-RU" sz="1500" i="1" dirty="0" err="1"/>
              <a:t>Гайворонский</a:t>
            </a:r>
            <a:r>
              <a:rPr lang="ru-RU" sz="1500" i="1" dirty="0"/>
              <a:t>, Семен Ефимов, Елена </a:t>
            </a:r>
            <a:r>
              <a:rPr lang="ru-RU" sz="1500" i="1" dirty="0" err="1"/>
              <a:t>Кочегурова</a:t>
            </a:r>
            <a:r>
              <a:rPr lang="ru-RU" sz="1500" i="1" dirty="0"/>
              <a:t>, Максим Пушкарев, Михаил Суходоев, Иван </a:t>
            </a:r>
            <a:r>
              <a:rPr lang="ru-RU" sz="1500" i="1" dirty="0" err="1" smtClean="0"/>
              <a:t>Хожаев</a:t>
            </a:r>
            <a:r>
              <a:rPr lang="ru-RU" sz="1500" dirty="0" smtClean="0"/>
              <a:t>)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500" b="1" dirty="0" smtClean="0">
                <a:cs typeface="Arial" charset="0"/>
              </a:rPr>
              <a:t>молодым </a:t>
            </a:r>
            <a:r>
              <a:rPr lang="ru-RU" altLang="ru-RU" sz="1500" b="1" dirty="0">
                <a:cs typeface="Arial" charset="0"/>
              </a:rPr>
              <a:t>научным и научно-педагогическим работникам, специалистам, докторантам и </a:t>
            </a:r>
            <a:r>
              <a:rPr lang="ru-RU" altLang="ru-RU" sz="1500" b="1" dirty="0" smtClean="0">
                <a:cs typeface="Arial" charset="0"/>
              </a:rPr>
              <a:t>аспирантам: </a:t>
            </a:r>
            <a:r>
              <a:rPr lang="ru-RU" altLang="ru-RU" sz="1500" i="1" dirty="0" err="1" smtClean="0">
                <a:cs typeface="Arial" charset="0"/>
              </a:rPr>
              <a:t>Ирэна</a:t>
            </a:r>
            <a:r>
              <a:rPr lang="ru-RU" altLang="ru-RU" sz="1500" i="1" dirty="0" smtClean="0">
                <a:cs typeface="Arial" charset="0"/>
              </a:rPr>
              <a:t> Долганова, Максим </a:t>
            </a:r>
            <a:r>
              <a:rPr lang="ru-RU" altLang="ru-RU" sz="1500" i="1" dirty="0" err="1" smtClean="0">
                <a:cs typeface="Arial" charset="0"/>
              </a:rPr>
              <a:t>Криницын</a:t>
            </a:r>
            <a:r>
              <a:rPr lang="ru-RU" altLang="ru-RU" sz="1500" i="1" dirty="0" smtClean="0">
                <a:cs typeface="Arial" charset="0"/>
              </a:rPr>
              <a:t>, Александр Пак, Станислав </a:t>
            </a:r>
            <a:r>
              <a:rPr lang="ru-RU" altLang="ru-RU" sz="1500" i="1" dirty="0" err="1" smtClean="0">
                <a:cs typeface="Arial" charset="0"/>
              </a:rPr>
              <a:t>Чурсин</a:t>
            </a:r>
            <a:r>
              <a:rPr lang="ru-RU" altLang="ru-RU" sz="1500" i="1" dirty="0" smtClean="0">
                <a:cs typeface="Arial" charset="0"/>
              </a:rPr>
              <a:t>, Алексей Суворов, Алексей Савельев, Роман Сазонов, Николай Рубан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500" b="1" dirty="0" smtClean="0"/>
              <a:t>студентам </a:t>
            </a:r>
            <a:r>
              <a:rPr lang="ru-RU" sz="1500" b="1" dirty="0"/>
              <a:t>очной формы </a:t>
            </a:r>
            <a:r>
              <a:rPr lang="ru-RU" sz="1500" b="1" dirty="0" smtClean="0"/>
              <a:t>обучения:</a:t>
            </a:r>
            <a:r>
              <a:rPr lang="ru-RU" sz="1500" dirty="0" smtClean="0"/>
              <a:t> </a:t>
            </a:r>
            <a:r>
              <a:rPr lang="ru-RU" sz="1500" i="1" dirty="0" smtClean="0"/>
              <a:t>Елена </a:t>
            </a:r>
            <a:r>
              <a:rPr lang="ru-RU" sz="1500" i="1" dirty="0"/>
              <a:t>Никонова, </a:t>
            </a:r>
            <a:r>
              <a:rPr lang="ru-RU" sz="1500" i="1" dirty="0" smtClean="0"/>
              <a:t>Ксения </a:t>
            </a:r>
            <a:r>
              <a:rPr lang="ru-RU" sz="1500" i="1" dirty="0"/>
              <a:t>Орлова,  Елена </a:t>
            </a:r>
            <a:r>
              <a:rPr lang="ru-RU" sz="1500" i="1" dirty="0" err="1" smtClean="0"/>
              <a:t>Макарцова</a:t>
            </a:r>
            <a:r>
              <a:rPr lang="ru-RU" sz="1500" i="1" dirty="0" smtClean="0"/>
              <a:t>, Валерия </a:t>
            </a:r>
            <a:r>
              <a:rPr lang="ru-RU" sz="1500" i="1" dirty="0" err="1"/>
              <a:t>Дребот</a:t>
            </a:r>
            <a:r>
              <a:rPr lang="ru-RU" sz="1500" i="1" dirty="0"/>
              <a:t>,  Александр </a:t>
            </a:r>
            <a:r>
              <a:rPr lang="ru-RU" sz="1500" i="1" dirty="0" err="1" smtClean="0"/>
              <a:t>Петрусев</a:t>
            </a:r>
            <a:r>
              <a:rPr lang="ru-RU" sz="1500" i="1" dirty="0" smtClean="0"/>
              <a:t>,</a:t>
            </a:r>
            <a:r>
              <a:rPr lang="ru-RU" sz="1500" i="1" dirty="0"/>
              <a:t> Юлия Васильева,  Анастасия </a:t>
            </a:r>
            <a:r>
              <a:rPr lang="ru-RU" sz="1500" i="1" dirty="0" smtClean="0"/>
              <a:t>Шевелева,</a:t>
            </a:r>
            <a:r>
              <a:rPr lang="ru-RU" sz="1500" i="1" dirty="0"/>
              <a:t> Ирина Данилова,  Анастасия </a:t>
            </a:r>
            <a:r>
              <a:rPr lang="ru-RU" sz="1500" i="1" dirty="0" err="1" smtClean="0"/>
              <a:t>Кайда</a:t>
            </a:r>
            <a:endParaRPr lang="ru-RU" altLang="ru-RU" sz="1500" i="1" dirty="0" smtClean="0">
              <a:cs typeface="Arial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altLang="ru-RU" sz="1500" b="1" dirty="0">
                <a:cs typeface="Arial" charset="0"/>
              </a:rPr>
              <a:t>Победители II Всероссийского конкурса молодых преподавателей вузов: </a:t>
            </a:r>
            <a:r>
              <a:rPr lang="ru-RU" altLang="ru-RU" sz="1500" b="1" dirty="0" smtClean="0">
                <a:cs typeface="Arial" charset="0"/>
              </a:rPr>
              <a:t/>
            </a:r>
            <a:br>
              <a:rPr lang="ru-RU" altLang="ru-RU" sz="1500" b="1" dirty="0" smtClean="0">
                <a:cs typeface="Arial" charset="0"/>
              </a:rPr>
            </a:br>
            <a:r>
              <a:rPr lang="ru-RU" altLang="ru-RU" sz="1500" dirty="0" smtClean="0">
                <a:cs typeface="Arial" charset="0"/>
              </a:rPr>
              <a:t>-</a:t>
            </a:r>
            <a:r>
              <a:rPr lang="ru-RU" altLang="ru-RU" sz="1500" b="1" dirty="0" smtClean="0">
                <a:cs typeface="Arial" charset="0"/>
              </a:rPr>
              <a:t> </a:t>
            </a:r>
            <a:r>
              <a:rPr lang="ru-RU" altLang="ru-RU" sz="1500" dirty="0">
                <a:cs typeface="Arial" charset="0"/>
              </a:rPr>
              <a:t>доцент </a:t>
            </a:r>
            <a:r>
              <a:rPr lang="ru-RU" altLang="ru-RU" sz="1500" i="1" dirty="0" smtClean="0">
                <a:cs typeface="Arial" charset="0"/>
              </a:rPr>
              <a:t>Лилия Леонова </a:t>
            </a:r>
            <a:r>
              <a:rPr lang="ru-RU" altLang="ru-RU" sz="1500" dirty="0" smtClean="0">
                <a:cs typeface="Arial" charset="0"/>
              </a:rPr>
              <a:t>в секции </a:t>
            </a:r>
            <a:r>
              <a:rPr lang="ru-RU" altLang="ru-RU" sz="1500" dirty="0">
                <a:cs typeface="Arial" charset="0"/>
              </a:rPr>
              <a:t>«Технические науки, медицина и IT»</a:t>
            </a:r>
            <a:r>
              <a:rPr lang="ru-RU" altLang="ru-RU" sz="1500" dirty="0" smtClean="0">
                <a:cs typeface="Arial" charset="0"/>
              </a:rPr>
              <a:t/>
            </a:r>
            <a:br>
              <a:rPr lang="ru-RU" altLang="ru-RU" sz="1500" dirty="0" smtClean="0">
                <a:cs typeface="Arial" charset="0"/>
              </a:rPr>
            </a:br>
            <a:r>
              <a:rPr lang="ru-RU" altLang="ru-RU" sz="1500" dirty="0" smtClean="0">
                <a:cs typeface="Arial" charset="0"/>
              </a:rPr>
              <a:t>- </a:t>
            </a:r>
            <a:r>
              <a:rPr lang="ru-RU" altLang="ru-RU" sz="1500" dirty="0">
                <a:cs typeface="Arial" charset="0"/>
              </a:rPr>
              <a:t>ассистент </a:t>
            </a:r>
            <a:r>
              <a:rPr lang="ru-RU" altLang="ru-RU" sz="1500" i="1" dirty="0" smtClean="0">
                <a:cs typeface="Arial" charset="0"/>
              </a:rPr>
              <a:t>Валентин Николаенко </a:t>
            </a:r>
            <a:r>
              <a:rPr lang="ru-RU" altLang="ru-RU" sz="1500" dirty="0" smtClean="0">
                <a:cs typeface="Arial" charset="0"/>
              </a:rPr>
              <a:t>в секции «Экономические</a:t>
            </a:r>
            <a:r>
              <a:rPr lang="ru-RU" altLang="ru-RU" sz="1500" dirty="0">
                <a:cs typeface="Arial" charset="0"/>
              </a:rPr>
              <a:t>, управленческие, юридические дисциплины</a:t>
            </a:r>
            <a:r>
              <a:rPr lang="ru-RU" altLang="ru-RU" sz="1500" dirty="0" smtClean="0">
                <a:cs typeface="Arial" charset="0"/>
              </a:rPr>
              <a:t>»</a:t>
            </a:r>
            <a:endParaRPr lang="ru-RU" sz="1500" i="1" dirty="0"/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7010400" y="1275366"/>
            <a:ext cx="4712453" cy="370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altLang="ru-RU" sz="1500" b="1" dirty="0" smtClean="0">
                <a:cs typeface="Arial" charset="0"/>
              </a:rPr>
              <a:t>Лауреаты </a:t>
            </a:r>
            <a:r>
              <a:rPr lang="ru-RU" altLang="ru-RU" sz="1500" b="1" dirty="0">
                <a:cs typeface="Arial" charset="0"/>
              </a:rPr>
              <a:t>XVIII Всероссийского конкурса «Инженер </a:t>
            </a:r>
            <a:r>
              <a:rPr lang="ru-RU" altLang="ru-RU" sz="1500" b="1" dirty="0" smtClean="0">
                <a:cs typeface="Arial" charset="0"/>
              </a:rPr>
              <a:t>года»: </a:t>
            </a:r>
            <a:r>
              <a:rPr lang="ru-RU" altLang="ru-RU" sz="1500" i="1" dirty="0">
                <a:cs typeface="Arial" charset="0"/>
              </a:rPr>
              <a:t>Владимир Кнышев, </a:t>
            </a:r>
            <a:r>
              <a:rPr lang="ru-RU" altLang="ru-RU" sz="1500" i="1" dirty="0" smtClean="0">
                <a:cs typeface="Arial" charset="0"/>
              </a:rPr>
              <a:t>Алексей Савельев, Ольга </a:t>
            </a:r>
            <a:r>
              <a:rPr lang="ru-RU" altLang="ru-RU" sz="1500" i="1" dirty="0">
                <a:cs typeface="Arial" charset="0"/>
              </a:rPr>
              <a:t>Ноздрина, Алексей </a:t>
            </a:r>
            <a:r>
              <a:rPr lang="ru-RU" altLang="ru-RU" sz="1500" i="1" dirty="0" smtClean="0">
                <a:cs typeface="Arial" charset="0"/>
              </a:rPr>
              <a:t>Суворов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altLang="ru-RU" sz="1500" dirty="0" smtClean="0">
                <a:cs typeface="Arial" charset="0"/>
              </a:rPr>
              <a:t>Разработки профессора </a:t>
            </a:r>
            <a:r>
              <a:rPr lang="ru-RU" altLang="ru-RU" sz="1500" i="1" dirty="0" smtClean="0">
                <a:cs typeface="Arial" charset="0"/>
              </a:rPr>
              <a:t>Павла </a:t>
            </a:r>
            <a:r>
              <a:rPr lang="ru-RU" altLang="ru-RU" sz="1500" i="1" dirty="0" err="1" smtClean="0">
                <a:cs typeface="Arial" charset="0"/>
              </a:rPr>
              <a:t>Стрижака</a:t>
            </a:r>
            <a:r>
              <a:rPr lang="ru-RU" altLang="ru-RU" sz="1500" i="1" dirty="0" smtClean="0">
                <a:cs typeface="Arial" charset="0"/>
              </a:rPr>
              <a:t> </a:t>
            </a:r>
            <a:r>
              <a:rPr lang="ru-RU" altLang="ru-RU" sz="1500" dirty="0" smtClean="0">
                <a:cs typeface="Arial" charset="0"/>
              </a:rPr>
              <a:t>и</a:t>
            </a:r>
            <a:r>
              <a:rPr lang="ru-RU" altLang="ru-RU" sz="1500" i="1" dirty="0" smtClean="0">
                <a:cs typeface="Arial" charset="0"/>
              </a:rPr>
              <a:t> </a:t>
            </a:r>
            <a:r>
              <a:rPr lang="ru-RU" altLang="ru-RU" sz="1500" dirty="0" smtClean="0">
                <a:cs typeface="Arial" charset="0"/>
              </a:rPr>
              <a:t>научного сотрудника </a:t>
            </a:r>
            <a:r>
              <a:rPr lang="ru-RU" altLang="ru-RU" sz="1500" i="1" dirty="0" smtClean="0">
                <a:cs typeface="Arial" charset="0"/>
              </a:rPr>
              <a:t>Александра Тимина </a:t>
            </a:r>
            <a:r>
              <a:rPr lang="ru-RU" altLang="ru-RU" sz="1500" dirty="0" smtClean="0">
                <a:cs typeface="Arial" charset="0"/>
              </a:rPr>
              <a:t>вошли </a:t>
            </a:r>
            <a:r>
              <a:rPr lang="ru-RU" altLang="ru-RU" sz="1500" dirty="0">
                <a:cs typeface="Arial" charset="0"/>
              </a:rPr>
              <a:t>в</a:t>
            </a:r>
            <a:r>
              <a:rPr lang="ru-RU" altLang="ru-RU" sz="1500" i="1" dirty="0">
                <a:cs typeface="Arial" charset="0"/>
              </a:rPr>
              <a:t> </a:t>
            </a:r>
            <a:r>
              <a:rPr lang="ru-RU" altLang="ru-RU" sz="1500" b="1" dirty="0" smtClean="0">
                <a:cs typeface="Arial" charset="0"/>
              </a:rPr>
              <a:t>топ-10 </a:t>
            </a:r>
            <a:r>
              <a:rPr lang="ru-RU" altLang="ru-RU" sz="1500" b="1" dirty="0">
                <a:cs typeface="Arial" charset="0"/>
              </a:rPr>
              <a:t>российских изобретений</a:t>
            </a:r>
            <a:r>
              <a:rPr lang="ru-RU" altLang="ru-RU" sz="1500" dirty="0">
                <a:cs typeface="Arial" charset="0"/>
              </a:rPr>
              <a:t>, которые изменят мир </a:t>
            </a:r>
            <a:r>
              <a:rPr lang="ru-RU" altLang="ru-RU" sz="1500" b="1" dirty="0" smtClean="0">
                <a:cs typeface="Arial" charset="0"/>
              </a:rPr>
              <a:t>(</a:t>
            </a:r>
            <a:r>
              <a:rPr lang="ru-RU" altLang="ru-RU" sz="1500" dirty="0" smtClean="0">
                <a:cs typeface="Arial" charset="0"/>
              </a:rPr>
              <a:t>по версии «РИА </a:t>
            </a:r>
            <a:r>
              <a:rPr lang="ru-RU" altLang="ru-RU" sz="1500" dirty="0">
                <a:cs typeface="Arial" charset="0"/>
              </a:rPr>
              <a:t>Новости</a:t>
            </a:r>
            <a:r>
              <a:rPr lang="ru-RU" altLang="ru-RU" sz="1500" dirty="0" smtClean="0">
                <a:cs typeface="Arial" charset="0"/>
              </a:rPr>
              <a:t>»)</a:t>
            </a:r>
            <a:endParaRPr lang="ru-RU" altLang="ru-RU" sz="1500" i="1" dirty="0" smtClean="0">
              <a:cs typeface="Arial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500" dirty="0" smtClean="0"/>
              <a:t>Магистранты ТПУ </a:t>
            </a:r>
            <a:r>
              <a:rPr lang="ru-RU" sz="1500" i="1" dirty="0"/>
              <a:t>Александр </a:t>
            </a:r>
            <a:r>
              <a:rPr lang="ru-RU" sz="1500" i="1" dirty="0" err="1" smtClean="0"/>
              <a:t>Крутей</a:t>
            </a:r>
            <a:r>
              <a:rPr lang="ru-RU" sz="1500" i="1" dirty="0"/>
              <a:t>, Татьяна </a:t>
            </a:r>
            <a:r>
              <a:rPr lang="ru-RU" sz="1500" i="1" dirty="0" err="1" smtClean="0"/>
              <a:t>Павловец</a:t>
            </a:r>
            <a:r>
              <a:rPr lang="ru-RU" sz="1500" i="1" dirty="0" smtClean="0"/>
              <a:t>,</a:t>
            </a:r>
            <a:r>
              <a:rPr lang="ru-RU" sz="1500" i="1" dirty="0"/>
              <a:t> </a:t>
            </a:r>
            <a:r>
              <a:rPr lang="ru-RU" sz="1500" i="1" dirty="0" smtClean="0"/>
              <a:t>Анна Карманова, </a:t>
            </a:r>
            <a:r>
              <a:rPr lang="ru-RU" sz="1500" i="1" dirty="0"/>
              <a:t>Кирилл Синебрюхов </a:t>
            </a:r>
            <a:r>
              <a:rPr lang="ru-RU" sz="1500" dirty="0" smtClean="0"/>
              <a:t>удостоены звания </a:t>
            </a:r>
            <a:r>
              <a:rPr lang="ru-RU" sz="1500" b="1" dirty="0"/>
              <a:t>«Лучший выпускник России» </a:t>
            </a:r>
            <a:r>
              <a:rPr lang="ru-RU" sz="1500" dirty="0"/>
              <a:t>среди специалистов минерально-сырьевого комплекса </a:t>
            </a:r>
            <a:r>
              <a:rPr lang="ru-RU" sz="1500" dirty="0" smtClean="0"/>
              <a:t>страны</a:t>
            </a:r>
            <a:r>
              <a:rPr lang="ru-RU" sz="1500" b="1" dirty="0" smtClean="0"/>
              <a:t> </a:t>
            </a:r>
            <a:r>
              <a:rPr lang="ru-RU" sz="1500" dirty="0" smtClean="0"/>
              <a:t>на </a:t>
            </a:r>
            <a:r>
              <a:rPr lang="ru-RU" sz="1500" dirty="0"/>
              <a:t>Международном форуме-конкурсе «Проблемы недропользования</a:t>
            </a:r>
            <a:r>
              <a:rPr lang="ru-RU" sz="1500" dirty="0" smtClean="0"/>
              <a:t>» </a:t>
            </a:r>
            <a:endParaRPr lang="en-US" sz="15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" r="5772"/>
          <a:stretch/>
        </p:blipFill>
        <p:spPr>
          <a:xfrm>
            <a:off x="8381628" y="5042518"/>
            <a:ext cx="1790700" cy="13585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2" r="17465"/>
          <a:stretch/>
        </p:blipFill>
        <p:spPr>
          <a:xfrm>
            <a:off x="6835249" y="5042518"/>
            <a:ext cx="1514475" cy="1358581"/>
          </a:xfrm>
          <a:prstGeom prst="rect">
            <a:avLst/>
          </a:prstGeom>
        </p:spPr>
      </p:pic>
      <p:pic>
        <p:nvPicPr>
          <p:cNvPr id="17" name="Picture 2" descr="https://storage.tpu.ru/common/2018/04/23/GWhxZRCZ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2" r="16062" b="12462"/>
          <a:stretch/>
        </p:blipFill>
        <p:spPr bwMode="auto">
          <a:xfrm>
            <a:off x="10237515" y="5056757"/>
            <a:ext cx="1485338" cy="132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46</a:t>
            </a:r>
            <a:endParaRPr lang="ru-RU" altLang="ru-RU" sz="1693" dirty="0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ПРИЗНАНИЯ ГОДА</a:t>
            </a:r>
          </a:p>
        </p:txBody>
      </p:sp>
    </p:spTree>
    <p:extLst>
      <p:ext uri="{BB962C8B-B14F-4D97-AF65-F5344CB8AC3E}">
        <p14:creationId xmlns:p14="http://schemas.microsoft.com/office/powerpoint/2010/main" val="242080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877850" y="5687533"/>
            <a:ext cx="3531903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5" y="1266102"/>
            <a:ext cx="6191679" cy="477053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ru-RU" sz="1600" dirty="0"/>
              <a:t>Команда студентов ТПУ и </a:t>
            </a:r>
            <a:r>
              <a:rPr lang="ru-RU" sz="1600" dirty="0" err="1"/>
              <a:t>ТУСУРа</a:t>
            </a:r>
            <a:r>
              <a:rPr lang="ru-RU" sz="1600" dirty="0"/>
              <a:t> стала победителем конкурса студенческих проектов </a:t>
            </a:r>
            <a:r>
              <a:rPr lang="ru-RU" sz="1600" b="1" dirty="0"/>
              <a:t>«Кубок Преактум-2018</a:t>
            </a:r>
            <a:r>
              <a:rPr lang="ru-RU" sz="1600" b="1" dirty="0" smtClean="0"/>
              <a:t>»</a:t>
            </a:r>
            <a:r>
              <a:rPr lang="ru-RU" sz="1600" dirty="0" smtClean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dirty="0" smtClean="0"/>
              <a:t>Политехники </a:t>
            </a:r>
            <a:r>
              <a:rPr lang="ru-RU" sz="1600" i="1" dirty="0" smtClean="0"/>
              <a:t>Иван </a:t>
            </a:r>
            <a:r>
              <a:rPr lang="ru-RU" sz="1600" i="1" dirty="0"/>
              <a:t>Надин </a:t>
            </a:r>
            <a:r>
              <a:rPr lang="ru-RU" sz="1600" dirty="0" smtClean="0"/>
              <a:t>и </a:t>
            </a:r>
            <a:r>
              <a:rPr lang="ru-RU" sz="1600" i="1" dirty="0" smtClean="0"/>
              <a:t>Павел Ткаче</a:t>
            </a:r>
            <a:r>
              <a:rPr lang="ru-RU" sz="1600" dirty="0" smtClean="0"/>
              <a:t>нко</a:t>
            </a:r>
            <a:r>
              <a:rPr lang="ru-RU" sz="1600" b="1" dirty="0"/>
              <a:t> </a:t>
            </a:r>
            <a:r>
              <a:rPr lang="ru-RU" sz="1600" dirty="0" smtClean="0"/>
              <a:t>завоевали золотую и серебряную медали </a:t>
            </a:r>
            <a:r>
              <a:rPr lang="ru-RU" sz="1600" b="1" dirty="0" smtClean="0"/>
              <a:t>первой </a:t>
            </a:r>
            <a:r>
              <a:rPr lang="ru-RU" sz="1600" b="1" dirty="0"/>
              <a:t>Всероссийской образовательной олимпиады «Я </a:t>
            </a:r>
            <a:r>
              <a:rPr lang="en-US" sz="1600" b="1" dirty="0" smtClean="0"/>
              <a:t>–</a:t>
            </a:r>
            <a:r>
              <a:rPr lang="ru-RU" sz="1600" b="1" dirty="0" smtClean="0"/>
              <a:t> </a:t>
            </a:r>
            <a:r>
              <a:rPr lang="ru-RU" sz="1600" b="1" dirty="0"/>
              <a:t>профессионал</a:t>
            </a:r>
            <a:r>
              <a:rPr lang="ru-RU" sz="1600" b="1" dirty="0" smtClean="0"/>
              <a:t>»</a:t>
            </a:r>
            <a:endParaRPr lang="ru-RU" sz="16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ru-RU" sz="1600" dirty="0" smtClean="0"/>
              <a:t>Студентка ТПУ, </a:t>
            </a:r>
            <a:r>
              <a:rPr lang="ru-RU" sz="1600" dirty="0"/>
              <a:t>командир СПО «Юность» </a:t>
            </a:r>
            <a:r>
              <a:rPr lang="ru-RU" sz="1600" i="1" dirty="0"/>
              <a:t>Анастасия Сычева </a:t>
            </a:r>
            <a:r>
              <a:rPr lang="ru-RU" sz="1600" dirty="0"/>
              <a:t>стала одним из 25 победителей </a:t>
            </a:r>
            <a:r>
              <a:rPr lang="ru-RU" sz="1600" b="1" dirty="0"/>
              <a:t>всероссийского конкурса «Лига вожатых» </a:t>
            </a:r>
            <a:r>
              <a:rPr lang="en-US" sz="1600" dirty="0" smtClean="0"/>
              <a:t>–</a:t>
            </a:r>
            <a:r>
              <a:rPr lang="ru-RU" sz="1600" dirty="0" smtClean="0"/>
              <a:t> </a:t>
            </a:r>
            <a:r>
              <a:rPr lang="ru-RU" sz="1600" dirty="0"/>
              <a:t>единственная из Томской </a:t>
            </a:r>
            <a:r>
              <a:rPr lang="ru-RU" sz="1600" dirty="0" smtClean="0"/>
              <a:t>области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dirty="0" smtClean="0"/>
              <a:t>Команда ТПУ заняла </a:t>
            </a:r>
            <a:r>
              <a:rPr lang="ru-RU" sz="1600" dirty="0"/>
              <a:t>второе </a:t>
            </a:r>
            <a:r>
              <a:rPr lang="ru-RU" sz="1600" dirty="0" smtClean="0"/>
              <a:t>место в общем зачете </a:t>
            </a:r>
            <a:r>
              <a:rPr lang="ru-RU" sz="1600" b="1" dirty="0" smtClean="0"/>
              <a:t>Всероссийской </a:t>
            </a:r>
            <a:r>
              <a:rPr lang="ru-RU" sz="1600" b="1" dirty="0"/>
              <a:t>олимпиады студентов по </a:t>
            </a:r>
            <a:r>
              <a:rPr lang="ru-RU" sz="1600" b="1" dirty="0" smtClean="0"/>
              <a:t>физике</a:t>
            </a:r>
            <a:r>
              <a:rPr lang="ru-RU" sz="1600" dirty="0" smtClean="0"/>
              <a:t>,                         в </a:t>
            </a:r>
            <a:r>
              <a:rPr lang="ru-RU" sz="1600" dirty="0"/>
              <a:t>личном </a:t>
            </a:r>
            <a:r>
              <a:rPr lang="ru-RU" sz="1600" dirty="0" smtClean="0"/>
              <a:t>первенстве третье </a:t>
            </a:r>
            <a:r>
              <a:rPr lang="ru-RU" sz="1600" dirty="0"/>
              <a:t>место занял студент </a:t>
            </a:r>
            <a:r>
              <a:rPr lang="ru-RU" sz="1600" dirty="0" smtClean="0"/>
              <a:t>ТПУ </a:t>
            </a:r>
            <a:r>
              <a:rPr lang="ru-RU" sz="1600" i="1" dirty="0"/>
              <a:t>Константин </a:t>
            </a:r>
            <a:r>
              <a:rPr lang="ru-RU" sz="1600" i="1" dirty="0" err="1" smtClean="0"/>
              <a:t>Потарский</a:t>
            </a:r>
            <a:endParaRPr lang="ru-RU" sz="16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ru-RU" sz="1600" dirty="0" smtClean="0"/>
              <a:t>Команды вуза </a:t>
            </a:r>
            <a:r>
              <a:rPr lang="ru-RU" sz="1600" dirty="0" err="1"/>
              <a:t>Allrandome</a:t>
            </a:r>
            <a:r>
              <a:rPr lang="ru-RU" sz="1600" dirty="0"/>
              <a:t> </a:t>
            </a:r>
            <a:r>
              <a:rPr lang="ru-RU" sz="1600" dirty="0" smtClean="0"/>
              <a:t>и </a:t>
            </a:r>
            <a:r>
              <a:rPr lang="ru-RU" sz="1600" dirty="0" err="1" smtClean="0"/>
              <a:t>Voshod</a:t>
            </a:r>
            <a:r>
              <a:rPr lang="ru-RU" sz="1600" dirty="0" smtClean="0"/>
              <a:t> 01 стали победителями, а команда </a:t>
            </a:r>
            <a:r>
              <a:rPr lang="en-US" sz="1600" dirty="0" err="1"/>
              <a:t>R'evolution</a:t>
            </a:r>
            <a:r>
              <a:rPr lang="ru-RU" sz="1600" dirty="0" smtClean="0"/>
              <a:t> заняла третье место на </a:t>
            </a:r>
            <a:r>
              <a:rPr lang="ru-RU" sz="1600" b="1" dirty="0"/>
              <a:t>чемпионате по робототехнике </a:t>
            </a:r>
            <a:r>
              <a:rPr lang="ru-RU" sz="1600" b="1" dirty="0" err="1"/>
              <a:t>RoboCup</a:t>
            </a:r>
            <a:r>
              <a:rPr lang="ru-RU" sz="1600" b="1" dirty="0"/>
              <a:t> </a:t>
            </a:r>
            <a:r>
              <a:rPr lang="ru-RU" sz="1600" b="1" dirty="0" err="1"/>
              <a:t>Russia</a:t>
            </a:r>
            <a:r>
              <a:rPr lang="ru-RU" sz="1600" b="1" dirty="0"/>
              <a:t> </a:t>
            </a:r>
            <a:r>
              <a:rPr lang="ru-RU" sz="1600" b="1" dirty="0" err="1"/>
              <a:t>Open</a:t>
            </a:r>
            <a:r>
              <a:rPr lang="ru-RU" sz="1600" b="1" dirty="0"/>
              <a:t> </a:t>
            </a:r>
            <a:r>
              <a:rPr lang="ru-RU" sz="1600" b="1" dirty="0" smtClean="0"/>
              <a:t>2018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dirty="0"/>
              <a:t>Студенты </a:t>
            </a:r>
            <a:r>
              <a:rPr lang="ru-RU" sz="1600" dirty="0" smtClean="0"/>
              <a:t>ТПУ стали </a:t>
            </a:r>
            <a:r>
              <a:rPr lang="ru-RU" sz="1600" dirty="0"/>
              <a:t>лучшими </a:t>
            </a:r>
            <a:r>
              <a:rPr lang="ru-RU" sz="1600" b="1" dirty="0"/>
              <a:t>на</a:t>
            </a:r>
            <a:r>
              <a:rPr lang="ru-RU" sz="1600" dirty="0"/>
              <a:t> первом в Сибири </a:t>
            </a:r>
            <a:r>
              <a:rPr lang="ru-RU" sz="1600" b="1" dirty="0" err="1"/>
              <a:t>хакатоне</a:t>
            </a:r>
            <a:r>
              <a:rPr lang="ru-RU" sz="1600" b="1" dirty="0"/>
              <a:t> по энергетике и IT-технологиям «</a:t>
            </a:r>
            <a:r>
              <a:rPr lang="ru-RU" sz="1600" b="1" dirty="0" err="1"/>
              <a:t>EnergyHack</a:t>
            </a:r>
            <a:r>
              <a:rPr lang="ru-RU" sz="1600" b="1" dirty="0" smtClean="0"/>
              <a:t>»</a:t>
            </a:r>
            <a:endParaRPr lang="ru-RU" sz="1600" dirty="0"/>
          </a:p>
        </p:txBody>
      </p:sp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47</a:t>
            </a:r>
            <a:endParaRPr lang="ru-RU" altLang="ru-RU" sz="1693" dirty="0"/>
          </a:p>
        </p:txBody>
      </p:sp>
      <p:pic>
        <p:nvPicPr>
          <p:cNvPr id="4" name="Рисунок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853" y="1330390"/>
            <a:ext cx="2160000" cy="1800000"/>
          </a:xfrm>
          <a:prstGeom prst="rect">
            <a:avLst/>
          </a:prstGeom>
        </p:spPr>
      </p:pic>
      <p:pic>
        <p:nvPicPr>
          <p:cNvPr id="5" name="Рисунок 4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" t="8195" r="781" b="23231"/>
          <a:stretch/>
        </p:blipFill>
        <p:spPr>
          <a:xfrm>
            <a:off x="7294853" y="3172098"/>
            <a:ext cx="4428000" cy="1800000"/>
          </a:xfrm>
          <a:prstGeom prst="rect">
            <a:avLst/>
          </a:prstGeom>
        </p:spPr>
      </p:pic>
      <p:pic>
        <p:nvPicPr>
          <p:cNvPr id="6" name="Рисунок 5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7" r="7953" b="11926"/>
          <a:stretch/>
        </p:blipFill>
        <p:spPr>
          <a:xfrm>
            <a:off x="9454853" y="1333522"/>
            <a:ext cx="2268000" cy="1800000"/>
          </a:xfrm>
          <a:prstGeom prst="rect">
            <a:avLst/>
          </a:prstGeom>
        </p:spPr>
      </p:pic>
      <p:pic>
        <p:nvPicPr>
          <p:cNvPr id="7" name="Рисунок 6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3" t="18588" r="11128" b="5326"/>
          <a:stretch/>
        </p:blipFill>
        <p:spPr>
          <a:xfrm>
            <a:off x="6897626" y="5003533"/>
            <a:ext cx="1944000" cy="1368000"/>
          </a:xfrm>
          <a:prstGeom prst="rect">
            <a:avLst/>
          </a:prstGeom>
        </p:spPr>
      </p:pic>
      <p:pic>
        <p:nvPicPr>
          <p:cNvPr id="24" name="Рисунок 23"/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24025"/>
          <a:stretch/>
        </p:blipFill>
        <p:spPr>
          <a:xfrm>
            <a:off x="8842853" y="5011258"/>
            <a:ext cx="2880000" cy="1368000"/>
          </a:xfrm>
          <a:prstGeom prst="rect">
            <a:avLst/>
          </a:prstGeom>
        </p:spPr>
      </p:pic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СТУДЕНЧЕСКИЕ ПОБЕДЫ </a:t>
            </a:r>
          </a:p>
        </p:txBody>
      </p:sp>
    </p:spTree>
    <p:extLst>
      <p:ext uri="{BB962C8B-B14F-4D97-AF65-F5344CB8AC3E}">
        <p14:creationId xmlns:p14="http://schemas.microsoft.com/office/powerpoint/2010/main" val="1002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877850" y="5687533"/>
            <a:ext cx="3531903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4" y="1266102"/>
            <a:ext cx="11012689" cy="330552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/>
              <a:t>Команда ТПУ с </a:t>
            </a:r>
            <a:r>
              <a:rPr lang="ru-RU" sz="1800" dirty="0"/>
              <a:t>автономным необитаемым подводным аппаратом «Платформа» </a:t>
            </a:r>
            <a:r>
              <a:rPr lang="ru-RU" sz="1800" dirty="0" smtClean="0"/>
              <a:t>заняла второе место на </a:t>
            </a:r>
            <a:r>
              <a:rPr lang="ru-RU" sz="1800" b="1" dirty="0"/>
              <a:t>чемпионате России по морской </a:t>
            </a:r>
            <a:r>
              <a:rPr lang="ru-RU" sz="1800" b="1" dirty="0" smtClean="0"/>
              <a:t>робототехнике </a:t>
            </a:r>
            <a:r>
              <a:rPr lang="ru-RU" sz="1800" b="1" dirty="0"/>
              <a:t>«Аквароботех-2018</a:t>
            </a:r>
            <a:r>
              <a:rPr lang="ru-RU" sz="1800" b="1" dirty="0" smtClean="0"/>
              <a:t>» </a:t>
            </a:r>
            <a:endParaRPr lang="ru-RU" sz="1800" b="1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1800" dirty="0"/>
              <a:t>Команда студентов </a:t>
            </a:r>
            <a:r>
              <a:rPr lang="ru-RU" sz="1800" dirty="0" smtClean="0"/>
              <a:t>ТПУ показала </a:t>
            </a:r>
            <a:r>
              <a:rPr lang="ru-RU" sz="1800" dirty="0"/>
              <a:t>лучшие результаты среди вузов страны в решении комплексных задач </a:t>
            </a:r>
            <a:r>
              <a:rPr lang="ru-RU" sz="1800" dirty="0" smtClean="0"/>
              <a:t>в </a:t>
            </a:r>
            <a:r>
              <a:rPr lang="ru-RU" sz="1800" dirty="0"/>
              <a:t>области </a:t>
            </a:r>
            <a:r>
              <a:rPr lang="ru-RU" sz="1800" dirty="0" smtClean="0"/>
              <a:t>геологии и </a:t>
            </a:r>
            <a:r>
              <a:rPr lang="ru-RU" sz="1800" dirty="0"/>
              <a:t>одержала победу на </a:t>
            </a:r>
            <a:r>
              <a:rPr lang="ru-RU" sz="1800" b="1" dirty="0"/>
              <a:t>Всероссийском студенческом фестивале «</a:t>
            </a:r>
            <a:r>
              <a:rPr lang="ru-RU" sz="1800" b="1" dirty="0" err="1"/>
              <a:t>Геофест</a:t>
            </a:r>
            <a:r>
              <a:rPr lang="ru-RU" sz="1800" b="1" dirty="0" smtClean="0"/>
              <a:t>»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1800" dirty="0" smtClean="0"/>
              <a:t>Команда ТПУ «Философский </a:t>
            </a:r>
            <a:r>
              <a:rPr lang="ru-RU" sz="1800" dirty="0"/>
              <a:t>камень» одержала победу в новом направлении </a:t>
            </a:r>
            <a:r>
              <a:rPr lang="ru-RU" sz="1800" dirty="0" smtClean="0"/>
              <a:t>студенческой </a:t>
            </a:r>
            <a:r>
              <a:rPr lang="ru-RU" sz="1800" dirty="0"/>
              <a:t>лиги </a:t>
            </a:r>
            <a:r>
              <a:rPr lang="ru-RU" sz="1800" dirty="0" smtClean="0"/>
              <a:t>«Нефтехимия</a:t>
            </a:r>
            <a:r>
              <a:rPr lang="ru-RU" sz="1800" dirty="0"/>
              <a:t>», а </a:t>
            </a:r>
            <a:r>
              <a:rPr lang="ru-RU" sz="1800" dirty="0" smtClean="0"/>
              <a:t>команда </a:t>
            </a:r>
            <a:r>
              <a:rPr lang="ru-RU" sz="1800" dirty="0"/>
              <a:t>«</a:t>
            </a:r>
            <a:r>
              <a:rPr lang="ru-RU" sz="1800" dirty="0" err="1"/>
              <a:t>Smart</a:t>
            </a:r>
            <a:r>
              <a:rPr lang="ru-RU" sz="1800" dirty="0"/>
              <a:t>» заняла второе место по направлению </a:t>
            </a:r>
            <a:r>
              <a:rPr lang="ru-RU" sz="1800" dirty="0" smtClean="0"/>
              <a:t>«Электроэнергетика»</a:t>
            </a:r>
            <a:r>
              <a:rPr lang="en-US" sz="1800" dirty="0" smtClean="0"/>
              <a:t> </a:t>
            </a:r>
            <a:r>
              <a:rPr lang="ru-RU" sz="1800" dirty="0" smtClean="0"/>
              <a:t>в </a:t>
            </a:r>
            <a:r>
              <a:rPr lang="ru-RU" sz="1800" dirty="0"/>
              <a:t>финале </a:t>
            </a:r>
            <a:r>
              <a:rPr lang="ru-RU" sz="1800" b="1" dirty="0"/>
              <a:t>Международного инженерного чемпионата «CASE-IN</a:t>
            </a:r>
            <a:r>
              <a:rPr lang="ru-RU" sz="1800" b="1" dirty="0" smtClean="0"/>
              <a:t>»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/>
              <a:t>Студенческая команда «Стальные </a:t>
            </a:r>
            <a:r>
              <a:rPr lang="ru-RU" sz="1800" dirty="0"/>
              <a:t>люди» из Юргинского технологического института ТПУ заняла первое место на отборочном этапе </a:t>
            </a:r>
            <a:r>
              <a:rPr lang="ru-RU" sz="1800" b="1" dirty="0"/>
              <a:t>Международного чемпионата по технологической стратегии в металлургии «</a:t>
            </a:r>
            <a:r>
              <a:rPr lang="ru-RU" sz="1800" b="1" dirty="0" err="1"/>
              <a:t>Metal</a:t>
            </a:r>
            <a:r>
              <a:rPr lang="ru-RU" sz="1800" b="1" dirty="0"/>
              <a:t> Cup-2018</a:t>
            </a:r>
            <a:r>
              <a:rPr lang="ru-RU" sz="1800" b="1" dirty="0" smtClean="0"/>
              <a:t>»</a:t>
            </a:r>
            <a:endParaRPr lang="ru-RU" sz="1800" dirty="0"/>
          </a:p>
        </p:txBody>
      </p:sp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48</a:t>
            </a:r>
            <a:endParaRPr lang="ru-RU" altLang="ru-RU" sz="1693" dirty="0"/>
          </a:p>
        </p:txBody>
      </p:sp>
      <p:pic>
        <p:nvPicPr>
          <p:cNvPr id="3" name="Рисунок 2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9"/>
          <a:stretch/>
        </p:blipFill>
        <p:spPr>
          <a:xfrm>
            <a:off x="6338595" y="4787533"/>
            <a:ext cx="2520000" cy="1800000"/>
          </a:xfrm>
          <a:prstGeom prst="rect">
            <a:avLst/>
          </a:prstGeom>
        </p:spPr>
      </p:pic>
      <p:pic>
        <p:nvPicPr>
          <p:cNvPr id="4" name="Рисунок 3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" b="6600"/>
          <a:stretch/>
        </p:blipFill>
        <p:spPr>
          <a:xfrm>
            <a:off x="3600748" y="4787533"/>
            <a:ext cx="2520000" cy="1800000"/>
          </a:xfrm>
          <a:prstGeom prst="rect">
            <a:avLst/>
          </a:prstGeom>
        </p:spPr>
      </p:pic>
      <p:pic>
        <p:nvPicPr>
          <p:cNvPr id="6" name="Рисунок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" y="4787533"/>
            <a:ext cx="2520000" cy="1800000"/>
          </a:xfrm>
          <a:prstGeom prst="rect">
            <a:avLst/>
          </a:prstGeom>
        </p:spPr>
      </p:pic>
      <p:pic>
        <p:nvPicPr>
          <p:cNvPr id="7" name="Рисунок 6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442" y="4779592"/>
            <a:ext cx="2520000" cy="1800000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СТУДЕНЧЕСКИЕ ПОБЕДЫ </a:t>
            </a:r>
          </a:p>
        </p:txBody>
      </p:sp>
    </p:spTree>
    <p:extLst>
      <p:ext uri="{BB962C8B-B14F-4D97-AF65-F5344CB8AC3E}">
        <p14:creationId xmlns:p14="http://schemas.microsoft.com/office/powerpoint/2010/main" val="290313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99291" y="5924184"/>
            <a:ext cx="4162863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77850" y="5687533"/>
            <a:ext cx="3531903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4" y="1253896"/>
            <a:ext cx="7633845" cy="523220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ru-RU" sz="1600" dirty="0" smtClean="0"/>
              <a:t>ТПУ присвоен статус </a:t>
            </a:r>
            <a:r>
              <a:rPr lang="ru-RU" sz="1600" b="1" dirty="0"/>
              <a:t>Авторизованной инфокоммуникационной академии</a:t>
            </a:r>
            <a:r>
              <a:rPr lang="ru-RU" sz="1600" dirty="0"/>
              <a:t> </a:t>
            </a:r>
            <a:r>
              <a:rPr lang="ru-RU" sz="1600" b="1" dirty="0" smtClean="0"/>
              <a:t>мирового телекоммуникационного гиганта </a:t>
            </a:r>
            <a:r>
              <a:rPr lang="ru-RU" sz="1600" b="1" dirty="0"/>
              <a:t>«</a:t>
            </a:r>
            <a:r>
              <a:rPr lang="en-US" sz="1600" b="1" dirty="0"/>
              <a:t>HUAWEI</a:t>
            </a:r>
            <a:r>
              <a:rPr lang="ru-RU" sz="1600" b="1" dirty="0" smtClean="0"/>
              <a:t>», </a:t>
            </a:r>
            <a:r>
              <a:rPr lang="ru-RU" sz="1600" dirty="0" smtClean="0"/>
              <a:t>дающий студентам и преподавателям возможность получить</a:t>
            </a:r>
            <a:r>
              <a:rPr lang="ru-RU" sz="1600" b="1" dirty="0" smtClean="0"/>
              <a:t> </a:t>
            </a:r>
            <a:r>
              <a:rPr lang="ru-RU" sz="1600" dirty="0" smtClean="0"/>
              <a:t>доступ                           к </a:t>
            </a:r>
            <a:r>
              <a:rPr lang="ru-RU" sz="1600" dirty="0"/>
              <a:t>уникальным </a:t>
            </a:r>
            <a:r>
              <a:rPr lang="ru-RU" sz="1600" dirty="0" smtClean="0"/>
              <a:t>образовательным </a:t>
            </a:r>
            <a:r>
              <a:rPr lang="ru-RU" sz="1600" dirty="0"/>
              <a:t>технологиям и </a:t>
            </a:r>
            <a:r>
              <a:rPr lang="ru-RU" sz="1600" dirty="0" smtClean="0"/>
              <a:t>материалам в </a:t>
            </a:r>
            <a:r>
              <a:rPr lang="ru-RU" sz="1600" dirty="0"/>
              <a:t>области </a:t>
            </a:r>
            <a:r>
              <a:rPr lang="ru-RU" sz="1600" dirty="0" smtClean="0"/>
              <a:t>                   IT и телекоммуникаций</a:t>
            </a:r>
            <a:r>
              <a:rPr lang="ru-RU" sz="1600" dirty="0"/>
              <a:t> </a:t>
            </a:r>
            <a:endParaRPr lang="ru-RU" sz="1600" dirty="0" smtClean="0"/>
          </a:p>
          <a:p>
            <a:pPr>
              <a:spcBef>
                <a:spcPts val="0"/>
              </a:spcBef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ru-RU" sz="1600" dirty="0" smtClean="0"/>
              <a:t>Создан</a:t>
            </a:r>
            <a:r>
              <a:rPr lang="ru-RU" sz="1600" b="1" dirty="0" smtClean="0"/>
              <a:t> Учебно-научный </a:t>
            </a:r>
            <a:r>
              <a:rPr lang="ru-RU" sz="1600" b="1" dirty="0"/>
              <a:t>центр электротехнического 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ru-RU" sz="1600" b="1" dirty="0" smtClean="0"/>
              <a:t>материаловедения </a:t>
            </a:r>
            <a:r>
              <a:rPr lang="ru-RU" sz="1600" b="1" dirty="0"/>
              <a:t>–  </a:t>
            </a:r>
            <a:r>
              <a:rPr lang="ru-RU" sz="1600" b="1" dirty="0" err="1"/>
              <a:t>Lapp</a:t>
            </a:r>
            <a:r>
              <a:rPr lang="ru-RU" sz="1600" b="1" dirty="0"/>
              <a:t> </a:t>
            </a:r>
            <a:r>
              <a:rPr lang="ru-RU" sz="1600" b="1" dirty="0" err="1" smtClean="0"/>
              <a:t>Group</a:t>
            </a:r>
            <a:r>
              <a:rPr lang="ru-RU" sz="1600" b="1" dirty="0" smtClean="0"/>
              <a:t> </a:t>
            </a:r>
            <a:r>
              <a:rPr lang="ru-RU" sz="1600" dirty="0" smtClean="0"/>
              <a:t>–</a:t>
            </a:r>
            <a:r>
              <a:rPr lang="ru-RU" sz="1600" b="1" dirty="0" smtClean="0"/>
              <a:t> </a:t>
            </a:r>
            <a:r>
              <a:rPr lang="ru-RU" sz="1600" dirty="0" smtClean="0"/>
              <a:t>единственный в </a:t>
            </a:r>
            <a:r>
              <a:rPr lang="ru-RU" sz="1600" dirty="0"/>
              <a:t>России центр компетенций одного из крупнейших мировых производителей кабельной </a:t>
            </a:r>
            <a:r>
              <a:rPr lang="ru-RU" sz="1600" dirty="0" smtClean="0"/>
              <a:t>продукции </a:t>
            </a:r>
          </a:p>
          <a:p>
            <a:pPr>
              <a:spcBef>
                <a:spcPts val="0"/>
              </a:spcBef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ru-RU" sz="1600" dirty="0" smtClean="0"/>
              <a:t>Открыта</a:t>
            </a:r>
            <a:r>
              <a:rPr lang="ru-RU" sz="1600" b="1" dirty="0" smtClean="0"/>
              <a:t> </a:t>
            </a:r>
            <a:r>
              <a:rPr lang="ru-RU" sz="1600" dirty="0" smtClean="0"/>
              <a:t>первая </a:t>
            </a:r>
            <a:r>
              <a:rPr lang="ru-RU" sz="1600" dirty="0"/>
              <a:t>в стране </a:t>
            </a:r>
            <a:r>
              <a:rPr lang="ru-RU" sz="1600" b="1" dirty="0" err="1"/>
              <a:t>digital</a:t>
            </a:r>
            <a:r>
              <a:rPr lang="ru-RU" sz="1600" b="1" dirty="0"/>
              <a:t>-лаборатория</a:t>
            </a:r>
            <a:r>
              <a:rPr lang="ru-RU" sz="1600" dirty="0"/>
              <a:t> одной из </a:t>
            </a:r>
            <a:r>
              <a:rPr lang="ru-RU" sz="1600" dirty="0" smtClean="0"/>
              <a:t>ведущих </a:t>
            </a:r>
            <a:r>
              <a:rPr lang="ru-RU" sz="1600" dirty="0"/>
              <a:t>российских страховых компаний –</a:t>
            </a:r>
            <a:r>
              <a:rPr lang="ru-RU" sz="1600" b="1" dirty="0" smtClean="0"/>
              <a:t> </a:t>
            </a:r>
            <a:r>
              <a:rPr lang="ru-RU" sz="1600" b="1" dirty="0"/>
              <a:t>«Страхового Дома ВСК» (САО «ВСК</a:t>
            </a:r>
            <a:r>
              <a:rPr lang="ru-RU" sz="1600" b="1" dirty="0" smtClean="0"/>
              <a:t>»)</a:t>
            </a:r>
            <a:r>
              <a:rPr lang="ru-RU" sz="1600" dirty="0" smtClean="0"/>
              <a:t> </a:t>
            </a:r>
          </a:p>
          <a:p>
            <a:pPr>
              <a:spcBef>
                <a:spcPts val="0"/>
              </a:spcBef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ru-RU" sz="1600" dirty="0" smtClean="0"/>
              <a:t>ТПУ принят в </a:t>
            </a:r>
            <a:r>
              <a:rPr lang="ru-RU" sz="1600" b="1" dirty="0" smtClean="0"/>
              <a:t>Университет </a:t>
            </a:r>
            <a:r>
              <a:rPr lang="ru-RU" sz="1600" b="1" dirty="0"/>
              <a:t>Арктики (</a:t>
            </a:r>
            <a:r>
              <a:rPr lang="ru-RU" sz="1600" b="1" dirty="0" err="1"/>
              <a:t>UArctic</a:t>
            </a:r>
            <a:r>
              <a:rPr lang="ru-RU" sz="1600" b="1" dirty="0"/>
              <a:t>) </a:t>
            </a:r>
            <a:r>
              <a:rPr lang="ru-RU" sz="1600" b="1" dirty="0" smtClean="0"/>
              <a:t>– </a:t>
            </a:r>
            <a:r>
              <a:rPr lang="ru-RU" sz="1600" dirty="0" smtClean="0"/>
              <a:t>международный проект, объединяющий более </a:t>
            </a:r>
            <a:r>
              <a:rPr lang="ru-RU" sz="1600" dirty="0"/>
              <a:t>200 </a:t>
            </a:r>
            <a:r>
              <a:rPr lang="ru-RU" sz="1600" dirty="0" smtClean="0"/>
              <a:t>университетов, научно-исследовательских  организаций </a:t>
            </a:r>
            <a:r>
              <a:rPr lang="ru-RU" sz="1600" dirty="0"/>
              <a:t>и промышленных компаний, занимающихся исследованиями Арктического </a:t>
            </a:r>
            <a:r>
              <a:rPr lang="ru-RU" sz="1600" dirty="0" smtClean="0"/>
              <a:t>региона</a:t>
            </a:r>
          </a:p>
          <a:p>
            <a:pPr>
              <a:spcBef>
                <a:spcPts val="0"/>
              </a:spcBef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ru-RU" sz="1600" dirty="0" smtClean="0"/>
              <a:t>ТПУ вошел в</a:t>
            </a:r>
            <a:r>
              <a:rPr lang="ru-RU" sz="1600" b="1" dirty="0" smtClean="0"/>
              <a:t> Консорциум</a:t>
            </a:r>
            <a:r>
              <a:rPr lang="ru-RU" sz="1600" dirty="0" smtClean="0"/>
              <a:t> по реализации программы центра  </a:t>
            </a:r>
            <a:r>
              <a:rPr lang="ru-RU" sz="1600" b="1" dirty="0" smtClean="0"/>
              <a:t>НТИ </a:t>
            </a:r>
            <a:r>
              <a:rPr lang="ru-RU" sz="1600" b="1" dirty="0"/>
              <a:t>«Технологии транспортировки электроэнергии и распределенных интеллектуальных энергосистем</a:t>
            </a:r>
            <a:r>
              <a:rPr lang="ru-RU" sz="1600" b="1" dirty="0" smtClean="0"/>
              <a:t>» </a:t>
            </a:r>
            <a:r>
              <a:rPr lang="ru-RU" sz="1600" dirty="0" smtClean="0"/>
              <a:t>(совместно с МЭИ, МИЭТ, «</a:t>
            </a:r>
            <a:r>
              <a:rPr lang="ru-RU" sz="1600" dirty="0" err="1" smtClean="0"/>
              <a:t>Сколково</a:t>
            </a:r>
            <a:r>
              <a:rPr lang="ru-RU" sz="1600" dirty="0" smtClean="0"/>
              <a:t>», ИНБРЭС, НИЦЭ и др.)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2" b="13083"/>
          <a:stretch/>
        </p:blipFill>
        <p:spPr>
          <a:xfrm>
            <a:off x="8409052" y="4730857"/>
            <a:ext cx="3240000" cy="16378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5" b="12294"/>
          <a:stretch/>
        </p:blipFill>
        <p:spPr>
          <a:xfrm>
            <a:off x="8409052" y="2967720"/>
            <a:ext cx="3240000" cy="16823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27"/>
          <a:stretch/>
        </p:blipFill>
        <p:spPr>
          <a:xfrm>
            <a:off x="8409052" y="1315456"/>
            <a:ext cx="3240000" cy="1571430"/>
          </a:xfrm>
          <a:prstGeom prst="rect">
            <a:avLst/>
          </a:prstGeom>
        </p:spPr>
      </p:pic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49</a:t>
            </a:r>
            <a:endParaRPr lang="ru-RU" altLang="ru-RU" sz="1693" dirty="0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НОВЫЕ СТРУКТУРЫ, ЦЕНТРЫ, КОЛЛАБОРАЦИИ</a:t>
            </a:r>
          </a:p>
        </p:txBody>
      </p:sp>
    </p:spTree>
    <p:extLst>
      <p:ext uri="{BB962C8B-B14F-4D97-AF65-F5344CB8AC3E}">
        <p14:creationId xmlns:p14="http://schemas.microsoft.com/office/powerpoint/2010/main" val="394229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31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3129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0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1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307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1877" y="39728"/>
            <a:ext cx="7537745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1. Обеспечение реализации  «дорожной карты» Программы повышения конкурентоспособности ТПУ на 2018 г. с фокусировкой работы на росте позиций университета в предметных рейтингах QS и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THE</a:t>
            </a:r>
            <a:endParaRPr lang="ru-RU" altLang="ru-RU" sz="1834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5</a:t>
            </a:r>
            <a:endParaRPr lang="ru-RU" altLang="ru-RU" sz="1693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491967"/>
            <a:ext cx="11113253" cy="34042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163808" y="2435888"/>
            <a:ext cx="541867" cy="242693"/>
          </a:xfrm>
          <a:prstGeom prst="rect">
            <a:avLst/>
          </a:prstGeom>
          <a:solidFill>
            <a:srgbClr val="FBB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153391" y="2918170"/>
            <a:ext cx="541867" cy="242693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8162207" y="3367323"/>
            <a:ext cx="541867" cy="242693"/>
          </a:xfrm>
          <a:prstGeom prst="rect">
            <a:avLst/>
          </a:prstGeom>
          <a:solidFill>
            <a:srgbClr val="1B75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8816666" y="2379238"/>
            <a:ext cx="2991460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None/>
              <a:tabLst>
                <a:tab pos="0" algn="l"/>
              </a:tabLst>
            </a:pPr>
            <a:r>
              <a:rPr lang="ru-RU" altLang="ru-RU" sz="1600" dirty="0"/>
              <a:t>Рейтинги</a:t>
            </a:r>
          </a:p>
          <a:p>
            <a:pPr marL="0" indent="0"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None/>
              <a:tabLst>
                <a:tab pos="0" algn="l"/>
              </a:tabLst>
            </a:pPr>
            <a:r>
              <a:rPr lang="ru-RU" altLang="ru-RU" sz="1600" dirty="0" smtClean="0"/>
              <a:t>Количественные </a:t>
            </a:r>
            <a:r>
              <a:rPr lang="ru-RU" altLang="ru-RU" sz="1600" dirty="0"/>
              <a:t>показатели</a:t>
            </a:r>
          </a:p>
          <a:p>
            <a:pPr marL="0" indent="0"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None/>
              <a:tabLst>
                <a:tab pos="0" algn="l"/>
              </a:tabLst>
            </a:pPr>
            <a:r>
              <a:rPr lang="ru-RU" altLang="ru-RU" sz="1600" dirty="0" smtClean="0"/>
              <a:t>Оценка </a:t>
            </a:r>
            <a:r>
              <a:rPr lang="ru-RU" altLang="ru-RU" sz="1600" dirty="0"/>
              <a:t>Совета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438749" y="1423980"/>
            <a:ext cx="70147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Среди 21 вуза-участника Проекта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5-100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ТПУ по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итогам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защиты занял 8 общее место, возглавив вторую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группу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вузов.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32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877850" y="5019675"/>
            <a:ext cx="4475200" cy="1638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50</a:t>
            </a:r>
            <a:endParaRPr lang="ru-RU" altLang="ru-RU" sz="1693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33"/>
          <a:stretch/>
        </p:blipFill>
        <p:spPr>
          <a:xfrm>
            <a:off x="8983094" y="2979360"/>
            <a:ext cx="2640746" cy="18288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333" y="4852258"/>
            <a:ext cx="2710268" cy="18057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7"/>
          <a:stretch/>
        </p:blipFill>
        <p:spPr>
          <a:xfrm>
            <a:off x="8983094" y="1125872"/>
            <a:ext cx="2621176" cy="1805716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НОВЫЕ СТРУКТУРЫ, ЦЕНТРЫ, КОЛЛАБОРАЦИИ</a:t>
            </a:r>
          </a:p>
        </p:txBody>
      </p:sp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710165" y="1304560"/>
            <a:ext cx="7853158" cy="496751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/>
              <a:t>ТПУ стал участником </a:t>
            </a:r>
            <a:r>
              <a:rPr lang="ru-RU" sz="1800" b="1" dirty="0" smtClean="0"/>
              <a:t>Консорциума </a:t>
            </a:r>
            <a:r>
              <a:rPr lang="ru-RU" sz="1800" b="1" dirty="0"/>
              <a:t>по подготовке специалистов для лидера мировой </a:t>
            </a:r>
            <a:r>
              <a:rPr lang="en-US" sz="1800" b="1" dirty="0"/>
              <a:t>IT-</a:t>
            </a:r>
            <a:r>
              <a:rPr lang="ru-RU" sz="1800" b="1" dirty="0"/>
              <a:t>индустрии компании </a:t>
            </a:r>
            <a:r>
              <a:rPr lang="ru-RU" sz="1800" b="1" dirty="0" smtClean="0"/>
              <a:t>ABB </a:t>
            </a:r>
            <a:r>
              <a:rPr lang="ru-RU" sz="1800" dirty="0" smtClean="0"/>
              <a:t>(совместно с</a:t>
            </a:r>
            <a:r>
              <a:rPr lang="ru-RU" sz="1800" b="1" dirty="0" smtClean="0"/>
              <a:t> </a:t>
            </a:r>
            <a:r>
              <a:rPr lang="ru-RU" sz="1800" dirty="0" smtClean="0"/>
              <a:t>Балтийским федеральным университетом им. </a:t>
            </a:r>
            <a:r>
              <a:rPr lang="ru-RU" sz="1800" dirty="0" err="1"/>
              <a:t>Иммануила</a:t>
            </a:r>
            <a:r>
              <a:rPr lang="ru-RU" sz="1800" dirty="0"/>
              <a:t> Канта, </a:t>
            </a:r>
            <a:r>
              <a:rPr lang="ru-RU" sz="1800" dirty="0" smtClean="0"/>
              <a:t>Калининградским государственным техническим университетом, </a:t>
            </a:r>
            <a:r>
              <a:rPr lang="ru-RU" sz="1800" dirty="0"/>
              <a:t>«</a:t>
            </a:r>
            <a:r>
              <a:rPr lang="ru-RU" sz="1800" dirty="0" err="1" smtClean="0"/>
              <a:t>Сколтехом</a:t>
            </a:r>
            <a:r>
              <a:rPr lang="ru-RU" sz="1800" dirty="0" smtClean="0"/>
              <a:t>» </a:t>
            </a:r>
            <a:r>
              <a:rPr lang="ru-RU" sz="1800" dirty="0"/>
              <a:t>и </a:t>
            </a:r>
            <a:r>
              <a:rPr lang="ru-RU" sz="1800" dirty="0" smtClean="0"/>
              <a:t>Томским государственным университетом </a:t>
            </a:r>
            <a:r>
              <a:rPr lang="ru-RU" sz="1800" dirty="0"/>
              <a:t>систем управления и </a:t>
            </a:r>
            <a:r>
              <a:rPr lang="ru-RU" sz="1800" dirty="0" smtClean="0"/>
              <a:t>радиоэлектроники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/>
              <a:t>ТПУ вошел в </a:t>
            </a:r>
            <a:r>
              <a:rPr lang="ru-RU" sz="1800" b="1" dirty="0" smtClean="0"/>
              <a:t>Международную </a:t>
            </a:r>
            <a:r>
              <a:rPr lang="ru-RU" sz="1800" b="1" dirty="0" err="1" smtClean="0"/>
              <a:t>коллаборацию</a:t>
            </a:r>
            <a:r>
              <a:rPr lang="ru-RU" sz="1800" b="1" dirty="0" smtClean="0"/>
              <a:t> </a:t>
            </a:r>
            <a:r>
              <a:rPr lang="ru-RU" sz="1800" b="1" dirty="0"/>
              <a:t>ILD (Международный большой доктор), </a:t>
            </a:r>
            <a:r>
              <a:rPr lang="ru-RU" sz="1800" dirty="0" smtClean="0"/>
              <a:t>действующую в рамках проекта </a:t>
            </a:r>
            <a:r>
              <a:rPr lang="ru-RU" sz="1800" dirty="0"/>
              <a:t>международного линейного </a:t>
            </a:r>
            <a:r>
              <a:rPr lang="ru-RU" sz="1800" dirty="0" err="1"/>
              <a:t>коллайдера</a:t>
            </a:r>
            <a:r>
              <a:rPr lang="ru-RU" sz="1800" dirty="0"/>
              <a:t>  ILC </a:t>
            </a:r>
            <a:r>
              <a:rPr lang="ru-RU" sz="1800" dirty="0" smtClean="0"/>
              <a:t>(</a:t>
            </a:r>
            <a:r>
              <a:rPr lang="ru-RU" sz="1800" dirty="0" err="1"/>
              <a:t>International</a:t>
            </a:r>
            <a:r>
              <a:rPr lang="ru-RU" sz="1800" dirty="0"/>
              <a:t> </a:t>
            </a:r>
            <a:r>
              <a:rPr lang="ru-RU" sz="1800" dirty="0" err="1"/>
              <a:t>Linear</a:t>
            </a:r>
            <a:r>
              <a:rPr lang="ru-RU" sz="1800" dirty="0"/>
              <a:t> </a:t>
            </a:r>
            <a:r>
              <a:rPr lang="ru-RU" sz="1800" dirty="0" err="1"/>
              <a:t>Collider</a:t>
            </a:r>
            <a:r>
              <a:rPr lang="ru-RU" sz="1800" dirty="0" smtClean="0"/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/>
              <a:t>Открыта</a:t>
            </a:r>
            <a:r>
              <a:rPr lang="ru-RU" sz="1800" b="1" dirty="0" smtClean="0"/>
              <a:t> Лин-лаборатория, </a:t>
            </a:r>
            <a:r>
              <a:rPr lang="ru-RU" sz="1800" dirty="0" smtClean="0"/>
              <a:t>в которой ведется обучение принципам бережливого производства с помощью имитационных </a:t>
            </a:r>
            <a:r>
              <a:rPr lang="ru-RU" sz="1800" dirty="0"/>
              <a:t>игр, наиболее реалистично повторяющих реальные производственные и офисные </a:t>
            </a:r>
            <a:r>
              <a:rPr lang="ru-RU" sz="1800" dirty="0" smtClean="0"/>
              <a:t>процессы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/>
              <a:t>В ТПУ создано </a:t>
            </a:r>
            <a:r>
              <a:rPr lang="ru-RU" sz="1800" b="1" dirty="0"/>
              <a:t>отделение</a:t>
            </a:r>
            <a:r>
              <a:rPr lang="ru-RU" sz="1800" dirty="0"/>
              <a:t> </a:t>
            </a:r>
            <a:r>
              <a:rPr lang="ru-RU" sz="1800" b="1" dirty="0" err="1" smtClean="0"/>
              <a:t>Society</a:t>
            </a:r>
            <a:r>
              <a:rPr lang="ru-RU" sz="1800" b="1" dirty="0" smtClean="0"/>
              <a:t> </a:t>
            </a:r>
            <a:r>
              <a:rPr lang="ru-RU" sz="1800" b="1" dirty="0" err="1"/>
              <a:t>of</a:t>
            </a:r>
            <a:r>
              <a:rPr lang="ru-RU" sz="1800" b="1" dirty="0"/>
              <a:t> </a:t>
            </a:r>
            <a:r>
              <a:rPr lang="ru-RU" sz="1800" b="1" dirty="0" err="1"/>
              <a:t>Exploration</a:t>
            </a:r>
            <a:r>
              <a:rPr lang="ru-RU" sz="1800" b="1" dirty="0"/>
              <a:t> </a:t>
            </a:r>
            <a:r>
              <a:rPr lang="ru-RU" sz="1800" b="1" dirty="0" err="1"/>
              <a:t>Geophysicists</a:t>
            </a:r>
            <a:r>
              <a:rPr lang="ru-RU" sz="1800" b="1" dirty="0"/>
              <a:t> (SEG) </a:t>
            </a:r>
            <a:r>
              <a:rPr lang="ru-RU" sz="1800" dirty="0"/>
              <a:t>–</a:t>
            </a:r>
            <a:r>
              <a:rPr lang="ru-RU" sz="1800" b="1" dirty="0"/>
              <a:t> </a:t>
            </a:r>
            <a:r>
              <a:rPr lang="ru-RU" sz="1800" dirty="0"/>
              <a:t>международного общества геофизиков-разведчиков, объединяющего более 27 тысяч участников из разных стран </a:t>
            </a:r>
            <a:r>
              <a:rPr lang="ru-RU" sz="1800" dirty="0" smtClean="0"/>
              <a:t>мира</a:t>
            </a:r>
            <a:endParaRPr lang="ru-RU" sz="1600" dirty="0" smtClean="0"/>
          </a:p>
        </p:txBody>
      </p:sp>
    </p:spTree>
    <p:extLst>
      <p:ext uri="{BB962C8B-B14F-4D97-AF65-F5344CB8AC3E}">
        <p14:creationId xmlns:p14="http://schemas.microsoft.com/office/powerpoint/2010/main" val="209636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51</a:t>
            </a:r>
            <a:endParaRPr lang="ru-RU" altLang="ru-RU" sz="1693" dirty="0"/>
          </a:p>
        </p:txBody>
      </p:sp>
      <p:sp>
        <p:nvSpPr>
          <p:cNvPr id="28" name="TextBox 11"/>
          <p:cNvSpPr txBox="1">
            <a:spLocks noChangeArrowheads="1"/>
          </p:cNvSpPr>
          <p:nvPr/>
        </p:nvSpPr>
        <p:spPr bwMode="auto">
          <a:xfrm>
            <a:off x="7274011" y="1330246"/>
            <a:ext cx="4448842" cy="226831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ru-RU" sz="1800" b="1" dirty="0" smtClean="0">
                <a:solidFill>
                  <a:srgbClr val="80BF44"/>
                </a:solidFill>
              </a:rPr>
              <a:t>ПЕРВЫЙ ВЫПУСК:</a:t>
            </a:r>
            <a:endParaRPr lang="ru-RU" sz="1800" b="1" dirty="0">
              <a:solidFill>
                <a:srgbClr val="80BF4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09.03.04 Программная инженерия (</a:t>
            </a:r>
            <a:r>
              <a:rPr lang="ru-RU" altLang="ru-RU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бакалавриат</a:t>
            </a:r>
            <a:r>
              <a:rPr lang="ru-RU" alt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15.04.04 Автоматизация технологических процессов и производств (магистерская программа </a:t>
            </a:r>
            <a:r>
              <a:rPr lang="en-US" alt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alt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Интегрированная автоматизация высокотехнологичных процессов и производств</a:t>
            </a:r>
            <a:r>
              <a:rPr lang="ru-RU" alt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1600" dirty="0" smtClean="0"/>
              <a:t>                         </a:t>
            </a:r>
            <a:endParaRPr lang="ru-RU" sz="1600" dirty="0"/>
          </a:p>
        </p:txBody>
      </p:sp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710164" y="1332006"/>
            <a:ext cx="6176667" cy="448122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 indent="0">
              <a:spcAft>
                <a:spcPts val="1200"/>
              </a:spcAft>
              <a:buNone/>
            </a:pPr>
            <a:r>
              <a:rPr lang="ru-RU" sz="1800" b="1" dirty="0" smtClean="0">
                <a:solidFill>
                  <a:srgbClr val="80BF44"/>
                </a:solidFill>
              </a:rPr>
              <a:t>ПЕРВЫЙ НАБОР НА МАГИСТЕРСКИЕ ПРОГРАММЫ:</a:t>
            </a:r>
          </a:p>
          <a:p>
            <a:pPr marL="444500" indent="-177800">
              <a:spcBef>
                <a:spcPts val="0"/>
              </a:spcBef>
              <a:spcAft>
                <a:spcPts val="600"/>
              </a:spcAft>
              <a:tabLst>
                <a:tab pos="622300" algn="l"/>
              </a:tabLst>
            </a:pPr>
            <a:r>
              <a:rPr lang="ru-RU" sz="1600" dirty="0" smtClean="0"/>
              <a:t>Разработка </a:t>
            </a:r>
            <a:r>
              <a:rPr lang="ru-RU" sz="1600" dirty="0"/>
              <a:t>интернет-приложений </a:t>
            </a:r>
            <a:r>
              <a:rPr lang="ru-RU" sz="1600" dirty="0" smtClean="0"/>
              <a:t>    (</a:t>
            </a:r>
            <a:r>
              <a:rPr lang="ru-RU" sz="1600" dirty="0"/>
              <a:t>09.04.01 Информатика и вычислительная техника)</a:t>
            </a:r>
          </a:p>
          <a:p>
            <a:pPr marL="444500" indent="-177800">
              <a:spcBef>
                <a:spcPts val="0"/>
              </a:spcBef>
              <a:spcAft>
                <a:spcPts val="600"/>
              </a:spcAft>
              <a:tabLst>
                <a:tab pos="622300" algn="l"/>
              </a:tabLst>
            </a:pPr>
            <a:r>
              <a:rPr lang="ru-RU" sz="1600" dirty="0"/>
              <a:t>Медицинские информационные системы и телемедицина (в сетевой форме реализации с </a:t>
            </a:r>
            <a:r>
              <a:rPr lang="ru-RU" sz="1600" dirty="0" err="1"/>
              <a:t>СибГМУ</a:t>
            </a:r>
            <a:r>
              <a:rPr lang="ru-RU" sz="1600" dirty="0"/>
              <a:t>) </a:t>
            </a:r>
            <a:r>
              <a:rPr lang="ru-RU" sz="1600" dirty="0" smtClean="0"/>
              <a:t>                           (</a:t>
            </a:r>
            <a:r>
              <a:rPr lang="ru-RU" sz="1600" dirty="0"/>
              <a:t>09.04.02 Информационные системы и технологии)</a:t>
            </a:r>
          </a:p>
          <a:p>
            <a:pPr marL="444500" indent="-177800">
              <a:spcBef>
                <a:spcPts val="0"/>
              </a:spcBef>
              <a:spcAft>
                <a:spcPts val="600"/>
              </a:spcAft>
              <a:tabLst>
                <a:tab pos="622300" algn="l"/>
              </a:tabLst>
            </a:pPr>
            <a:r>
              <a:rPr lang="ru-RU" sz="1600" dirty="0"/>
              <a:t>Промышленная томография сложных систем </a:t>
            </a:r>
            <a:r>
              <a:rPr lang="ru-RU" sz="1600" dirty="0" smtClean="0"/>
              <a:t>                  (</a:t>
            </a:r>
            <a:r>
              <a:rPr lang="ru-RU" sz="1600" dirty="0"/>
              <a:t>12.04.01 </a:t>
            </a:r>
            <a:r>
              <a:rPr lang="ru-RU" sz="1600" dirty="0" smtClean="0"/>
              <a:t>Приборостроение</a:t>
            </a:r>
            <a:r>
              <a:rPr lang="ru-RU" sz="1600" dirty="0"/>
              <a:t>) </a:t>
            </a:r>
          </a:p>
          <a:p>
            <a:pPr marL="444500" indent="-177800">
              <a:spcBef>
                <a:spcPts val="0"/>
              </a:spcBef>
              <a:spcAft>
                <a:spcPts val="600"/>
              </a:spcAft>
              <a:tabLst>
                <a:tab pos="622300" algn="l"/>
              </a:tabLst>
            </a:pPr>
            <a:r>
              <a:rPr lang="ru-RU" sz="1600" dirty="0" smtClean="0"/>
              <a:t>Инженерия реабилитационных и вспомогательных технологий </a:t>
            </a:r>
            <a:r>
              <a:rPr lang="ru-RU" sz="1600" dirty="0"/>
              <a:t>(12.04.04 Биотехнические системы </a:t>
            </a:r>
            <a:r>
              <a:rPr lang="ru-RU" sz="1600" dirty="0" smtClean="0"/>
              <a:t>                              и </a:t>
            </a:r>
            <a:r>
              <a:rPr lang="ru-RU" sz="1600" dirty="0"/>
              <a:t>технологии и 15.04.06 </a:t>
            </a:r>
            <a:r>
              <a:rPr lang="ru-RU" sz="1600" dirty="0" err="1"/>
              <a:t>Мехатроника</a:t>
            </a:r>
            <a:r>
              <a:rPr lang="ru-RU" sz="1600" dirty="0"/>
              <a:t> и робототехника)</a:t>
            </a:r>
          </a:p>
          <a:p>
            <a:pPr marL="444500" indent="-177800">
              <a:spcBef>
                <a:spcPts val="0"/>
              </a:spcBef>
              <a:spcAft>
                <a:spcPts val="600"/>
              </a:spcAft>
              <a:tabLst>
                <a:tab pos="622300" algn="l"/>
              </a:tabLst>
            </a:pPr>
            <a:r>
              <a:rPr lang="ru-RU" sz="1600" dirty="0"/>
              <a:t>Перспективные химические и биомедицинские технологии (18.04.01 Химическая технология)</a:t>
            </a:r>
          </a:p>
          <a:p>
            <a:pPr marL="444500" indent="-177800">
              <a:spcBef>
                <a:spcPts val="0"/>
              </a:spcBef>
              <a:spcAft>
                <a:spcPts val="600"/>
              </a:spcAft>
              <a:tabLst>
                <a:tab pos="622300" algn="l"/>
              </a:tabLst>
            </a:pPr>
            <a:r>
              <a:rPr lang="ru-RU" sz="1600" dirty="0"/>
              <a:t>Технологическое брокерство (27.04.05 </a:t>
            </a:r>
            <a:r>
              <a:rPr lang="ru-RU" sz="1600" dirty="0" err="1"/>
              <a:t>Инноватика</a:t>
            </a:r>
            <a:r>
              <a:rPr lang="ru-RU" sz="1600" dirty="0"/>
              <a:t>) </a:t>
            </a:r>
          </a:p>
          <a:p>
            <a:pPr marL="444500" indent="-177800">
              <a:tabLst>
                <a:tab pos="622300" algn="l"/>
              </a:tabLst>
            </a:pPr>
            <a:r>
              <a:rPr lang="ru-RU" sz="1600" dirty="0"/>
              <a:t>Цифровой маркетинг (27.04.05 </a:t>
            </a:r>
            <a:r>
              <a:rPr lang="ru-RU" sz="1600" dirty="0" err="1"/>
              <a:t>Инноватика</a:t>
            </a:r>
            <a:r>
              <a:rPr lang="ru-RU" sz="1600" dirty="0"/>
              <a:t>)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574" y="3667182"/>
            <a:ext cx="3745715" cy="2443942"/>
          </a:xfrm>
          <a:prstGeom prst="rect">
            <a:avLst/>
          </a:prstGeom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ПЕРВЫЕ НАБОРЫ И ВЫПУСКИ</a:t>
            </a:r>
          </a:p>
        </p:txBody>
      </p:sp>
    </p:spTree>
    <p:extLst>
      <p:ext uri="{BB962C8B-B14F-4D97-AF65-F5344CB8AC3E}">
        <p14:creationId xmlns:p14="http://schemas.microsoft.com/office/powerpoint/2010/main" val="148283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4" y="1266102"/>
            <a:ext cx="5319161" cy="478592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500" dirty="0" smtClean="0"/>
              <a:t>Глава </a:t>
            </a:r>
            <a:r>
              <a:rPr lang="ru-RU" sz="1500" dirty="0"/>
              <a:t>Представительства </a:t>
            </a:r>
            <a:r>
              <a:rPr lang="ru-RU" sz="1500" dirty="0" smtClean="0"/>
              <a:t>Евросоюза </a:t>
            </a:r>
            <a:r>
              <a:rPr lang="ru-RU" sz="1500" dirty="0"/>
              <a:t>в России </a:t>
            </a:r>
            <a:r>
              <a:rPr lang="ru-RU" sz="1500" i="1" dirty="0" err="1"/>
              <a:t>Маркус</a:t>
            </a:r>
            <a:r>
              <a:rPr lang="ru-RU" sz="1500" i="1" dirty="0"/>
              <a:t> </a:t>
            </a:r>
            <a:r>
              <a:rPr lang="ru-RU" sz="1500" i="1" dirty="0" err="1" smtClean="0"/>
              <a:t>Эдерер</a:t>
            </a:r>
            <a:r>
              <a:rPr lang="ru-RU" sz="1500" dirty="0" smtClean="0"/>
              <a:t> и </a:t>
            </a:r>
            <a:r>
              <a:rPr lang="ru-RU" sz="1500" dirty="0"/>
              <a:t>д</a:t>
            </a:r>
            <a:r>
              <a:rPr lang="ru-RU" sz="1500" dirty="0" smtClean="0"/>
              <a:t>елегация </a:t>
            </a:r>
            <a:r>
              <a:rPr lang="ru-RU" sz="1500" dirty="0"/>
              <a:t>посольств 18 стран </a:t>
            </a:r>
            <a:r>
              <a:rPr lang="ru-RU" sz="1500" dirty="0" smtClean="0"/>
              <a:t>ЕС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500" i="1" dirty="0" err="1" smtClean="0"/>
              <a:t>Мохамад</a:t>
            </a:r>
            <a:r>
              <a:rPr lang="ru-RU" sz="1500" i="1" dirty="0" smtClean="0"/>
              <a:t> </a:t>
            </a:r>
            <a:r>
              <a:rPr lang="ru-RU" sz="1500" i="1" dirty="0" err="1"/>
              <a:t>Вахид</a:t>
            </a:r>
            <a:r>
              <a:rPr lang="ru-RU" sz="1500" i="1" dirty="0"/>
              <a:t> </a:t>
            </a:r>
            <a:r>
              <a:rPr lang="ru-RU" sz="1500" i="1" dirty="0" err="1" smtClean="0"/>
              <a:t>Суприяди</a:t>
            </a:r>
            <a:r>
              <a:rPr lang="ru-RU" sz="1500" i="1" dirty="0" smtClean="0"/>
              <a:t> </a:t>
            </a:r>
            <a:r>
              <a:rPr lang="ru-RU" sz="1500" dirty="0"/>
              <a:t>– Чрезвычайный и Полномочный Посол Республики Индонезии в РФ </a:t>
            </a:r>
            <a:r>
              <a:rPr lang="ru-RU" sz="1500" dirty="0" smtClean="0"/>
              <a:t/>
            </a:r>
            <a:br>
              <a:rPr lang="ru-RU" sz="1500" dirty="0" smtClean="0"/>
            </a:br>
            <a:r>
              <a:rPr lang="ru-RU" sz="1500" dirty="0" smtClean="0"/>
              <a:t>и </a:t>
            </a:r>
            <a:r>
              <a:rPr lang="ru-RU" sz="1500" dirty="0"/>
              <a:t>Республике </a:t>
            </a:r>
            <a:r>
              <a:rPr lang="ru-RU" sz="1500" dirty="0" smtClean="0"/>
              <a:t>Беларусь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500" i="1" dirty="0" smtClean="0"/>
              <a:t>Мехди </a:t>
            </a:r>
            <a:r>
              <a:rPr lang="ru-RU" sz="1500" i="1" dirty="0" err="1"/>
              <a:t>Санаи</a:t>
            </a:r>
            <a:r>
              <a:rPr lang="ru-RU" sz="1500" dirty="0"/>
              <a:t> – Чрезвычайный и Полномочный Посол Исламской Республики Иран в </a:t>
            </a:r>
            <a:r>
              <a:rPr lang="ru-RU" sz="1500" dirty="0" smtClean="0"/>
              <a:t>РФ</a:t>
            </a:r>
            <a:endParaRPr lang="ru-RU" sz="1500" dirty="0"/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500" i="1" dirty="0" smtClean="0"/>
              <a:t>Шарлотта </a:t>
            </a:r>
            <a:r>
              <a:rPr lang="ru-RU" sz="1500" i="1" dirty="0" err="1"/>
              <a:t>Варакауле</a:t>
            </a:r>
            <a:r>
              <a:rPr lang="ru-RU" sz="1500" i="1" dirty="0"/>
              <a:t>  </a:t>
            </a:r>
            <a:r>
              <a:rPr lang="ru-RU" sz="1500" dirty="0"/>
              <a:t>– </a:t>
            </a:r>
            <a:r>
              <a:rPr lang="ru-RU" sz="1500" dirty="0" smtClean="0"/>
              <a:t>директор </a:t>
            </a:r>
            <a:r>
              <a:rPr lang="ru-RU" sz="1500" dirty="0"/>
              <a:t>по международным </a:t>
            </a:r>
            <a:r>
              <a:rPr lang="ru-RU" sz="1500" dirty="0" smtClean="0"/>
              <a:t>связям </a:t>
            </a:r>
            <a:r>
              <a:rPr lang="ru-RU" sz="1500" dirty="0"/>
              <a:t>Европейского центра ядерных исследований (</a:t>
            </a:r>
            <a:r>
              <a:rPr lang="ru-RU" sz="1500" dirty="0" smtClean="0"/>
              <a:t>ЦЕРН)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500" i="1" dirty="0" smtClean="0"/>
              <a:t>Владислав </a:t>
            </a:r>
            <a:r>
              <a:rPr lang="ru-RU" sz="1500" i="1" dirty="0"/>
              <a:t>Панченко </a:t>
            </a:r>
            <a:r>
              <a:rPr lang="ru-RU" sz="1500" dirty="0"/>
              <a:t>– </a:t>
            </a:r>
            <a:r>
              <a:rPr lang="ru-RU" sz="1500" dirty="0" smtClean="0"/>
              <a:t>председатель </a:t>
            </a:r>
            <a:r>
              <a:rPr lang="ru-RU" sz="1500" dirty="0"/>
              <a:t>Российского фонда фундаментальных исследований (РФФИ</a:t>
            </a:r>
            <a:r>
              <a:rPr lang="ru-RU" sz="1500" dirty="0" smtClean="0"/>
              <a:t>)</a:t>
            </a:r>
            <a:endParaRPr lang="ru-RU" sz="1500" dirty="0"/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500" i="1" dirty="0"/>
              <a:t>Александр Борисов </a:t>
            </a:r>
            <a:r>
              <a:rPr lang="ru-RU" sz="1500" dirty="0" smtClean="0"/>
              <a:t>– </a:t>
            </a:r>
            <a:r>
              <a:rPr lang="ru-RU" sz="1500" dirty="0"/>
              <a:t>генеральный директор АО «</a:t>
            </a:r>
            <a:r>
              <a:rPr lang="ru-RU" sz="1500" dirty="0" err="1" smtClean="0"/>
              <a:t>Росэлектроника</a:t>
            </a:r>
            <a:r>
              <a:rPr lang="ru-RU" sz="1500" dirty="0"/>
              <a:t>» (входит в </a:t>
            </a:r>
            <a:r>
              <a:rPr lang="ru-RU" sz="1500" dirty="0" err="1"/>
              <a:t>Госкорпорацию</a:t>
            </a:r>
            <a:r>
              <a:rPr lang="ru-RU" sz="1500" dirty="0"/>
              <a:t> «</a:t>
            </a:r>
            <a:r>
              <a:rPr lang="ru-RU" sz="1500" dirty="0" err="1"/>
              <a:t>Ростех</a:t>
            </a:r>
            <a:r>
              <a:rPr lang="ru-RU" sz="1500" dirty="0" smtClean="0"/>
              <a:t>»)</a:t>
            </a:r>
            <a:r>
              <a:rPr lang="ru-RU" sz="1500" i="1" dirty="0" smtClean="0"/>
              <a:t>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500" i="1" dirty="0"/>
              <a:t>Курмангазы </a:t>
            </a:r>
            <a:r>
              <a:rPr lang="ru-RU" sz="1500" i="1" dirty="0" err="1"/>
              <a:t>Исказиев</a:t>
            </a:r>
            <a:r>
              <a:rPr lang="ru-RU" sz="1500" i="1" dirty="0"/>
              <a:t> </a:t>
            </a:r>
            <a:r>
              <a:rPr lang="ru-RU" sz="1500" dirty="0"/>
              <a:t>–  генеральный директор</a:t>
            </a:r>
            <a:br>
              <a:rPr lang="ru-RU" sz="1500" dirty="0"/>
            </a:br>
            <a:r>
              <a:rPr lang="ru-RU" sz="1500" dirty="0"/>
              <a:t>АО «Разведка добыча "</a:t>
            </a:r>
            <a:r>
              <a:rPr lang="ru-RU" sz="1500" dirty="0" err="1"/>
              <a:t>КазМунайГаз</a:t>
            </a:r>
            <a:r>
              <a:rPr lang="ru-RU" sz="1500" dirty="0" smtClean="0"/>
              <a:t>"»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500" dirty="0" smtClean="0"/>
              <a:t>Гульнара </a:t>
            </a:r>
            <a:r>
              <a:rPr lang="ru-RU" sz="1500" dirty="0" err="1" smtClean="0"/>
              <a:t>Хасьянова</a:t>
            </a:r>
            <a:r>
              <a:rPr lang="ru-RU" sz="1500" dirty="0" smtClean="0"/>
              <a:t> – генеральный директор ПАО «Микрон»</a:t>
            </a:r>
            <a:endParaRPr lang="ru-RU" sz="1500" dirty="0"/>
          </a:p>
        </p:txBody>
      </p:sp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6086476" y="1262735"/>
            <a:ext cx="57912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500" i="1" dirty="0"/>
              <a:t>Борис Хохряков  </a:t>
            </a:r>
            <a:r>
              <a:rPr lang="ru-RU" sz="1500" dirty="0"/>
              <a:t>– председатель</a:t>
            </a:r>
            <a:r>
              <a:rPr lang="ru-RU" sz="1500" dirty="0" smtClean="0"/>
              <a:t> </a:t>
            </a:r>
            <a:r>
              <a:rPr lang="ru-RU" sz="1500" dirty="0"/>
              <a:t>Думы Ханты-Мансийского автономного округа </a:t>
            </a:r>
            <a:r>
              <a:rPr lang="en-US" sz="1500" dirty="0" smtClean="0"/>
              <a:t>–</a:t>
            </a:r>
            <a:r>
              <a:rPr lang="ru-RU" sz="1500" dirty="0" smtClean="0"/>
              <a:t> Югры</a:t>
            </a:r>
            <a:r>
              <a:rPr lang="ru-RU" sz="1500" i="1" dirty="0" smtClean="0"/>
              <a:t>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500" i="1" dirty="0" smtClean="0"/>
              <a:t>Вячеслав Петров  </a:t>
            </a:r>
            <a:r>
              <a:rPr lang="ru-RU" sz="1500" dirty="0"/>
              <a:t>– председатель Совета народных депутатов Кемеровской </a:t>
            </a:r>
            <a:r>
              <a:rPr lang="ru-RU" sz="1500" dirty="0" smtClean="0"/>
              <a:t>области</a:t>
            </a:r>
            <a:r>
              <a:rPr lang="ru-RU" sz="1500" i="1" dirty="0" smtClean="0"/>
              <a:t>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500" i="1" dirty="0"/>
              <a:t>Михаил Погосян </a:t>
            </a:r>
            <a:r>
              <a:rPr lang="ru-RU" sz="1500" dirty="0"/>
              <a:t>– председатель комиссии Общественной палаты России по развитию образования и науки, ректор Московского авиационного института (МАИ)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500" i="1" dirty="0" err="1" smtClean="0"/>
              <a:t>Чирлесан</a:t>
            </a:r>
            <a:r>
              <a:rPr lang="ru-RU" sz="1500" i="1" dirty="0" smtClean="0"/>
              <a:t> </a:t>
            </a:r>
            <a:r>
              <a:rPr lang="ru-RU" sz="1500" i="1" dirty="0" err="1"/>
              <a:t>Думитру</a:t>
            </a:r>
            <a:r>
              <a:rPr lang="ru-RU" sz="1500" i="1" dirty="0"/>
              <a:t>  </a:t>
            </a:r>
            <a:r>
              <a:rPr lang="ru-RU" sz="1500" dirty="0" smtClean="0"/>
              <a:t>– ректор университета </a:t>
            </a:r>
            <a:r>
              <a:rPr lang="ru-RU" sz="1500" dirty="0" err="1"/>
              <a:t>Питешти</a:t>
            </a:r>
            <a:r>
              <a:rPr lang="ru-RU" sz="1500" dirty="0"/>
              <a:t> (Румыния</a:t>
            </a:r>
            <a:r>
              <a:rPr lang="ru-RU" sz="1500" dirty="0" smtClean="0"/>
              <a:t>)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500" i="1" dirty="0"/>
              <a:t>Николя </a:t>
            </a:r>
            <a:r>
              <a:rPr lang="ru-RU" sz="1500" i="1" dirty="0" err="1"/>
              <a:t>Шайе</a:t>
            </a:r>
            <a:r>
              <a:rPr lang="ru-RU" sz="1500" i="1" dirty="0"/>
              <a:t> </a:t>
            </a:r>
            <a:r>
              <a:rPr lang="ru-RU" sz="1500" dirty="0"/>
              <a:t>–</a:t>
            </a:r>
            <a:r>
              <a:rPr lang="ru-RU" sz="1500" i="1" dirty="0" smtClean="0"/>
              <a:t> </a:t>
            </a:r>
            <a:r>
              <a:rPr lang="ru-RU" sz="1500" dirty="0" smtClean="0"/>
              <a:t>президент </a:t>
            </a:r>
            <a:r>
              <a:rPr lang="ru-RU" sz="1500" dirty="0"/>
              <a:t>Университета Бургундии </a:t>
            </a:r>
            <a:r>
              <a:rPr lang="ru-RU" sz="1500" dirty="0" err="1"/>
              <a:t>Франш</a:t>
            </a:r>
            <a:r>
              <a:rPr lang="ru-RU" sz="1500" dirty="0"/>
              <a:t>-Конте (UBFC) </a:t>
            </a:r>
            <a:endParaRPr lang="ru-RU" sz="1500" dirty="0" smtClean="0"/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500" i="1" dirty="0" err="1"/>
              <a:t>Серик</a:t>
            </a:r>
            <a:r>
              <a:rPr lang="ru-RU" sz="1500" i="1" dirty="0"/>
              <a:t> </a:t>
            </a:r>
            <a:r>
              <a:rPr lang="ru-RU" sz="1500" i="1" dirty="0" err="1"/>
              <a:t>Ирсалиев</a:t>
            </a:r>
            <a:r>
              <a:rPr lang="ru-RU" sz="1500" i="1" dirty="0"/>
              <a:t> </a:t>
            </a:r>
            <a:r>
              <a:rPr lang="ru-RU" sz="1500" dirty="0"/>
              <a:t>– </a:t>
            </a:r>
            <a:r>
              <a:rPr lang="ru-RU" sz="1500" dirty="0" smtClean="0"/>
              <a:t>президент </a:t>
            </a:r>
            <a:r>
              <a:rPr lang="ru-RU" sz="1500" dirty="0"/>
              <a:t>Международного университета «Астана» </a:t>
            </a:r>
            <a:endParaRPr lang="ru-RU" sz="1500" dirty="0" smtClean="0"/>
          </a:p>
        </p:txBody>
      </p:sp>
      <p:grpSp>
        <p:nvGrpSpPr>
          <p:cNvPr id="7" name="Группа 6"/>
          <p:cNvGrpSpPr>
            <a:grpSpLocks noChangeAspect="1"/>
          </p:cNvGrpSpPr>
          <p:nvPr/>
        </p:nvGrpSpPr>
        <p:grpSpPr>
          <a:xfrm>
            <a:off x="6638627" y="4814716"/>
            <a:ext cx="4686897" cy="1566225"/>
            <a:chOff x="6482139" y="4829985"/>
            <a:chExt cx="5395270" cy="179419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1502" y="4829985"/>
              <a:ext cx="2685907" cy="1789486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139" y="5716181"/>
              <a:ext cx="1358289" cy="904494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139" y="4829985"/>
              <a:ext cx="1358289" cy="830152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595" r="25792" b="-569"/>
            <a:stretch/>
          </p:blipFill>
          <p:spPr>
            <a:xfrm>
              <a:off x="7884233" y="5716181"/>
              <a:ext cx="1261338" cy="907994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466" b="17064"/>
            <a:stretch/>
          </p:blipFill>
          <p:spPr>
            <a:xfrm>
              <a:off x="7886359" y="4834673"/>
              <a:ext cx="1261339" cy="825464"/>
            </a:xfrm>
            <a:prstGeom prst="rect">
              <a:avLst/>
            </a:prstGeom>
          </p:spPr>
        </p:pic>
      </p:grpSp>
      <p:sp>
        <p:nvSpPr>
          <p:cNvPr id="2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52</a:t>
            </a:r>
            <a:endParaRPr lang="ru-RU" altLang="ru-RU" sz="1693" dirty="0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ВИЗИТЫ ГОДА в ТПУ</a:t>
            </a:r>
          </a:p>
        </p:txBody>
      </p:sp>
    </p:spTree>
    <p:extLst>
      <p:ext uri="{BB962C8B-B14F-4D97-AF65-F5344CB8AC3E}">
        <p14:creationId xmlns:p14="http://schemas.microsoft.com/office/powerpoint/2010/main" val="188371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6" y="1238114"/>
            <a:ext cx="5270368" cy="524451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/>
              <a:t>Шведская Королевская Академия </a:t>
            </a:r>
            <a:r>
              <a:rPr lang="ru-RU" sz="1800" dirty="0"/>
              <a:t>наук </a:t>
            </a:r>
            <a:endParaRPr lang="en-US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/>
              <a:t>Международный научный комплекс «</a:t>
            </a:r>
            <a:r>
              <a:rPr lang="ru-RU" sz="1800" dirty="0"/>
              <a:t>Астана», </a:t>
            </a:r>
            <a:r>
              <a:rPr lang="ru-RU" sz="1800" dirty="0" smtClean="0"/>
              <a:t>Министерство </a:t>
            </a:r>
            <a:r>
              <a:rPr lang="ru-RU" sz="1800" dirty="0"/>
              <a:t>образования </a:t>
            </a:r>
            <a:r>
              <a:rPr lang="ru-RU" sz="1800" dirty="0" smtClean="0"/>
              <a:t>                     и </a:t>
            </a:r>
            <a:r>
              <a:rPr lang="ru-RU" sz="1800" dirty="0"/>
              <a:t>науки, Министерство обороны, </a:t>
            </a:r>
            <a:r>
              <a:rPr lang="ru-RU" sz="1800" dirty="0" smtClean="0"/>
              <a:t>Министерство оборонной </a:t>
            </a:r>
            <a:r>
              <a:rPr lang="ru-RU" sz="1800" dirty="0"/>
              <a:t>и аэрокосмической </a:t>
            </a:r>
            <a:r>
              <a:rPr lang="ru-RU" sz="1800" dirty="0" smtClean="0"/>
              <a:t>промышленности, </a:t>
            </a:r>
            <a:r>
              <a:rPr lang="ru-RU" sz="1800" dirty="0"/>
              <a:t>Национальный космический </a:t>
            </a:r>
            <a:r>
              <a:rPr lang="ru-RU" sz="1800" dirty="0" smtClean="0"/>
              <a:t>центр (Казахстан)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1800" dirty="0" err="1" smtClean="0"/>
              <a:t>Харбинский</a:t>
            </a:r>
            <a:r>
              <a:rPr lang="ru-RU" sz="1800" dirty="0" smtClean="0"/>
              <a:t> </a:t>
            </a:r>
            <a:r>
              <a:rPr lang="ru-RU" sz="1800" dirty="0"/>
              <a:t>политехнический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ru-RU" sz="1800" dirty="0" smtClean="0"/>
              <a:t>университет (</a:t>
            </a:r>
            <a:r>
              <a:rPr lang="ru-RU" sz="1800" dirty="0"/>
              <a:t>КНР</a:t>
            </a:r>
            <a:r>
              <a:rPr lang="ru-RU" sz="1800" dirty="0" smtClean="0"/>
              <a:t>) 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1800" dirty="0" smtClean="0"/>
              <a:t>Университет </a:t>
            </a:r>
            <a:r>
              <a:rPr lang="ru-RU" sz="1800" dirty="0" err="1"/>
              <a:t>Цинхуа</a:t>
            </a:r>
            <a:r>
              <a:rPr lang="ru-RU" sz="1800" dirty="0"/>
              <a:t> (КНР) 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1800" dirty="0" smtClean="0"/>
              <a:t>Стокгольмский университет (Швеция) 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1800" dirty="0" smtClean="0"/>
              <a:t>Университет </a:t>
            </a:r>
            <a:r>
              <a:rPr lang="ru-RU" sz="1800" dirty="0" err="1" smtClean="0"/>
              <a:t>Стелленбоса</a:t>
            </a:r>
            <a:r>
              <a:rPr lang="ru-RU" sz="1800" dirty="0" smtClean="0"/>
              <a:t> (ЮАР</a:t>
            </a:r>
            <a:r>
              <a:rPr lang="ru-RU" sz="1800" dirty="0"/>
              <a:t>) </a:t>
            </a:r>
            <a:endParaRPr lang="ru-RU" sz="1800" dirty="0" smtClean="0"/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1800" dirty="0"/>
              <a:t> </a:t>
            </a:r>
            <a:r>
              <a:rPr lang="ru-RU" sz="1800" dirty="0" smtClean="0"/>
              <a:t>Университет </a:t>
            </a:r>
            <a:r>
              <a:rPr lang="ru-RU" sz="1800" dirty="0" err="1" smtClean="0"/>
              <a:t>Оулу</a:t>
            </a:r>
            <a:r>
              <a:rPr lang="ru-RU" sz="1800" dirty="0" smtClean="0"/>
              <a:t> (Финляндия) 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1800" dirty="0"/>
              <a:t>Севастопольский государственный </a:t>
            </a:r>
            <a:r>
              <a:rPr lang="ru-RU" sz="1800" dirty="0" smtClean="0"/>
              <a:t>университет</a:t>
            </a:r>
            <a:endParaRPr lang="en-US" sz="1800" dirty="0" smtClean="0"/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1800" dirty="0" smtClean="0"/>
              <a:t>Образовательный центр </a:t>
            </a:r>
            <a:r>
              <a:rPr lang="ru-RU" sz="1800" dirty="0"/>
              <a:t>для талантливых детей «Сириус</a:t>
            </a:r>
            <a:r>
              <a:rPr lang="ru-RU" sz="1800" dirty="0" smtClean="0"/>
              <a:t>»</a:t>
            </a:r>
          </a:p>
        </p:txBody>
      </p:sp>
      <p:sp>
        <p:nvSpPr>
          <p:cNvPr id="2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53</a:t>
            </a:r>
            <a:endParaRPr lang="ru-RU" altLang="ru-RU" sz="1693" dirty="0"/>
          </a:p>
        </p:txBody>
      </p:sp>
      <p:grpSp>
        <p:nvGrpSpPr>
          <p:cNvPr id="3" name="Группа 2"/>
          <p:cNvGrpSpPr>
            <a:grpSpLocks noChangeAspect="1"/>
          </p:cNvGrpSpPr>
          <p:nvPr/>
        </p:nvGrpSpPr>
        <p:grpSpPr>
          <a:xfrm>
            <a:off x="6197365" y="1300187"/>
            <a:ext cx="5317528" cy="5169793"/>
            <a:chOff x="6422384" y="1399897"/>
            <a:chExt cx="5232914" cy="508753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1967" y="3130585"/>
              <a:ext cx="2463331" cy="1640348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43" t="2822"/>
            <a:stretch/>
          </p:blipFill>
          <p:spPr>
            <a:xfrm>
              <a:off x="6585860" y="3134147"/>
              <a:ext cx="2532598" cy="1648722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8" r="15021"/>
            <a:stretch/>
          </p:blipFill>
          <p:spPr>
            <a:xfrm>
              <a:off x="9191967" y="4872223"/>
              <a:ext cx="2454601" cy="1608242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5200" r="2936" b="6382"/>
            <a:stretch/>
          </p:blipFill>
          <p:spPr>
            <a:xfrm>
              <a:off x="6585860" y="4865262"/>
              <a:ext cx="2529566" cy="1622165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679"/>
            <a:stretch/>
          </p:blipFill>
          <p:spPr>
            <a:xfrm>
              <a:off x="9191967" y="1399897"/>
              <a:ext cx="2463331" cy="1622436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454" r="6454"/>
            <a:stretch/>
          </p:blipFill>
          <p:spPr>
            <a:xfrm>
              <a:off x="6422384" y="1399897"/>
              <a:ext cx="2684269" cy="1651858"/>
            </a:xfrm>
            <a:prstGeom prst="rect">
              <a:avLst/>
            </a:prstGeom>
          </p:spPr>
        </p:pic>
      </p:grp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ВИЗИТЫ ГОДА в ТПУ</a:t>
            </a:r>
          </a:p>
        </p:txBody>
      </p:sp>
    </p:spTree>
    <p:extLst>
      <p:ext uri="{BB962C8B-B14F-4D97-AF65-F5344CB8AC3E}">
        <p14:creationId xmlns:p14="http://schemas.microsoft.com/office/powerpoint/2010/main" val="121020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846702" y="5896379"/>
            <a:ext cx="3531903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4" y="1229676"/>
            <a:ext cx="6301278" cy="521373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buFont typeface="Wingdings" panose="05000000000000000000" pitchFamily="2" charset="2"/>
              <a:buChar char="§"/>
            </a:pPr>
            <a:r>
              <a:rPr lang="ru-RU" sz="1600" b="1" dirty="0"/>
              <a:t>ООО «</a:t>
            </a:r>
            <a:r>
              <a:rPr lang="ru-RU" sz="1600" b="1" dirty="0" err="1" smtClean="0"/>
              <a:t>Газпромнефть</a:t>
            </a:r>
            <a:r>
              <a:rPr lang="ru-RU" sz="1600" b="1" dirty="0" smtClean="0"/>
              <a:t>-Восток</a:t>
            </a:r>
            <a:r>
              <a:rPr lang="ru-RU" sz="1600" dirty="0" smtClean="0"/>
              <a:t>.</a:t>
            </a:r>
            <a:r>
              <a:rPr lang="ru-RU" sz="1600" b="1" dirty="0" smtClean="0"/>
              <a:t>  </a:t>
            </a:r>
            <a:r>
              <a:rPr lang="ru-RU" sz="1600" dirty="0" smtClean="0"/>
              <a:t>О проведении </a:t>
            </a:r>
            <a:r>
              <a:rPr lang="ru-RU" sz="1600" dirty="0"/>
              <a:t>совместных работ по исследованию палеозойских залежей углеводородов в Томской </a:t>
            </a:r>
            <a:r>
              <a:rPr lang="ru-RU" sz="1600" dirty="0" smtClean="0"/>
              <a:t>области</a:t>
            </a:r>
            <a:endParaRPr lang="ru-RU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sz="1600" b="1" dirty="0"/>
              <a:t>ПАО «</a:t>
            </a:r>
            <a:r>
              <a:rPr lang="ru-RU" sz="1600" b="1" dirty="0" smtClean="0"/>
              <a:t>Сургутнефтегаз»</a:t>
            </a:r>
            <a:r>
              <a:rPr lang="ru-RU" sz="1600" dirty="0" smtClean="0"/>
              <a:t>. О подготовке </a:t>
            </a:r>
            <a:r>
              <a:rPr lang="ru-RU" sz="1600" dirty="0"/>
              <a:t>кадров,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1600" dirty="0" smtClean="0"/>
              <a:t>в том числе </a:t>
            </a:r>
            <a:r>
              <a:rPr lang="ru-RU" sz="1600" dirty="0"/>
              <a:t>высшей </a:t>
            </a:r>
            <a:r>
              <a:rPr lang="ru-RU" sz="1600" dirty="0" smtClean="0"/>
              <a:t>квалификации, повышении </a:t>
            </a:r>
            <a:r>
              <a:rPr lang="ru-RU" sz="1600" dirty="0"/>
              <a:t>квалификации </a:t>
            </a:r>
            <a:r>
              <a:rPr lang="ru-RU" sz="1600" dirty="0" smtClean="0"/>
              <a:t>персонала компании, проведении </a:t>
            </a:r>
            <a:r>
              <a:rPr lang="ru-RU" sz="1600" dirty="0"/>
              <a:t>научно-исследовательских, опытно-конструкторских </a:t>
            </a:r>
            <a:r>
              <a:rPr lang="ru-RU" sz="1600" dirty="0" smtClean="0"/>
              <a:t>работ</a:t>
            </a:r>
            <a:endParaRPr lang="ru-RU" sz="1600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1600" b="1" dirty="0" smtClean="0"/>
              <a:t>АО «Российская венчурная компания </a:t>
            </a:r>
            <a:r>
              <a:rPr lang="ru-RU" sz="1600" b="1" dirty="0"/>
              <a:t>(РВК</a:t>
            </a:r>
            <a:r>
              <a:rPr lang="ru-RU" sz="1600" b="1" dirty="0" smtClean="0"/>
              <a:t>)»</a:t>
            </a:r>
            <a:r>
              <a:rPr lang="ru-RU" sz="1600" dirty="0" smtClean="0"/>
              <a:t>.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1600" dirty="0" smtClean="0"/>
              <a:t>О реализация </a:t>
            </a:r>
            <a:r>
              <a:rPr lang="ru-RU" sz="1600" dirty="0"/>
              <a:t>«дорожной карты» на 2018-2020 годы по организации новых образовательных программ в области технологического </a:t>
            </a:r>
            <a:r>
              <a:rPr lang="ru-RU" sz="1600" dirty="0" smtClean="0"/>
              <a:t>предпринимательства</a:t>
            </a:r>
            <a:endParaRPr lang="ru-RU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sz="1600" b="1" dirty="0" smtClean="0"/>
              <a:t>Благотворительный </a:t>
            </a:r>
            <a:r>
              <a:rPr lang="ru-RU" sz="1600" b="1" dirty="0"/>
              <a:t>фонд «Система» и ПАО «Микрон</a:t>
            </a:r>
            <a:r>
              <a:rPr lang="ru-RU" sz="1600" b="1" dirty="0" smtClean="0"/>
              <a:t>»</a:t>
            </a:r>
            <a:r>
              <a:rPr lang="ru-RU" sz="1600" dirty="0" smtClean="0"/>
              <a:t>. Об участии </a:t>
            </a:r>
            <a:r>
              <a:rPr lang="ru-RU" sz="1600" dirty="0"/>
              <a:t>в масштабном образовательном проекте «Умная </a:t>
            </a:r>
            <a:r>
              <a:rPr lang="ru-RU" sz="1600" dirty="0" smtClean="0"/>
              <a:t>микроэлектроника» (доступ </a:t>
            </a:r>
            <a:r>
              <a:rPr lang="ru-RU" sz="1600" dirty="0"/>
              <a:t>к уникальным материалам в области микроэлектроники и Интернета </a:t>
            </a:r>
            <a:r>
              <a:rPr lang="ru-RU" sz="1600" dirty="0" smtClean="0"/>
              <a:t>вещей)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b="1" dirty="0" smtClean="0">
                <a:cs typeface="Arial" panose="020B0604020202020204" pitchFamily="34" charset="0"/>
              </a:rPr>
              <a:t>Севастопольский государственный университет</a:t>
            </a:r>
            <a:r>
              <a:rPr lang="ru-RU" sz="1600" dirty="0" smtClean="0">
                <a:cs typeface="Arial" panose="020B0604020202020204" pitchFamily="34" charset="0"/>
              </a:rPr>
              <a:t>.                      О совместной реализации научно-исследовательских и образовательных проектов, организации академического обмена студентами и аспирантами, научных и педагогических стажировок преподавателей</a:t>
            </a:r>
            <a:endParaRPr lang="ru-RU" sz="1600" dirty="0">
              <a:cs typeface="Arial" panose="020B0604020202020204" pitchFamily="34" charset="0"/>
            </a:endParaRPr>
          </a:p>
        </p:txBody>
      </p:sp>
      <p:sp>
        <p:nvSpPr>
          <p:cNvPr id="2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54</a:t>
            </a:r>
            <a:endParaRPr lang="ru-RU" altLang="ru-RU" sz="1693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07627" y="1230969"/>
            <a:ext cx="491522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Университет Бургундии </a:t>
            </a:r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Франш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-Конте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Об организации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совместных магистерских программ уровня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«Двойной диплом»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Институт ядерной физики Академии наук Республики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Узбекистан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О совместной работе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области развития ядерных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радиационных технологий для мирных целей и подготовки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специалистов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5" name="Группа 4"/>
          <p:cNvGrpSpPr>
            <a:grpSpLocks noChangeAspect="1"/>
          </p:cNvGrpSpPr>
          <p:nvPr/>
        </p:nvGrpSpPr>
        <p:grpSpPr>
          <a:xfrm>
            <a:off x="7202684" y="3368741"/>
            <a:ext cx="4328927" cy="3012200"/>
            <a:chOff x="6718780" y="3333496"/>
            <a:chExt cx="4937414" cy="343560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780" y="3333497"/>
              <a:ext cx="2474723" cy="1649815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82" r="1141"/>
            <a:stretch/>
          </p:blipFill>
          <p:spPr>
            <a:xfrm>
              <a:off x="6718780" y="5057110"/>
              <a:ext cx="2463721" cy="1711990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28"/>
            <a:stretch/>
          </p:blipFill>
          <p:spPr>
            <a:xfrm>
              <a:off x="9264573" y="5057110"/>
              <a:ext cx="2391621" cy="171199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4573" y="3333496"/>
              <a:ext cx="2369440" cy="1649815"/>
            </a:xfrm>
            <a:prstGeom prst="rect">
              <a:avLst/>
            </a:prstGeom>
          </p:spPr>
        </p:pic>
      </p:grp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СОГЛАШЕНИЯ ГОДА</a:t>
            </a:r>
          </a:p>
        </p:txBody>
      </p:sp>
    </p:spTree>
    <p:extLst>
      <p:ext uri="{BB962C8B-B14F-4D97-AF65-F5344CB8AC3E}">
        <p14:creationId xmlns:p14="http://schemas.microsoft.com/office/powerpoint/2010/main" val="140348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877850" y="5687533"/>
            <a:ext cx="3531903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6" y="1215692"/>
            <a:ext cx="5690634" cy="515525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b="1" dirty="0" smtClean="0"/>
              <a:t>Стипендии </a:t>
            </a:r>
            <a:r>
              <a:rPr lang="ru-RU" sz="1600" b="1" dirty="0"/>
              <a:t>Президента </a:t>
            </a:r>
            <a:r>
              <a:rPr lang="ru-RU" sz="1600" b="1" dirty="0" smtClean="0"/>
              <a:t>Российской Федерации</a:t>
            </a:r>
            <a:r>
              <a:rPr lang="ru-RU" sz="1600" dirty="0" smtClean="0"/>
              <a:t>,                  в том числе </a:t>
            </a:r>
            <a:r>
              <a:rPr lang="ru-RU" sz="1600" dirty="0"/>
              <a:t>обучающимся по специальностям или направлениям подготовки, соответствующим приоритетным направлениям модернизации и технологического развития российской экономики</a:t>
            </a:r>
            <a:r>
              <a:rPr lang="ru-RU" sz="1600" dirty="0" smtClean="0"/>
              <a:t> – </a:t>
            </a:r>
            <a:r>
              <a:rPr lang="ru-RU" sz="1600" b="1" dirty="0" smtClean="0">
                <a:solidFill>
                  <a:schemeClr val="accent6"/>
                </a:solidFill>
              </a:rPr>
              <a:t>43</a:t>
            </a:r>
            <a:r>
              <a:rPr lang="ru-RU" sz="1600" dirty="0" smtClean="0"/>
              <a:t>   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b="1" dirty="0" smtClean="0"/>
              <a:t>Стипендии </a:t>
            </a:r>
            <a:r>
              <a:rPr lang="ru-RU" sz="1600" b="1" dirty="0"/>
              <a:t>Правительства </a:t>
            </a:r>
            <a:r>
              <a:rPr lang="ru-RU" sz="1600" b="1" dirty="0" smtClean="0"/>
              <a:t>Российской Федерации</a:t>
            </a:r>
            <a:r>
              <a:rPr lang="ru-RU" sz="1600" dirty="0" smtClean="0"/>
              <a:t>, </a:t>
            </a:r>
            <a:r>
              <a:rPr lang="ru-RU" sz="1600" dirty="0"/>
              <a:t>в </a:t>
            </a:r>
            <a:r>
              <a:rPr lang="ru-RU" sz="1600" dirty="0" smtClean="0"/>
              <a:t>том числе </a:t>
            </a:r>
            <a:r>
              <a:rPr lang="ru-RU" sz="1600" dirty="0"/>
              <a:t>обучающимся по специальностям или направлениям подготовки, соответствующим приоритетным направлениям модернизации и технологического развития российской экономики</a:t>
            </a:r>
            <a:r>
              <a:rPr lang="ru-RU" sz="1600" dirty="0" smtClean="0"/>
              <a:t> – </a:t>
            </a:r>
            <a:r>
              <a:rPr lang="ru-RU" sz="1600" b="1" dirty="0" smtClean="0">
                <a:solidFill>
                  <a:schemeClr val="accent6"/>
                </a:solidFill>
              </a:rPr>
              <a:t>80</a:t>
            </a:r>
            <a:r>
              <a:rPr lang="ru-RU" sz="1600" dirty="0" smtClean="0"/>
              <a:t> 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b="1" dirty="0" smtClean="0"/>
              <a:t>Стипендии и гранты Благотворительного </a:t>
            </a:r>
            <a:r>
              <a:rPr lang="ru-RU" sz="1600" b="1" dirty="0"/>
              <a:t>фонда Владимира Потанина </a:t>
            </a:r>
            <a:r>
              <a:rPr lang="ru-RU" sz="1600" dirty="0" smtClean="0"/>
              <a:t>–</a:t>
            </a:r>
            <a:r>
              <a:rPr lang="ru-RU" sz="1600" b="1" dirty="0" smtClean="0"/>
              <a:t>                                                          </a:t>
            </a:r>
            <a:r>
              <a:rPr lang="ru-RU" sz="1600" b="1" dirty="0" smtClean="0">
                <a:solidFill>
                  <a:schemeClr val="accent6"/>
                </a:solidFill>
              </a:rPr>
              <a:t>20</a:t>
            </a:r>
            <a:r>
              <a:rPr lang="ru-RU" sz="1600" b="1" dirty="0" smtClean="0"/>
              <a:t> </a:t>
            </a:r>
            <a:r>
              <a:rPr lang="ru-RU" sz="1600" dirty="0" smtClean="0"/>
              <a:t>магистрантов и </a:t>
            </a:r>
            <a:r>
              <a:rPr lang="ru-RU" sz="1600" b="1" dirty="0" smtClean="0">
                <a:solidFill>
                  <a:srgbClr val="80BF44"/>
                </a:solidFill>
              </a:rPr>
              <a:t>2</a:t>
            </a:r>
            <a:r>
              <a:rPr lang="ru-RU" sz="1600" dirty="0" smtClean="0"/>
              <a:t> преподавателя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b="1" dirty="0"/>
              <a:t>Стипендии</a:t>
            </a:r>
            <a:r>
              <a:rPr lang="ru-RU" sz="1600" dirty="0"/>
              <a:t> </a:t>
            </a:r>
            <a:r>
              <a:rPr lang="en-US" sz="1600" b="1" dirty="0"/>
              <a:t>British </a:t>
            </a:r>
            <a:r>
              <a:rPr lang="en-US" sz="1600" b="1" dirty="0" smtClean="0"/>
              <a:t>Petroleum</a:t>
            </a:r>
            <a:r>
              <a:rPr lang="ru-RU" sz="1600" b="1" dirty="0"/>
              <a:t> </a:t>
            </a:r>
            <a:r>
              <a:rPr lang="ru-RU" sz="1600" b="1" dirty="0" smtClean="0"/>
              <a:t>-                                                 </a:t>
            </a:r>
            <a:r>
              <a:rPr lang="ru-RU" sz="1600" b="1" dirty="0" smtClean="0">
                <a:solidFill>
                  <a:schemeClr val="accent6"/>
                </a:solidFill>
              </a:rPr>
              <a:t>19</a:t>
            </a:r>
            <a:r>
              <a:rPr lang="ru-RU" sz="1600" dirty="0" smtClean="0"/>
              <a:t> </a:t>
            </a:r>
            <a:r>
              <a:rPr lang="ru-RU" sz="1600" dirty="0"/>
              <a:t>студентов </a:t>
            </a:r>
            <a:r>
              <a:rPr lang="ru-RU" sz="1600" dirty="0" smtClean="0"/>
              <a:t>и </a:t>
            </a:r>
            <a:r>
              <a:rPr lang="ru-RU" sz="1600" b="1" dirty="0" smtClean="0">
                <a:solidFill>
                  <a:schemeClr val="accent6"/>
                </a:solidFill>
              </a:rPr>
              <a:t>7</a:t>
            </a:r>
            <a:r>
              <a:rPr lang="ru-RU" sz="1600" dirty="0" smtClean="0"/>
              <a:t> </a:t>
            </a:r>
            <a:r>
              <a:rPr lang="ru-RU" sz="1600" dirty="0"/>
              <a:t>аспирантов</a:t>
            </a:r>
            <a:r>
              <a:rPr lang="ru-RU" sz="1600" b="1" dirty="0"/>
              <a:t> </a:t>
            </a:r>
            <a:r>
              <a:rPr lang="ru-RU" sz="1600" dirty="0" smtClean="0"/>
              <a:t>вуза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b="1" dirty="0"/>
              <a:t>Стипендии и гранты концерна «Росэнергоатом</a:t>
            </a:r>
            <a:r>
              <a:rPr lang="ru-RU" sz="1600" b="1" dirty="0" smtClean="0"/>
              <a:t>» </a:t>
            </a:r>
            <a:r>
              <a:rPr lang="ru-RU" sz="1600" dirty="0" smtClean="0"/>
              <a:t>- </a:t>
            </a:r>
            <a:r>
              <a:rPr lang="ru-RU" sz="1600" b="1" dirty="0" smtClean="0"/>
              <a:t> </a:t>
            </a:r>
            <a:r>
              <a:rPr lang="ru-RU" sz="1600" b="1" dirty="0" smtClean="0">
                <a:solidFill>
                  <a:schemeClr val="accent6"/>
                </a:solidFill>
              </a:rPr>
              <a:t>10</a:t>
            </a:r>
            <a:r>
              <a:rPr lang="ru-RU" sz="1600" b="1" dirty="0" smtClean="0"/>
              <a:t> </a:t>
            </a:r>
            <a:r>
              <a:rPr lang="ru-RU" sz="1600" dirty="0"/>
              <a:t>студентов</a:t>
            </a:r>
            <a:r>
              <a:rPr lang="ru-RU" sz="1600" b="1" dirty="0"/>
              <a:t> </a:t>
            </a:r>
            <a:r>
              <a:rPr lang="ru-RU" sz="1600" dirty="0"/>
              <a:t>и</a:t>
            </a:r>
            <a:r>
              <a:rPr lang="ru-RU" sz="1600" b="1" dirty="0"/>
              <a:t> </a:t>
            </a:r>
            <a:r>
              <a:rPr lang="ru-RU" sz="1600" b="1" dirty="0" smtClean="0">
                <a:solidFill>
                  <a:schemeClr val="accent6"/>
                </a:solidFill>
              </a:rPr>
              <a:t>4 </a:t>
            </a:r>
            <a:r>
              <a:rPr lang="ru-RU" sz="1600" dirty="0" smtClean="0"/>
              <a:t>преподавателя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b="1" dirty="0"/>
              <a:t>Стипендии Фонда имени В.И. Вернадского </a:t>
            </a:r>
            <a:r>
              <a:rPr lang="ru-RU" sz="1600" dirty="0"/>
              <a:t>– </a:t>
            </a:r>
            <a:br>
              <a:rPr lang="ru-RU" sz="1600" dirty="0"/>
            </a:br>
            <a:r>
              <a:rPr lang="ru-RU" sz="1600" b="1" dirty="0">
                <a:solidFill>
                  <a:schemeClr val="accent6"/>
                </a:solidFill>
              </a:rPr>
              <a:t>7</a:t>
            </a:r>
            <a:r>
              <a:rPr lang="ru-RU" sz="1600" dirty="0"/>
              <a:t> студентов и  </a:t>
            </a:r>
            <a:r>
              <a:rPr lang="ru-RU" sz="1600" b="1" dirty="0">
                <a:solidFill>
                  <a:schemeClr val="accent6"/>
                </a:solidFill>
              </a:rPr>
              <a:t>2</a:t>
            </a:r>
            <a:r>
              <a:rPr lang="ru-RU" sz="1600" dirty="0"/>
              <a:t> </a:t>
            </a:r>
            <a:r>
              <a:rPr lang="ru-RU" sz="1600" dirty="0" smtClean="0"/>
              <a:t>аспиранта</a:t>
            </a:r>
            <a:endParaRPr lang="ru-RU" sz="1600" dirty="0"/>
          </a:p>
        </p:txBody>
      </p:sp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55</a:t>
            </a:r>
            <a:endParaRPr lang="ru-RU" altLang="ru-RU" sz="1693" dirty="0"/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6632555" y="1215313"/>
            <a:ext cx="5090298" cy="450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b="1" dirty="0" smtClean="0"/>
              <a:t>Именные </a:t>
            </a:r>
            <a:r>
              <a:rPr lang="ru-RU" sz="1600" b="1" dirty="0"/>
              <a:t>стипендии ПАО «Сургутнефтегаз</a:t>
            </a:r>
            <a:r>
              <a:rPr lang="ru-RU" sz="1600" b="1" dirty="0" smtClean="0"/>
              <a:t>» </a:t>
            </a:r>
            <a:r>
              <a:rPr lang="ru-RU" sz="1600" dirty="0" smtClean="0"/>
              <a:t>-</a:t>
            </a:r>
            <a:r>
              <a:rPr lang="ru-RU" sz="1600" i="1" dirty="0" smtClean="0"/>
              <a:t>Святослав </a:t>
            </a:r>
            <a:r>
              <a:rPr lang="ru-RU" sz="1600" i="1" dirty="0" err="1"/>
              <a:t>Гудковский</a:t>
            </a:r>
            <a:r>
              <a:rPr lang="ru-RU" sz="1600" i="1" dirty="0"/>
              <a:t>, Сергей </a:t>
            </a:r>
            <a:r>
              <a:rPr lang="ru-RU" sz="1600" i="1" dirty="0" err="1"/>
              <a:t>Невидомский</a:t>
            </a:r>
            <a:r>
              <a:rPr lang="ru-RU" sz="1600" i="1" dirty="0"/>
              <a:t>, Владислав Полянский и Александр </a:t>
            </a:r>
            <a:r>
              <a:rPr lang="ru-RU" sz="1600" i="1" dirty="0" err="1" smtClean="0"/>
              <a:t>Смуркин</a:t>
            </a:r>
            <a:endParaRPr lang="ru-RU" sz="1600" i="1" dirty="0" smtClean="0"/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b="1" dirty="0" smtClean="0"/>
              <a:t>Именные </a:t>
            </a:r>
            <a:r>
              <a:rPr lang="ru-RU" sz="1600" b="1" dirty="0"/>
              <a:t>стипендии АО «Сибирский химический комбинат» (СХК</a:t>
            </a:r>
            <a:r>
              <a:rPr lang="ru-RU" sz="1600" b="1" dirty="0" smtClean="0"/>
              <a:t>) </a:t>
            </a:r>
            <a:r>
              <a:rPr lang="ru-RU" sz="1600" dirty="0" smtClean="0"/>
              <a:t>–</a:t>
            </a:r>
            <a:r>
              <a:rPr lang="ru-RU" sz="1600" b="1" dirty="0" smtClean="0"/>
              <a:t> </a:t>
            </a:r>
            <a:r>
              <a:rPr lang="ru-RU" sz="1600" b="1" dirty="0" smtClean="0">
                <a:solidFill>
                  <a:srgbClr val="80BF44"/>
                </a:solidFill>
              </a:rPr>
              <a:t>5</a:t>
            </a:r>
            <a:r>
              <a:rPr lang="ru-RU" sz="1600" b="1" dirty="0" smtClean="0"/>
              <a:t> </a:t>
            </a:r>
            <a:r>
              <a:rPr lang="ru-RU" sz="1600" dirty="0" smtClean="0"/>
              <a:t>студентов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b="1" dirty="0" smtClean="0"/>
              <a:t>Стипендии </a:t>
            </a:r>
            <a:r>
              <a:rPr lang="ru-RU" sz="1600" b="1" dirty="0"/>
              <a:t>предыдущих поколений </a:t>
            </a:r>
            <a:r>
              <a:rPr lang="ru-RU" sz="1600" dirty="0" smtClean="0"/>
              <a:t>Фонда </a:t>
            </a:r>
            <a:r>
              <a:rPr lang="ru-RU" sz="1600" dirty="0"/>
              <a:t>целевого капитала </a:t>
            </a:r>
            <a:r>
              <a:rPr lang="ru-RU" sz="1600" dirty="0" smtClean="0"/>
              <a:t>ТПУ –                                               </a:t>
            </a:r>
            <a:r>
              <a:rPr lang="ru-RU" sz="1600" b="1" dirty="0" smtClean="0">
                <a:solidFill>
                  <a:schemeClr val="accent6"/>
                </a:solidFill>
              </a:rPr>
              <a:t>17</a:t>
            </a:r>
            <a:r>
              <a:rPr lang="ru-RU" sz="1600" b="1" dirty="0" smtClean="0"/>
              <a:t> </a:t>
            </a:r>
            <a:r>
              <a:rPr lang="ru-RU" sz="1600" dirty="0" smtClean="0"/>
              <a:t>студентов и </a:t>
            </a:r>
            <a:r>
              <a:rPr lang="ru-RU" sz="1600" b="1" dirty="0" smtClean="0">
                <a:solidFill>
                  <a:srgbClr val="80BF44"/>
                </a:solidFill>
              </a:rPr>
              <a:t>1 </a:t>
            </a:r>
            <a:r>
              <a:rPr lang="ru-RU" sz="1600" dirty="0" smtClean="0"/>
              <a:t>преподаватель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b="1" dirty="0" smtClean="0"/>
              <a:t>Стипендии </a:t>
            </a:r>
            <a:r>
              <a:rPr lang="ru-RU" sz="1600" b="1" dirty="0"/>
              <a:t>имени Почетных профессоров </a:t>
            </a:r>
            <a:r>
              <a:rPr lang="ru-RU" sz="1600" b="1" dirty="0" smtClean="0"/>
              <a:t>ТПУ академиков </a:t>
            </a:r>
            <a:r>
              <a:rPr lang="ru-RU" sz="1600" b="1" dirty="0"/>
              <a:t>Владимира </a:t>
            </a:r>
            <a:r>
              <a:rPr lang="ru-RU" sz="1600" b="1" dirty="0" err="1"/>
              <a:t>Накорякова</a:t>
            </a:r>
            <a:r>
              <a:rPr lang="ru-RU" sz="1600" b="1" dirty="0"/>
              <a:t> и Василия </a:t>
            </a:r>
            <a:r>
              <a:rPr lang="ru-RU" sz="1600" b="1" dirty="0" smtClean="0"/>
              <a:t>Глухих, Почетного члена ТПУ Леонида Филимонова </a:t>
            </a:r>
            <a:r>
              <a:rPr lang="ru-RU" sz="1600" dirty="0" smtClean="0"/>
              <a:t>- </a:t>
            </a:r>
            <a:r>
              <a:rPr lang="ru-RU" sz="1600" i="1" dirty="0"/>
              <a:t>Екатерина </a:t>
            </a:r>
            <a:r>
              <a:rPr lang="ru-RU" sz="1600" i="1" dirty="0" err="1" smtClean="0"/>
              <a:t>Чудинова</a:t>
            </a:r>
            <a:r>
              <a:rPr lang="ru-RU" sz="1600" i="1" dirty="0" smtClean="0"/>
              <a:t>, Евгений </a:t>
            </a:r>
            <a:r>
              <a:rPr lang="ru-RU" sz="1600" i="1" dirty="0" err="1" smtClean="0"/>
              <a:t>Борецкий</a:t>
            </a:r>
            <a:r>
              <a:rPr lang="ru-RU" sz="1600" i="1" dirty="0" smtClean="0"/>
              <a:t>, </a:t>
            </a:r>
            <a:r>
              <a:rPr lang="ru-RU" sz="1600" i="1" dirty="0"/>
              <a:t>Тимофей </a:t>
            </a:r>
            <a:r>
              <a:rPr lang="ru-RU" sz="1600" i="1" dirty="0" err="1" smtClean="0"/>
              <a:t>Никишкин</a:t>
            </a:r>
            <a:r>
              <a:rPr lang="ru-RU" sz="1600" i="1" dirty="0" smtClean="0"/>
              <a:t>, </a:t>
            </a:r>
            <a:r>
              <a:rPr lang="ru-RU" sz="1600" i="1" dirty="0"/>
              <a:t>Станислав </a:t>
            </a:r>
            <a:r>
              <a:rPr lang="ru-RU" sz="1600" i="1" dirty="0" err="1" smtClean="0"/>
              <a:t>Чурсин</a:t>
            </a:r>
            <a:r>
              <a:rPr lang="ru-RU" sz="1600" i="1" dirty="0" smtClean="0"/>
              <a:t>, </a:t>
            </a:r>
            <a:r>
              <a:rPr lang="ru-RU" sz="1600" i="1" dirty="0"/>
              <a:t>Валерия </a:t>
            </a:r>
            <a:r>
              <a:rPr lang="ru-RU" sz="1600" i="1" dirty="0" smtClean="0"/>
              <a:t>Кудрявцева, </a:t>
            </a:r>
            <a:r>
              <a:rPr lang="ru-RU" sz="1600" i="1" dirty="0"/>
              <a:t>Александр </a:t>
            </a:r>
            <a:r>
              <a:rPr lang="ru-RU" sz="1600" i="1" dirty="0" err="1" smtClean="0"/>
              <a:t>Овсенёв</a:t>
            </a:r>
            <a:r>
              <a:rPr lang="ru-RU" sz="1600" i="1" dirty="0" smtClean="0"/>
              <a:t>, </a:t>
            </a:r>
            <a:r>
              <a:rPr lang="ru-RU" sz="1600" i="1" dirty="0"/>
              <a:t>Антон </a:t>
            </a:r>
            <a:r>
              <a:rPr lang="ru-RU" sz="1600" i="1" dirty="0" err="1" smtClean="0"/>
              <a:t>Пермикин</a:t>
            </a:r>
            <a:r>
              <a:rPr lang="ru-RU" sz="1600" i="1" dirty="0" smtClean="0"/>
              <a:t>, </a:t>
            </a:r>
            <a:r>
              <a:rPr lang="ru-RU" sz="1600" i="1" dirty="0"/>
              <a:t>София </a:t>
            </a:r>
            <a:r>
              <a:rPr lang="ru-RU" sz="1600" i="1" dirty="0" smtClean="0"/>
              <a:t>Джалилова,  </a:t>
            </a:r>
            <a:r>
              <a:rPr lang="ru-RU" sz="1600" i="1" dirty="0"/>
              <a:t>Юлия </a:t>
            </a:r>
            <a:r>
              <a:rPr lang="ru-RU" sz="1600" i="1" dirty="0" smtClean="0"/>
              <a:t>Пуговкина, </a:t>
            </a:r>
            <a:r>
              <a:rPr lang="ru-RU" sz="1600" i="1" dirty="0"/>
              <a:t>Нелли </a:t>
            </a:r>
            <a:r>
              <a:rPr lang="ru-RU" sz="1600" i="1" dirty="0" smtClean="0"/>
              <a:t>Харьковская, </a:t>
            </a:r>
            <a:r>
              <a:rPr lang="ru-RU" sz="1600" i="1" dirty="0"/>
              <a:t>Евгения </a:t>
            </a:r>
            <a:r>
              <a:rPr lang="ru-RU" sz="1600" i="1" dirty="0" err="1" smtClean="0"/>
              <a:t>Угай</a:t>
            </a:r>
            <a:endParaRPr lang="ru-RU" sz="1600" i="1" dirty="0" smtClean="0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СТИПЕНДИИ</a:t>
            </a:r>
          </a:p>
        </p:txBody>
      </p:sp>
    </p:spTree>
    <p:extLst>
      <p:ext uri="{BB962C8B-B14F-4D97-AF65-F5344CB8AC3E}">
        <p14:creationId xmlns:p14="http://schemas.microsoft.com/office/powerpoint/2010/main" val="310827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" name="Группа 2"/>
          <p:cNvGrpSpPr>
            <a:grpSpLocks noChangeAspect="1"/>
          </p:cNvGrpSpPr>
          <p:nvPr/>
        </p:nvGrpSpPr>
        <p:grpSpPr>
          <a:xfrm>
            <a:off x="8115484" y="1455658"/>
            <a:ext cx="3607369" cy="4710857"/>
            <a:chOff x="7925623" y="1434166"/>
            <a:chExt cx="3914045" cy="511134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8273" y="3775445"/>
              <a:ext cx="1911395" cy="127499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4539" y="3775445"/>
              <a:ext cx="1914668" cy="1274990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56" b="14305"/>
            <a:stretch/>
          </p:blipFill>
          <p:spPr>
            <a:xfrm>
              <a:off x="7925623" y="1434166"/>
              <a:ext cx="3914045" cy="2247183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8273" y="5113598"/>
              <a:ext cx="1911395" cy="1431912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5623" y="5144531"/>
              <a:ext cx="1933584" cy="1372845"/>
            </a:xfrm>
            <a:prstGeom prst="rect">
              <a:avLst/>
            </a:prstGeom>
          </p:spPr>
        </p:pic>
      </p:grpSp>
      <p:sp>
        <p:nvSpPr>
          <p:cNvPr id="26" name="Прямоугольник 25"/>
          <p:cNvSpPr/>
          <p:nvPr/>
        </p:nvSpPr>
        <p:spPr>
          <a:xfrm>
            <a:off x="683538" y="5467350"/>
            <a:ext cx="3812262" cy="1398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56</a:t>
            </a:r>
            <a:endParaRPr lang="ru-RU" altLang="ru-RU" sz="1693" dirty="0"/>
          </a:p>
        </p:txBody>
      </p: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4" y="1191960"/>
            <a:ext cx="7359099" cy="546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i="1" dirty="0" smtClean="0"/>
              <a:t>Сборная ТПУ – </a:t>
            </a:r>
            <a:r>
              <a:rPr lang="ru-RU" sz="1600" b="1" dirty="0" smtClean="0"/>
              <a:t>победитель</a:t>
            </a:r>
            <a:r>
              <a:rPr lang="ru-RU" sz="1600" i="1" dirty="0" smtClean="0"/>
              <a:t> </a:t>
            </a:r>
            <a:r>
              <a:rPr lang="ru-RU" sz="1600" dirty="0" smtClean="0"/>
              <a:t>Универсиады </a:t>
            </a:r>
            <a:r>
              <a:rPr lang="ru-RU" sz="1600" dirty="0"/>
              <a:t>Томской области</a:t>
            </a:r>
            <a:r>
              <a:rPr lang="ru-RU" sz="1600" i="1" dirty="0" smtClean="0"/>
              <a:t>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i="1" dirty="0" smtClean="0"/>
              <a:t>Команда </a:t>
            </a:r>
            <a:r>
              <a:rPr lang="ru-RU" sz="1600" i="1" dirty="0"/>
              <a:t>ТПУ по спортивной аэробике </a:t>
            </a:r>
            <a:r>
              <a:rPr lang="ru-RU" sz="1600" b="1" dirty="0"/>
              <a:t>–</a:t>
            </a:r>
            <a:r>
              <a:rPr lang="ru-RU" sz="1600" dirty="0"/>
              <a:t> </a:t>
            </a:r>
            <a:r>
              <a:rPr lang="ru-RU" sz="1600" b="1" dirty="0"/>
              <a:t>чемпионы</a:t>
            </a:r>
            <a:r>
              <a:rPr lang="ru-RU" sz="1600" dirty="0"/>
              <a:t> Всероссийских соревнований «Снежные  узоры», бронзовые призеры Кубка </a:t>
            </a:r>
            <a:r>
              <a:rPr lang="ru-RU" sz="1600" dirty="0" smtClean="0"/>
              <a:t>России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i="1" dirty="0" smtClean="0"/>
              <a:t>Женская сборная ТПУ </a:t>
            </a:r>
            <a:r>
              <a:rPr lang="ru-RU" sz="1600" i="1" dirty="0"/>
              <a:t>по волейболу</a:t>
            </a:r>
            <a:r>
              <a:rPr lang="ru-RU" sz="1600" dirty="0"/>
              <a:t> </a:t>
            </a:r>
            <a:r>
              <a:rPr lang="ru-RU" sz="1600" dirty="0" smtClean="0"/>
              <a:t>– </a:t>
            </a:r>
            <a:r>
              <a:rPr lang="ru-RU" sz="1600" b="1" dirty="0" smtClean="0"/>
              <a:t>бронзовые призеры </a:t>
            </a:r>
            <a:r>
              <a:rPr lang="ru-RU" sz="1600" dirty="0"/>
              <a:t>студенческой </a:t>
            </a:r>
            <a:r>
              <a:rPr lang="ru-RU" sz="1600" dirty="0" smtClean="0"/>
              <a:t>волейбольной </a:t>
            </a:r>
            <a:r>
              <a:rPr lang="ru-RU" sz="1600" dirty="0"/>
              <a:t>лиги России </a:t>
            </a:r>
            <a:r>
              <a:rPr lang="ru-RU" sz="1600" dirty="0" smtClean="0"/>
              <a:t>Сибирского федерального округа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i="1" dirty="0"/>
              <a:t>Дмитрий </a:t>
            </a:r>
            <a:r>
              <a:rPr lang="ru-RU" sz="1600" i="1" dirty="0" err="1"/>
              <a:t>Журман</a:t>
            </a:r>
            <a:r>
              <a:rPr lang="ru-RU" sz="1600" dirty="0"/>
              <a:t> </a:t>
            </a:r>
            <a:r>
              <a:rPr lang="ru-RU" sz="1600" b="1" dirty="0" smtClean="0"/>
              <a:t>– </a:t>
            </a:r>
            <a:r>
              <a:rPr lang="ru-RU" sz="1600" dirty="0" smtClean="0"/>
              <a:t>обладатель</a:t>
            </a:r>
            <a:r>
              <a:rPr lang="ru-RU" sz="1600" b="1" dirty="0" smtClean="0"/>
              <a:t> </a:t>
            </a:r>
            <a:r>
              <a:rPr lang="ru-RU" sz="1600" b="1" i="1" dirty="0" smtClean="0">
                <a:solidFill>
                  <a:schemeClr val="accent6"/>
                </a:solidFill>
              </a:rPr>
              <a:t>3</a:t>
            </a:r>
            <a:r>
              <a:rPr lang="ru-RU" sz="1600" i="1" dirty="0" smtClean="0"/>
              <a:t> </a:t>
            </a:r>
            <a:r>
              <a:rPr lang="ru-RU" sz="1600" dirty="0" smtClean="0"/>
              <a:t>золотых </a:t>
            </a:r>
            <a:r>
              <a:rPr lang="ru-RU" sz="1600" dirty="0"/>
              <a:t>и </a:t>
            </a:r>
            <a:r>
              <a:rPr lang="ru-RU" sz="1600" b="1" i="1" dirty="0">
                <a:solidFill>
                  <a:schemeClr val="accent6"/>
                </a:solidFill>
              </a:rPr>
              <a:t>1</a:t>
            </a:r>
            <a:r>
              <a:rPr lang="ru-RU" sz="1600" i="1" dirty="0" smtClean="0"/>
              <a:t> </a:t>
            </a:r>
            <a:r>
              <a:rPr lang="ru-RU" sz="1600" dirty="0" smtClean="0"/>
              <a:t>серебряной медалей     </a:t>
            </a:r>
            <a:r>
              <a:rPr lang="en-US" sz="1600" dirty="0" smtClean="0"/>
              <a:t>XX</a:t>
            </a:r>
            <a:r>
              <a:rPr lang="ru-RU" sz="1600" i="1" dirty="0" smtClean="0"/>
              <a:t> </a:t>
            </a:r>
            <a:r>
              <a:rPr lang="ru-RU" sz="1600" dirty="0" smtClean="0"/>
              <a:t>чемпионата мира </a:t>
            </a:r>
            <a:r>
              <a:rPr lang="ru-RU" sz="1600" dirty="0"/>
              <a:t>по плаванию в </a:t>
            </a:r>
            <a:r>
              <a:rPr lang="ru-RU" sz="1600" dirty="0" smtClean="0"/>
              <a:t>ластах </a:t>
            </a:r>
            <a:endParaRPr lang="ru-RU" sz="1600" dirty="0"/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i="1" dirty="0" smtClean="0"/>
              <a:t>Разумов Денис – </a:t>
            </a:r>
            <a:r>
              <a:rPr lang="ru-RU" sz="1600" b="1" dirty="0" smtClean="0"/>
              <a:t>золото</a:t>
            </a:r>
            <a:r>
              <a:rPr lang="ru-RU" sz="1600" dirty="0" smtClean="0"/>
              <a:t> первенства </a:t>
            </a:r>
            <a:r>
              <a:rPr lang="ru-RU" sz="1600" dirty="0"/>
              <a:t>России по легкой атлетике </a:t>
            </a:r>
            <a:r>
              <a:rPr lang="ru-RU" sz="1600" dirty="0" smtClean="0"/>
              <a:t>                        (</a:t>
            </a:r>
            <a:r>
              <a:rPr lang="ru-RU" sz="1600" dirty="0"/>
              <a:t>в помещении) среди </a:t>
            </a:r>
            <a:r>
              <a:rPr lang="ru-RU" sz="1600" dirty="0" smtClean="0"/>
              <a:t>юниоров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i="1" dirty="0"/>
              <a:t>Черепнин </a:t>
            </a:r>
            <a:r>
              <a:rPr lang="ru-RU" sz="1600" i="1" dirty="0" smtClean="0"/>
              <a:t>Андрей </a:t>
            </a:r>
            <a:r>
              <a:rPr lang="ru-RU" sz="1600" dirty="0" smtClean="0"/>
              <a:t>– </a:t>
            </a:r>
            <a:r>
              <a:rPr lang="ru-RU" sz="1600" b="1" dirty="0" smtClean="0"/>
              <a:t>золото </a:t>
            </a:r>
            <a:r>
              <a:rPr lang="ru-RU" sz="1600" dirty="0" smtClean="0"/>
              <a:t>чемпионата </a:t>
            </a:r>
            <a:r>
              <a:rPr lang="ru-RU" sz="1600" dirty="0"/>
              <a:t>и </a:t>
            </a:r>
            <a:r>
              <a:rPr lang="ru-RU" sz="1600" dirty="0" smtClean="0"/>
              <a:t>первенства </a:t>
            </a:r>
            <a:r>
              <a:rPr lang="ru-RU" sz="1600" dirty="0"/>
              <a:t>Сибирского федерального </a:t>
            </a:r>
            <a:r>
              <a:rPr lang="ru-RU" sz="1600" dirty="0" smtClean="0"/>
              <a:t>округа </a:t>
            </a:r>
            <a:r>
              <a:rPr lang="ru-RU" sz="1600" dirty="0"/>
              <a:t>по легкой атлетике</a:t>
            </a:r>
            <a:r>
              <a:rPr lang="ru-RU" sz="1600" dirty="0" smtClean="0"/>
              <a:t>  </a:t>
            </a:r>
            <a:r>
              <a:rPr lang="ru-RU" sz="1600" i="1" dirty="0" smtClean="0"/>
              <a:t>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i="1" dirty="0"/>
              <a:t>М</a:t>
            </a:r>
            <a:r>
              <a:rPr lang="ru-RU" sz="1600" i="1" dirty="0" smtClean="0"/>
              <a:t>азиков Сергей – </a:t>
            </a:r>
            <a:r>
              <a:rPr lang="ru-RU" sz="1600" b="1" dirty="0" smtClean="0"/>
              <a:t>серебро, </a:t>
            </a:r>
            <a:r>
              <a:rPr lang="ru-RU" sz="1600" i="1" dirty="0" err="1"/>
              <a:t>Пупин</a:t>
            </a:r>
            <a:r>
              <a:rPr lang="ru-RU" sz="1600" i="1" dirty="0"/>
              <a:t> Роман</a:t>
            </a:r>
            <a:r>
              <a:rPr lang="ru-RU" sz="1600" b="1" i="1" dirty="0" smtClean="0"/>
              <a:t> – бронза </a:t>
            </a:r>
            <a:r>
              <a:rPr lang="ru-RU" sz="1600" dirty="0" smtClean="0"/>
              <a:t>Чемпионата </a:t>
            </a:r>
            <a:r>
              <a:rPr lang="ru-RU" sz="1600" dirty="0"/>
              <a:t>России </a:t>
            </a:r>
            <a:r>
              <a:rPr lang="ru-RU" sz="1600" dirty="0" smtClean="0"/>
              <a:t>по гиревому спорту среди студентов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i="1" dirty="0"/>
              <a:t>Кудрявцева </a:t>
            </a:r>
            <a:r>
              <a:rPr lang="ru-RU" sz="1600" i="1" dirty="0" smtClean="0"/>
              <a:t>Мария </a:t>
            </a:r>
            <a:r>
              <a:rPr lang="ru-RU" sz="1600" dirty="0" smtClean="0"/>
              <a:t>– </a:t>
            </a:r>
            <a:r>
              <a:rPr lang="ru-RU" sz="1600" b="1" dirty="0"/>
              <a:t>1 место </a:t>
            </a:r>
            <a:r>
              <a:rPr lang="ru-RU" sz="1600" dirty="0"/>
              <a:t>на всероссийском турнире </a:t>
            </a:r>
            <a:r>
              <a:rPr lang="ru-RU" sz="1600" dirty="0" smtClean="0"/>
              <a:t>по настольному теннису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i="1" dirty="0"/>
              <a:t>Павел </a:t>
            </a:r>
            <a:r>
              <a:rPr lang="ru-RU" sz="1600" i="1" dirty="0" smtClean="0"/>
              <a:t>Макаров </a:t>
            </a:r>
            <a:r>
              <a:rPr lang="ru-RU" sz="1600" dirty="0" smtClean="0"/>
              <a:t>– </a:t>
            </a:r>
            <a:r>
              <a:rPr lang="ru-RU" sz="1600" b="1" dirty="0"/>
              <a:t>золото </a:t>
            </a:r>
            <a:r>
              <a:rPr lang="ru-RU" sz="1600" dirty="0" smtClean="0"/>
              <a:t>чемпионата </a:t>
            </a:r>
            <a:r>
              <a:rPr lang="ru-RU" sz="1600" dirty="0"/>
              <a:t>России по спортивному дайвингу</a:t>
            </a:r>
            <a:endParaRPr lang="ru-RU" sz="1600" dirty="0" smtClean="0"/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i="1" dirty="0" smtClean="0"/>
              <a:t>Анастасия Золотарева –</a:t>
            </a:r>
            <a:r>
              <a:rPr lang="ru-RU" sz="1600" dirty="0" smtClean="0"/>
              <a:t> </a:t>
            </a:r>
            <a:r>
              <a:rPr lang="ru-RU" sz="1600" b="1" dirty="0"/>
              <a:t>золото</a:t>
            </a:r>
            <a:r>
              <a:rPr lang="ru-RU" sz="1600" dirty="0"/>
              <a:t> на чемпионате и первенстве </a:t>
            </a:r>
            <a:r>
              <a:rPr lang="ru-RU" sz="1600" dirty="0" smtClean="0"/>
              <a:t>Европы</a:t>
            </a:r>
            <a:r>
              <a:rPr lang="ru-RU" sz="1600" b="1" dirty="0"/>
              <a:t> </a:t>
            </a:r>
            <a:r>
              <a:rPr lang="ru-RU" sz="1600" dirty="0"/>
              <a:t>по гиревому </a:t>
            </a:r>
            <a:r>
              <a:rPr lang="ru-RU" sz="1600" dirty="0" smtClean="0"/>
              <a:t>спорту</a:t>
            </a:r>
            <a:endParaRPr lang="ru-RU" sz="1600" dirty="0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СПОРТИВНЫЕ ПОБЕДЫ ГОДА </a:t>
            </a:r>
          </a:p>
        </p:txBody>
      </p:sp>
    </p:spTree>
    <p:extLst>
      <p:ext uri="{BB962C8B-B14F-4D97-AF65-F5344CB8AC3E}">
        <p14:creationId xmlns:p14="http://schemas.microsoft.com/office/powerpoint/2010/main" val="50177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2494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846702" y="5905704"/>
            <a:ext cx="3531903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5" y="1266102"/>
            <a:ext cx="4595003" cy="477053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ru-RU" sz="1600" dirty="0"/>
              <a:t>Международный форум «Студенческое технологическое предпринимательство</a:t>
            </a:r>
            <a:r>
              <a:rPr lang="ru-RU" sz="1600" dirty="0" smtClean="0"/>
              <a:t>»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dirty="0" smtClean="0"/>
              <a:t>XXII </a:t>
            </a:r>
            <a:r>
              <a:rPr lang="ru-RU" sz="1600" dirty="0"/>
              <a:t>Международный научный симпозиум </a:t>
            </a:r>
            <a:r>
              <a:rPr lang="ru-RU" sz="1600" dirty="0" smtClean="0"/>
              <a:t>имени </a:t>
            </a:r>
            <a:r>
              <a:rPr lang="ru-RU" sz="1600" dirty="0"/>
              <a:t>академика М.А. Усова «Проблемы геологии и освоения недр»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dirty="0">
                <a:cs typeface="Arial" panose="020B0604020202020204" pitchFamily="34" charset="0"/>
              </a:rPr>
              <a:t>VI Международный конгресс по радиационной физике и химии конденсированных сред, сильноточной электронике и модификации материалов пучками частиц и потоками плазмы </a:t>
            </a:r>
            <a:r>
              <a:rPr lang="ru-RU" sz="1600" dirty="0" smtClean="0">
                <a:cs typeface="Arial" panose="020B0604020202020204" pitchFamily="34" charset="0"/>
              </a:rPr>
              <a:t/>
            </a:r>
            <a:br>
              <a:rPr lang="ru-RU" sz="1600" dirty="0" smtClean="0">
                <a:cs typeface="Arial" panose="020B0604020202020204" pitchFamily="34" charset="0"/>
              </a:rPr>
            </a:br>
            <a:r>
              <a:rPr lang="ru-RU" sz="1600" dirty="0" smtClean="0">
                <a:cs typeface="Arial" panose="020B0604020202020204" pitchFamily="34" charset="0"/>
              </a:rPr>
              <a:t>(</a:t>
            </a:r>
            <a:r>
              <a:rPr lang="ru-RU" sz="1600" dirty="0">
                <a:cs typeface="Arial" panose="020B0604020202020204" pitchFamily="34" charset="0"/>
              </a:rPr>
              <a:t>EFRE-2018</a:t>
            </a:r>
            <a:r>
              <a:rPr lang="ru-RU" sz="1600" dirty="0" smtClean="0">
                <a:cs typeface="Arial" panose="020B0604020202020204" pitchFamily="34" charset="0"/>
              </a:rPr>
              <a:t>)</a:t>
            </a:r>
            <a:endParaRPr lang="ru-RU" sz="16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ru-RU" sz="1600" dirty="0" smtClean="0"/>
              <a:t>VI </a:t>
            </a:r>
            <a:r>
              <a:rPr lang="ru-RU" sz="1600" dirty="0"/>
              <a:t>Международный молодежный форум «Инженерия для освоения космоса»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dirty="0" smtClean="0"/>
              <a:t>V </a:t>
            </a:r>
            <a:r>
              <a:rPr lang="ru-RU" sz="1600" dirty="0"/>
              <a:t>Международный научный симпозиум «Непрерывное благополучие в мире» (WELLSO-2018»)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dirty="0" smtClean="0"/>
              <a:t>Международная </a:t>
            </a:r>
            <a:r>
              <a:rPr lang="ru-RU" sz="1600" dirty="0"/>
              <a:t>летняя школа</a:t>
            </a:r>
            <a:r>
              <a:rPr lang="en-US" sz="1600" dirty="0"/>
              <a:t> «Big Data Analysis for Smart City</a:t>
            </a:r>
            <a:r>
              <a:rPr lang="en-US" sz="1600" dirty="0" smtClean="0"/>
              <a:t>»</a:t>
            </a:r>
            <a:endParaRPr lang="ru-RU" sz="1600" dirty="0" smtClean="0"/>
          </a:p>
        </p:txBody>
      </p:sp>
      <p:sp>
        <p:nvSpPr>
          <p:cNvPr id="2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57</a:t>
            </a:r>
            <a:endParaRPr lang="ru-RU" altLang="ru-RU" sz="1693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815913" y="1266102"/>
            <a:ext cx="5906939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28-я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Международная конференция по компьютерной графике, обработке изображений и машинному зрению, системам визуализации и виртуального окружения (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GraphiCon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2018)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XIX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Международная научно-практическая конференция имени профессора Л.П.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Кулёва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«Химия и химическая технология в XXI веке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IX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Международная научно-практическая конференция «Инновационные технологии в машиностроении»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II Международный симпозиум «Перспективные исследования в области химии и биомедицины»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XI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Российско-Китайско-Белорусское совещание «Перспективные плазменные технологии - 2018»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Международная научная конференция молодых ученых, аспирантов и студентов «Изотопы: технологии, материалы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применение»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Молодежный международный конгресс «Современные материалы и технологии новых поколений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IV Съезд инженеров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Сибири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МЕЖДУНАРОДНЫЕ КОНФЕРЕНЦИИ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, ФОРУМЫ,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КОНГРЕССЫ, СОВЕЩАНИЯ</a:t>
            </a:r>
            <a:endParaRPr lang="ru-RU" altLang="ru-RU" sz="1834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2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864853" y="5924954"/>
            <a:ext cx="4111964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4" y="1266102"/>
            <a:ext cx="6395485" cy="511524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ru-RU" sz="1600" i="1" dirty="0"/>
              <a:t>Иван </a:t>
            </a:r>
            <a:r>
              <a:rPr lang="ru-RU" sz="1600" i="1" dirty="0" err="1"/>
              <a:t>Кляйн</a:t>
            </a:r>
            <a:r>
              <a:rPr lang="ru-RU" sz="1600" dirty="0"/>
              <a:t>, Почетный выпускник ТПУ – избран </a:t>
            </a:r>
            <a:r>
              <a:rPr lang="ru-RU" sz="1600" dirty="0" smtClean="0"/>
              <a:t>Мэром Томска </a:t>
            </a:r>
            <a:endParaRPr lang="ru-RU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sz="1600" i="1" dirty="0"/>
              <a:t>Владимир Чернов </a:t>
            </a:r>
            <a:r>
              <a:rPr lang="ru-RU" sz="1600" dirty="0" smtClean="0"/>
              <a:t>– </a:t>
            </a:r>
            <a:r>
              <a:rPr lang="ru-RU" sz="1600" dirty="0"/>
              <a:t>назначен г</a:t>
            </a:r>
            <a:r>
              <a:rPr lang="ru-RU" sz="1600" dirty="0" smtClean="0"/>
              <a:t>лавой </a:t>
            </a:r>
            <a:r>
              <a:rPr lang="ru-RU" sz="1600" dirty="0"/>
              <a:t>Междуреченского городского округа (Кемеровская область)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i="1" dirty="0"/>
              <a:t>Карим </a:t>
            </a:r>
            <a:r>
              <a:rPr lang="ru-RU" sz="1600" i="1" dirty="0" err="1"/>
              <a:t>Сагаан-оол</a:t>
            </a:r>
            <a:r>
              <a:rPr lang="ru-RU" sz="1600" i="1" dirty="0"/>
              <a:t> </a:t>
            </a:r>
            <a:r>
              <a:rPr lang="ru-RU" sz="1600" dirty="0" smtClean="0"/>
              <a:t>– </a:t>
            </a:r>
            <a:r>
              <a:rPr lang="ru-RU" sz="1600" dirty="0"/>
              <a:t>назначен на должность </a:t>
            </a:r>
            <a:r>
              <a:rPr lang="ru-RU" sz="1600" dirty="0" smtClean="0"/>
              <a:t>Мэра </a:t>
            </a:r>
            <a:r>
              <a:rPr lang="ru-RU" sz="1600" dirty="0"/>
              <a:t>столицы Тувы </a:t>
            </a:r>
            <a:r>
              <a:rPr lang="ru-RU" sz="1600" dirty="0" smtClean="0"/>
              <a:t>- </a:t>
            </a:r>
            <a:r>
              <a:rPr lang="ru-RU" sz="1600" dirty="0"/>
              <a:t>города Кызыла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i="1" dirty="0"/>
              <a:t>Роман </a:t>
            </a:r>
            <a:r>
              <a:rPr lang="ru-RU" sz="1600" i="1" dirty="0" err="1"/>
              <a:t>Мазур</a:t>
            </a:r>
            <a:r>
              <a:rPr lang="ru-RU" sz="1600" i="1" dirty="0"/>
              <a:t> </a:t>
            </a:r>
            <a:r>
              <a:rPr lang="ru-RU" sz="1600" dirty="0"/>
              <a:t>– назначен начальником Департамента природных ресурсов и охраны окружающей среды Томской </a:t>
            </a:r>
            <a:r>
              <a:rPr lang="ru-RU" sz="1600" dirty="0" smtClean="0"/>
              <a:t>области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i="1" dirty="0"/>
              <a:t>Виктор Власов </a:t>
            </a:r>
            <a:r>
              <a:rPr lang="ru-RU" sz="1600" dirty="0"/>
              <a:t>– переизбран на пост ректора Томского государственного архитектурно-строительного университета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i="1" dirty="0" smtClean="0"/>
              <a:t>Александр </a:t>
            </a:r>
            <a:r>
              <a:rPr lang="ru-RU" sz="1600" i="1" dirty="0"/>
              <a:t>Левченко </a:t>
            </a:r>
            <a:r>
              <a:rPr lang="ru-RU" sz="1600" dirty="0"/>
              <a:t>– назначен генеральным директором Югорской территориальной энергетической компании (ЮТЭК)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i="1" dirty="0"/>
              <a:t>Курмангазы </a:t>
            </a:r>
            <a:r>
              <a:rPr lang="ru-RU" sz="1600" i="1" dirty="0" err="1"/>
              <a:t>Исказиев</a:t>
            </a:r>
            <a:r>
              <a:rPr lang="ru-RU" sz="1600" i="1" dirty="0"/>
              <a:t> </a:t>
            </a:r>
            <a:r>
              <a:rPr lang="ru-RU" sz="1600" dirty="0" smtClean="0"/>
              <a:t>– </a:t>
            </a:r>
            <a:r>
              <a:rPr lang="ru-RU" sz="1600" dirty="0"/>
              <a:t>назначен заместителем председателя правления по разведке, добыче и </a:t>
            </a:r>
            <a:r>
              <a:rPr lang="ru-RU" sz="1600" dirty="0" err="1" smtClean="0"/>
              <a:t>нефтесервисам</a:t>
            </a:r>
            <a:r>
              <a:rPr lang="ru-RU" sz="1600" dirty="0" smtClean="0"/>
              <a:t> </a:t>
            </a:r>
            <a:r>
              <a:rPr lang="ru-RU" sz="1600" dirty="0"/>
              <a:t>казахстанской национальной нефтяной компании «</a:t>
            </a:r>
            <a:r>
              <a:rPr lang="ru-RU" sz="1600" dirty="0" err="1"/>
              <a:t>КазМунайГаз</a:t>
            </a:r>
            <a:r>
              <a:rPr lang="ru-RU" sz="1600" dirty="0"/>
              <a:t>»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i="1" dirty="0"/>
              <a:t>Михаил </a:t>
            </a:r>
            <a:r>
              <a:rPr lang="ru-RU" sz="1600" i="1" dirty="0" err="1"/>
              <a:t>Черевко</a:t>
            </a:r>
            <a:r>
              <a:rPr lang="ru-RU" sz="1600" i="1" dirty="0"/>
              <a:t> </a:t>
            </a:r>
            <a:r>
              <a:rPr lang="ru-RU" sz="1600" dirty="0" smtClean="0"/>
              <a:t>– </a:t>
            </a:r>
            <a:r>
              <a:rPr lang="ru-RU" sz="1600" dirty="0"/>
              <a:t>назначен генеральным директором компании «</a:t>
            </a:r>
            <a:r>
              <a:rPr lang="ru-RU" sz="1600" dirty="0" err="1"/>
              <a:t>Славнефть</a:t>
            </a:r>
            <a:r>
              <a:rPr lang="ru-RU" sz="1600" dirty="0"/>
              <a:t>-Мегионнефтегаз» (совместное предприятие компаний «Роснефть» и «Газпром нефть</a:t>
            </a:r>
            <a:r>
              <a:rPr lang="ru-RU" sz="1600" dirty="0" smtClean="0"/>
              <a:t>»)</a:t>
            </a:r>
          </a:p>
        </p:txBody>
      </p:sp>
      <p:sp>
        <p:nvSpPr>
          <p:cNvPr id="2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58</a:t>
            </a:r>
            <a:endParaRPr lang="ru-RU" altLang="ru-RU" sz="1693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7267575" y="1390172"/>
            <a:ext cx="4409420" cy="5000343"/>
            <a:chOff x="7020849" y="1390172"/>
            <a:chExt cx="4656146" cy="5280134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4" t="-483" r="28892" b="483"/>
            <a:stretch/>
          </p:blipFill>
          <p:spPr>
            <a:xfrm>
              <a:off x="9407581" y="3228406"/>
              <a:ext cx="2269414" cy="1668209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808" b="3341"/>
            <a:stretch/>
          </p:blipFill>
          <p:spPr>
            <a:xfrm>
              <a:off x="7020849" y="1390172"/>
              <a:ext cx="2298361" cy="1757138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67"/>
            <a:stretch/>
          </p:blipFill>
          <p:spPr>
            <a:xfrm>
              <a:off x="7020849" y="3240681"/>
              <a:ext cx="2298362" cy="1665559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0" r="6249"/>
            <a:stretch/>
          </p:blipFill>
          <p:spPr>
            <a:xfrm>
              <a:off x="9407581" y="1390172"/>
              <a:ext cx="2268744" cy="1767887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4" b="23167"/>
            <a:stretch/>
          </p:blipFill>
          <p:spPr>
            <a:xfrm>
              <a:off x="9412433" y="4966738"/>
              <a:ext cx="2263892" cy="1690904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788" r="21918" b="948"/>
            <a:stretch/>
          </p:blipFill>
          <p:spPr>
            <a:xfrm>
              <a:off x="7022803" y="4999611"/>
              <a:ext cx="2296407" cy="1670695"/>
            </a:xfrm>
            <a:prstGeom prst="rect">
              <a:avLst/>
            </a:prstGeom>
          </p:spPr>
        </p:pic>
      </p:grp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НОВЫЕ НАЗНАЧЕНИЯ И ДОСТИЖЕНИЯ ВЫПУСКНИКОВ ТПУ </a:t>
            </a:r>
          </a:p>
        </p:txBody>
      </p:sp>
    </p:spTree>
    <p:extLst>
      <p:ext uri="{BB962C8B-B14F-4D97-AF65-F5344CB8AC3E}">
        <p14:creationId xmlns:p14="http://schemas.microsoft.com/office/powerpoint/2010/main" val="240642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846702" y="5924954"/>
            <a:ext cx="3531903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710165" y="1266102"/>
            <a:ext cx="6234281" cy="4583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ru-RU" sz="1600" i="1" dirty="0" smtClean="0"/>
              <a:t>Денис </a:t>
            </a:r>
            <a:r>
              <a:rPr lang="ru-RU" sz="1600" i="1" dirty="0"/>
              <a:t>Васюков </a:t>
            </a:r>
            <a:r>
              <a:rPr lang="ru-RU" sz="1600" dirty="0"/>
              <a:t>– назначен генеральным директором </a:t>
            </a:r>
            <a:r>
              <a:rPr lang="ru-RU" sz="1600" dirty="0" smtClean="0"/>
              <a:t>                ООО </a:t>
            </a:r>
            <a:r>
              <a:rPr lang="ru-RU" sz="1600" dirty="0"/>
              <a:t>«Газпром </a:t>
            </a:r>
            <a:r>
              <a:rPr lang="ru-RU" sz="1600" dirty="0" err="1"/>
              <a:t>трансгаз</a:t>
            </a:r>
            <a:r>
              <a:rPr lang="ru-RU" sz="1600" dirty="0"/>
              <a:t> Краснодар»</a:t>
            </a:r>
          </a:p>
          <a:p>
            <a:pPr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ru-RU" sz="1600" i="1" dirty="0"/>
              <a:t>Руслан Власов – </a:t>
            </a:r>
            <a:r>
              <a:rPr lang="ru-RU" sz="1600" dirty="0"/>
              <a:t>назначен генеральным директором ОАО «</a:t>
            </a:r>
            <a:r>
              <a:rPr lang="ru-RU" sz="1600" dirty="0" err="1"/>
              <a:t>Новосибирскавтодор</a:t>
            </a:r>
            <a:r>
              <a:rPr lang="ru-RU" sz="1600" dirty="0"/>
              <a:t>» (строительство, ремонт </a:t>
            </a:r>
            <a:r>
              <a:rPr lang="ru-RU" sz="1600" dirty="0" smtClean="0"/>
              <a:t>                                 и </a:t>
            </a:r>
            <a:r>
              <a:rPr lang="ru-RU" sz="1600" dirty="0"/>
              <a:t>обслуживание автомобильных дорог и мостов по всей азиатской части России)</a:t>
            </a:r>
          </a:p>
          <a:p>
            <a:pPr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ru-RU" sz="1600" i="1" dirty="0" smtClean="0"/>
              <a:t>Александр </a:t>
            </a:r>
            <a:r>
              <a:rPr lang="ru-RU" sz="1600" i="1" dirty="0" err="1"/>
              <a:t>Австриевских</a:t>
            </a:r>
            <a:r>
              <a:rPr lang="ru-RU" sz="1600" i="1" dirty="0"/>
              <a:t> </a:t>
            </a:r>
            <a:r>
              <a:rPr lang="ru-RU" sz="1600" dirty="0"/>
              <a:t>– президент компании «</a:t>
            </a:r>
            <a:r>
              <a:rPr lang="ru-RU" sz="1600" dirty="0" err="1"/>
              <a:t>Артлайф</a:t>
            </a:r>
            <a:r>
              <a:rPr lang="ru-RU" sz="1600" dirty="0"/>
              <a:t>», Почетный выпускник ТПУ.  Компания вошла в топ-10 рейтинга Российского экспортного центра Минэкономразвития </a:t>
            </a:r>
            <a:r>
              <a:rPr lang="ru-RU" sz="1600" dirty="0" smtClean="0"/>
              <a:t>России</a:t>
            </a:r>
            <a:endParaRPr lang="ru-RU" sz="1600" dirty="0"/>
          </a:p>
          <a:p>
            <a:pPr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ru-RU" sz="1600" i="1" dirty="0" smtClean="0"/>
              <a:t>Сергей </a:t>
            </a:r>
            <a:r>
              <a:rPr lang="ru-RU" sz="1600" i="1" dirty="0" err="1" smtClean="0"/>
              <a:t>Чуловский</a:t>
            </a:r>
            <a:r>
              <a:rPr lang="ru-RU" sz="1600" i="1" dirty="0" smtClean="0"/>
              <a:t> – </a:t>
            </a:r>
            <a:r>
              <a:rPr lang="ru-RU" sz="1600" dirty="0"/>
              <a:t>учредитель ООО «Томский кабельный завод</a:t>
            </a:r>
            <a:r>
              <a:rPr lang="ru-RU" sz="1600" dirty="0" smtClean="0"/>
              <a:t>». Компания вошла </a:t>
            </a:r>
            <a:r>
              <a:rPr lang="ru-RU" sz="1600" dirty="0"/>
              <a:t>в </a:t>
            </a:r>
            <a:r>
              <a:rPr lang="ru-RU" sz="1600" dirty="0" smtClean="0"/>
              <a:t>топ-50 </a:t>
            </a:r>
            <a:r>
              <a:rPr lang="ru-RU" sz="1600" dirty="0"/>
              <a:t>самых быстрорастущих компаний России </a:t>
            </a:r>
            <a:r>
              <a:rPr lang="ru-RU" sz="1600" dirty="0" smtClean="0"/>
              <a:t>по версии журнала РБК</a:t>
            </a:r>
            <a:endParaRPr lang="ru-RU" sz="1600" dirty="0"/>
          </a:p>
          <a:p>
            <a:pPr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ru-RU" sz="1600" i="1" dirty="0" smtClean="0"/>
              <a:t>Александр </a:t>
            </a:r>
            <a:r>
              <a:rPr lang="ru-RU" sz="1600" i="1" dirty="0"/>
              <a:t>Устинов </a:t>
            </a:r>
            <a:r>
              <a:rPr lang="ru-RU" sz="1600" dirty="0"/>
              <a:t>– избран Почетным гражданином ЗАТО Железногорск (Красноярский край</a:t>
            </a:r>
            <a:r>
              <a:rPr lang="ru-RU" sz="1600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i="1" dirty="0">
                <a:cs typeface="Arial" panose="020B0604020202020204" pitchFamily="34" charset="0"/>
              </a:rPr>
              <a:t>Егор Язиков – </a:t>
            </a:r>
            <a:r>
              <a:rPr lang="ru-RU" sz="1600" dirty="0">
                <a:cs typeface="Arial" panose="020B0604020202020204" pitchFamily="34" charset="0"/>
              </a:rPr>
              <a:t>из</a:t>
            </a:r>
            <a:r>
              <a:rPr lang="ru-RU" sz="1600" i="1" dirty="0">
                <a:cs typeface="Arial" panose="020B0604020202020204" pitchFamily="34" charset="0"/>
              </a:rPr>
              <a:t>б</a:t>
            </a:r>
            <a:r>
              <a:rPr lang="ru-RU" sz="1600" dirty="0">
                <a:cs typeface="Arial" panose="020B0604020202020204" pitchFamily="34" charset="0"/>
              </a:rPr>
              <a:t>ран президентом Ассоциации выпускников </a:t>
            </a:r>
            <a:r>
              <a:rPr lang="ru-RU" sz="1600" dirty="0" smtClean="0">
                <a:cs typeface="Arial" panose="020B0604020202020204" pitchFamily="34" charset="0"/>
              </a:rPr>
              <a:t>ТПУ</a:t>
            </a:r>
            <a:endParaRPr lang="ru-RU" sz="1600" dirty="0">
              <a:cs typeface="Arial" panose="020B0604020202020204" pitchFamily="34" charset="0"/>
            </a:endParaRPr>
          </a:p>
        </p:txBody>
      </p:sp>
      <p:sp>
        <p:nvSpPr>
          <p:cNvPr id="2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59</a:t>
            </a:r>
            <a:endParaRPr lang="ru-RU" altLang="ru-RU" sz="1693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7005171" y="2050749"/>
            <a:ext cx="4717682" cy="3462323"/>
            <a:chOff x="675688" y="1384975"/>
            <a:chExt cx="5080219" cy="372839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827" b="1254"/>
            <a:stretch/>
          </p:blipFill>
          <p:spPr>
            <a:xfrm>
              <a:off x="675688" y="1384975"/>
              <a:ext cx="2685515" cy="1780674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6" r="17929"/>
            <a:stretch/>
          </p:blipFill>
          <p:spPr>
            <a:xfrm>
              <a:off x="675688" y="3239235"/>
              <a:ext cx="1577173" cy="1854334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39"/>
            <a:stretch/>
          </p:blipFill>
          <p:spPr>
            <a:xfrm>
              <a:off x="2300986" y="3228937"/>
              <a:ext cx="1809106" cy="1874930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08" t="12571" r="34840" b="23064"/>
            <a:stretch/>
          </p:blipFill>
          <p:spPr>
            <a:xfrm>
              <a:off x="4158217" y="3228937"/>
              <a:ext cx="1593838" cy="1884428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05" r="1076"/>
            <a:stretch/>
          </p:blipFill>
          <p:spPr>
            <a:xfrm>
              <a:off x="3426594" y="1386649"/>
              <a:ext cx="2329313" cy="1780675"/>
            </a:xfrm>
            <a:prstGeom prst="rect">
              <a:avLst/>
            </a:prstGeom>
          </p:spPr>
        </p:pic>
      </p:grp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НОВЫЕ НАЗНАЧЕНИЯ И ДОСТИЖЕНИЯ ВЫПУСКНИКОВ ТПУ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0165" y="5787680"/>
            <a:ext cx="10773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Ли </a:t>
            </a:r>
            <a:r>
              <a:rPr lang="ru-RU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Чжэнь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председатель Ассоциации выпускников ТПУ 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Китайской Народной Республике – пожертвовал университету 10 000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долларов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52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0" y="5063067"/>
            <a:ext cx="4386768" cy="1794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grpSp>
        <p:nvGrpSpPr>
          <p:cNvPr id="307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31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3129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0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1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307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1877" y="39728"/>
            <a:ext cx="7537745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2. Становление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, развитие и достижение заданной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</a:b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на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2018 г. результативности Исследовательской школы физики высокоэнергетических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процессов</a:t>
            </a:r>
            <a:endParaRPr lang="ru-RU" altLang="ru-RU" sz="1834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6</a:t>
            </a:r>
            <a:endParaRPr lang="ru-RU" altLang="ru-RU" sz="1693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/>
          <a:srcRect l="11364" t="11406" r="2261"/>
          <a:stretch/>
        </p:blipFill>
        <p:spPr>
          <a:xfrm>
            <a:off x="9667334" y="4971982"/>
            <a:ext cx="1995100" cy="1408959"/>
          </a:xfrm>
          <a:prstGeom prst="rect">
            <a:avLst/>
          </a:prstGeom>
        </p:spPr>
      </p:pic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710165" y="1339791"/>
            <a:ext cx="11012688" cy="515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dirty="0"/>
              <a:t>Обучаются </a:t>
            </a:r>
            <a:r>
              <a:rPr lang="ru-RU" altLang="ru-RU" sz="1800" b="1" dirty="0">
                <a:solidFill>
                  <a:srgbClr val="80BF44"/>
                </a:solidFill>
              </a:rPr>
              <a:t>58</a:t>
            </a:r>
            <a:r>
              <a:rPr lang="ru-RU" altLang="ru-RU" sz="1800" dirty="0"/>
              <a:t> аспирантов, </a:t>
            </a:r>
            <a:r>
              <a:rPr lang="ru-RU" altLang="ru-RU" sz="1800" b="1" dirty="0" smtClean="0">
                <a:solidFill>
                  <a:srgbClr val="80BF44"/>
                </a:solidFill>
              </a:rPr>
              <a:t>18</a:t>
            </a:r>
            <a:r>
              <a:rPr lang="ru-RU" altLang="ru-RU" sz="1800" dirty="0" smtClean="0"/>
              <a:t> </a:t>
            </a:r>
            <a:r>
              <a:rPr lang="ru-RU" altLang="ru-RU" sz="1800" dirty="0"/>
              <a:t>– </a:t>
            </a:r>
            <a:r>
              <a:rPr lang="ru-RU" altLang="ru-RU" sz="1800" dirty="0" smtClean="0"/>
              <a:t>приняты в аспирантуру в </a:t>
            </a:r>
            <a:r>
              <a:rPr lang="ru-RU" altLang="ru-RU" sz="1800" dirty="0"/>
              <a:t>2018 г.</a:t>
            </a:r>
          </a:p>
          <a:p>
            <a:pPr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dirty="0"/>
              <a:t>Сформировано </a:t>
            </a:r>
            <a:r>
              <a:rPr lang="ru-RU" altLang="ru-RU" sz="1800" b="1" dirty="0">
                <a:solidFill>
                  <a:srgbClr val="80BF44"/>
                </a:solidFill>
              </a:rPr>
              <a:t>13</a:t>
            </a:r>
            <a:r>
              <a:rPr lang="ru-RU" altLang="ru-RU" sz="1800" dirty="0"/>
              <a:t> научных </a:t>
            </a:r>
            <a:r>
              <a:rPr lang="ru-RU" altLang="ru-RU" sz="1800" dirty="0" smtClean="0"/>
              <a:t>групп, в том числе </a:t>
            </a:r>
            <a:r>
              <a:rPr lang="ru-RU" altLang="ru-RU" sz="1800" b="1" dirty="0" smtClean="0">
                <a:solidFill>
                  <a:srgbClr val="80BF44"/>
                </a:solidFill>
              </a:rPr>
              <a:t>5 </a:t>
            </a:r>
            <a:r>
              <a:rPr lang="ru-RU" altLang="ru-RU" sz="1800" dirty="0" smtClean="0"/>
              <a:t>- под </a:t>
            </a:r>
            <a:r>
              <a:rPr lang="ru-RU" altLang="ru-RU" sz="1800" dirty="0"/>
              <a:t>руководством молодых </a:t>
            </a:r>
            <a:r>
              <a:rPr lang="ru-RU" altLang="ru-RU" sz="1800" dirty="0" smtClean="0"/>
              <a:t>исследователей</a:t>
            </a:r>
          </a:p>
          <a:p>
            <a:pPr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dirty="0"/>
              <a:t>В 2018 </a:t>
            </a:r>
            <a:r>
              <a:rPr lang="ru-RU" altLang="ru-RU" sz="1800" dirty="0" smtClean="0"/>
              <a:t>г. </a:t>
            </a:r>
            <a:r>
              <a:rPr lang="ru-RU" altLang="ru-RU" sz="1800" dirty="0"/>
              <a:t>выполнялось </a:t>
            </a:r>
            <a:r>
              <a:rPr lang="ru-RU" altLang="ru-RU" sz="1800" b="1" dirty="0">
                <a:solidFill>
                  <a:srgbClr val="80BF44"/>
                </a:solidFill>
              </a:rPr>
              <a:t>36</a:t>
            </a:r>
            <a:r>
              <a:rPr lang="ru-RU" altLang="ru-RU" sz="1800" dirty="0"/>
              <a:t> проектов, поддержанных российскими и международными научными </a:t>
            </a:r>
            <a:r>
              <a:rPr lang="ru-RU" altLang="ru-RU" sz="1800" dirty="0" smtClean="0"/>
              <a:t>фондами, бюджет Школы </a:t>
            </a:r>
            <a:r>
              <a:rPr lang="ru-RU" altLang="ru-RU" sz="1800" dirty="0"/>
              <a:t>на проведение исследований </a:t>
            </a:r>
            <a:r>
              <a:rPr lang="ru-RU" altLang="ru-RU" sz="1800" dirty="0" smtClean="0"/>
              <a:t>составил </a:t>
            </a:r>
            <a:r>
              <a:rPr lang="ru-RU" altLang="ru-RU" sz="1800" b="1" dirty="0" smtClean="0">
                <a:solidFill>
                  <a:srgbClr val="80BF44"/>
                </a:solidFill>
              </a:rPr>
              <a:t>224,3</a:t>
            </a:r>
            <a:r>
              <a:rPr lang="ru-RU" altLang="ru-RU" sz="1800" dirty="0" smtClean="0"/>
              <a:t> </a:t>
            </a:r>
            <a:r>
              <a:rPr lang="ru-RU" altLang="ru-RU" sz="1800" dirty="0"/>
              <a:t>млн руб. </a:t>
            </a:r>
          </a:p>
          <a:p>
            <a:pPr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dirty="0" smtClean="0"/>
              <a:t>Научные </a:t>
            </a:r>
            <a:r>
              <a:rPr lang="ru-RU" altLang="ru-RU" sz="1800" dirty="0"/>
              <a:t>исследования </a:t>
            </a:r>
            <a:r>
              <a:rPr lang="ru-RU" altLang="ru-RU" sz="1800" dirty="0" smtClean="0"/>
              <a:t>выполнялись с участием </a:t>
            </a:r>
            <a:r>
              <a:rPr lang="ru-RU" altLang="ru-RU" sz="1800" b="1" dirty="0" smtClean="0">
                <a:solidFill>
                  <a:srgbClr val="80BF44"/>
                </a:solidFill>
              </a:rPr>
              <a:t>21</a:t>
            </a:r>
            <a:r>
              <a:rPr lang="ru-RU" altLang="ru-RU" sz="1800" dirty="0" smtClean="0"/>
              <a:t> иностранного ученого, </a:t>
            </a:r>
            <a:r>
              <a:rPr lang="ru-RU" altLang="ru-RU" sz="1800" b="1" dirty="0" smtClean="0">
                <a:solidFill>
                  <a:srgbClr val="80BF44"/>
                </a:solidFill>
              </a:rPr>
              <a:t>6 </a:t>
            </a:r>
            <a:r>
              <a:rPr lang="ru-RU" altLang="ru-RU" sz="1800" dirty="0"/>
              <a:t>граждан России </a:t>
            </a:r>
            <a:r>
              <a:rPr lang="ru-RU" altLang="ru-RU" sz="1800" dirty="0" smtClean="0"/>
              <a:t>                          со </a:t>
            </a:r>
            <a:r>
              <a:rPr lang="ru-RU" altLang="ru-RU" sz="1800" dirty="0"/>
              <a:t>степенью </a:t>
            </a:r>
            <a:r>
              <a:rPr lang="ru-RU" altLang="ru-RU" sz="1800" dirty="0" err="1" smtClean="0"/>
              <a:t>PhD</a:t>
            </a:r>
            <a:r>
              <a:rPr lang="ru-RU" altLang="ru-RU" sz="1800" dirty="0" smtClean="0"/>
              <a:t>, </a:t>
            </a:r>
            <a:r>
              <a:rPr lang="ru-RU" altLang="ru-RU" sz="1800" b="1" dirty="0" smtClean="0">
                <a:solidFill>
                  <a:srgbClr val="80BF44"/>
                </a:solidFill>
              </a:rPr>
              <a:t>8</a:t>
            </a:r>
            <a:r>
              <a:rPr lang="ru-RU" altLang="ru-RU" sz="1800" dirty="0" smtClean="0"/>
              <a:t> </a:t>
            </a:r>
            <a:r>
              <a:rPr lang="ru-RU" altLang="ru-RU" sz="1800" dirty="0" err="1"/>
              <a:t>постдоков</a:t>
            </a:r>
            <a:r>
              <a:rPr lang="ru-RU" altLang="ru-RU" sz="1800" dirty="0"/>
              <a:t>, </a:t>
            </a:r>
            <a:r>
              <a:rPr lang="ru-RU" altLang="ru-RU" sz="1800" b="1" dirty="0">
                <a:solidFill>
                  <a:srgbClr val="80BF44"/>
                </a:solidFill>
              </a:rPr>
              <a:t>58</a:t>
            </a:r>
            <a:r>
              <a:rPr lang="ru-RU" altLang="ru-RU" sz="1800" dirty="0"/>
              <a:t> аспирантов, </a:t>
            </a:r>
            <a:r>
              <a:rPr lang="ru-RU" altLang="ru-RU" sz="1800" b="1" dirty="0">
                <a:solidFill>
                  <a:srgbClr val="80BF44"/>
                </a:solidFill>
              </a:rPr>
              <a:t>38</a:t>
            </a:r>
            <a:r>
              <a:rPr lang="ru-RU" altLang="ru-RU" sz="1800" dirty="0"/>
              <a:t> магистрантов и </a:t>
            </a:r>
            <a:r>
              <a:rPr lang="ru-RU" altLang="ru-RU" sz="1800" b="1" dirty="0">
                <a:solidFill>
                  <a:srgbClr val="80BF44"/>
                </a:solidFill>
              </a:rPr>
              <a:t>37</a:t>
            </a:r>
            <a:r>
              <a:rPr lang="ru-RU" altLang="ru-RU" sz="1800" dirty="0"/>
              <a:t> студентов </a:t>
            </a:r>
            <a:r>
              <a:rPr lang="ru-RU" altLang="ru-RU" sz="1800" dirty="0" err="1" smtClean="0"/>
              <a:t>бакалавриата</a:t>
            </a:r>
            <a:r>
              <a:rPr lang="ru-RU" altLang="ru-RU" sz="1800" dirty="0" smtClean="0"/>
              <a:t>,                 в </a:t>
            </a:r>
            <a:r>
              <a:rPr lang="ru-RU" altLang="ru-RU" sz="1800" b="1" dirty="0">
                <a:solidFill>
                  <a:srgbClr val="80BF44"/>
                </a:solidFill>
              </a:rPr>
              <a:t>16</a:t>
            </a:r>
            <a:r>
              <a:rPr lang="ru-RU" altLang="ru-RU" sz="1800" dirty="0"/>
              <a:t> международных </a:t>
            </a:r>
            <a:r>
              <a:rPr lang="ru-RU" altLang="ru-RU" sz="1800" dirty="0" err="1"/>
              <a:t>коллаборациях</a:t>
            </a:r>
            <a:r>
              <a:rPr lang="ru-RU" altLang="ru-RU" sz="1800" dirty="0"/>
              <a:t>, в том числе в </a:t>
            </a:r>
            <a:r>
              <a:rPr lang="ru-RU" altLang="ru-RU" sz="1800" b="1" dirty="0">
                <a:solidFill>
                  <a:srgbClr val="80BF44"/>
                </a:solidFill>
              </a:rPr>
              <a:t>5</a:t>
            </a:r>
            <a:r>
              <a:rPr lang="ru-RU" altLang="ru-RU" sz="1800" dirty="0"/>
              <a:t> </a:t>
            </a:r>
            <a:r>
              <a:rPr lang="ru-RU" altLang="ru-RU" sz="1800" dirty="0" err="1"/>
              <a:t>коллаборациях</a:t>
            </a:r>
            <a:r>
              <a:rPr lang="ru-RU" altLang="ru-RU" sz="1800" dirty="0"/>
              <a:t> ЦЕРН</a:t>
            </a:r>
            <a:r>
              <a:rPr lang="ru-RU" altLang="ru-RU" sz="1800" dirty="0" smtClean="0"/>
              <a:t> </a:t>
            </a:r>
          </a:p>
          <a:p>
            <a:pPr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dirty="0" smtClean="0"/>
              <a:t>Результаты исследований:  </a:t>
            </a:r>
            <a:endParaRPr lang="ru-RU" altLang="ru-RU" sz="1800" dirty="0"/>
          </a:p>
          <a:p>
            <a:pPr lvl="1"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ru-RU" altLang="ru-RU" sz="1800" b="1" dirty="0" smtClean="0">
                <a:solidFill>
                  <a:srgbClr val="80BF44"/>
                </a:solidFill>
              </a:rPr>
              <a:t>224</a:t>
            </a:r>
            <a:r>
              <a:rPr lang="ru-RU" altLang="ru-RU" sz="1800" dirty="0" smtClean="0"/>
              <a:t> статьи, опубликованных в </a:t>
            </a:r>
            <a:r>
              <a:rPr lang="ru-RU" altLang="ru-RU" sz="1800" dirty="0"/>
              <a:t>изданиях, индексируемых </a:t>
            </a:r>
            <a:r>
              <a:rPr lang="ru-RU" altLang="ru-RU" sz="1800" dirty="0" err="1"/>
              <a:t>Scopus</a:t>
            </a:r>
            <a:r>
              <a:rPr lang="ru-RU" altLang="ru-RU" sz="1800" dirty="0"/>
              <a:t> и </a:t>
            </a:r>
            <a:r>
              <a:rPr lang="ru-RU" sz="1800" dirty="0" err="1">
                <a:solidFill>
                  <a:srgbClr val="000000"/>
                </a:solidFill>
                <a:cs typeface="Arial" panose="020B0604020202020204" pitchFamily="34" charset="0"/>
              </a:rPr>
              <a:t>Web</a:t>
            </a:r>
            <a:r>
              <a:rPr lang="ru-RU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cs typeface="Arial" panose="020B0604020202020204" pitchFamily="34" charset="0"/>
              </a:rPr>
              <a:t>of</a:t>
            </a:r>
            <a:r>
              <a:rPr lang="ru-RU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cs typeface="Arial" panose="020B0604020202020204" pitchFamily="34" charset="0"/>
              </a:rPr>
              <a:t>Science</a:t>
            </a:r>
            <a:r>
              <a:rPr lang="ru-RU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ru-RU" sz="1800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lvl="1"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ru-RU" altLang="ru-RU" sz="1800" b="1" dirty="0" smtClean="0">
                <a:solidFill>
                  <a:srgbClr val="80BF44"/>
                </a:solidFill>
              </a:rPr>
              <a:t>151 </a:t>
            </a:r>
            <a:r>
              <a:rPr lang="ru-RU" altLang="ru-RU" sz="1800" dirty="0" smtClean="0"/>
              <a:t>статья (</a:t>
            </a:r>
            <a:r>
              <a:rPr lang="ru-RU" altLang="ru-RU" sz="1800" b="1" dirty="0" smtClean="0">
                <a:solidFill>
                  <a:srgbClr val="80BF44"/>
                </a:solidFill>
              </a:rPr>
              <a:t>67 % </a:t>
            </a:r>
            <a:r>
              <a:rPr lang="ru-RU" altLang="ru-RU" sz="1800" dirty="0" smtClean="0"/>
              <a:t>от общего числа публикаций) в </a:t>
            </a:r>
            <a:r>
              <a:rPr lang="ru-RU" altLang="ru-RU" sz="1800" dirty="0"/>
              <a:t>изданиях </a:t>
            </a:r>
            <a:r>
              <a:rPr lang="ru-RU" altLang="ru-RU" sz="1800" dirty="0" smtClean="0"/>
              <a:t>Q1-Q2, что составляет </a:t>
            </a:r>
            <a:r>
              <a:rPr lang="ru-RU" altLang="ru-RU" sz="1800" b="1" dirty="0" smtClean="0">
                <a:solidFill>
                  <a:srgbClr val="80BF44"/>
                </a:solidFill>
              </a:rPr>
              <a:t>27,4</a:t>
            </a:r>
            <a:r>
              <a:rPr lang="ru-RU" altLang="ru-RU" sz="1800" dirty="0" smtClean="0"/>
              <a:t> % всех </a:t>
            </a:r>
            <a:r>
              <a:rPr lang="ru-RU" altLang="ru-RU" sz="1800" dirty="0"/>
              <a:t>статей </a:t>
            </a:r>
            <a:r>
              <a:rPr lang="ru-RU" altLang="ru-RU" sz="1800" dirty="0" smtClean="0"/>
              <a:t>Q1-Q2, опубликованных сотрудниками ТПУ</a:t>
            </a:r>
            <a:endParaRPr lang="ru-RU" altLang="ru-RU" sz="1800" dirty="0"/>
          </a:p>
          <a:p>
            <a:pPr lvl="1"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ru-RU" altLang="ru-RU" sz="1800" b="1" dirty="0" smtClean="0">
                <a:solidFill>
                  <a:srgbClr val="80BF44"/>
                </a:solidFill>
              </a:rPr>
              <a:t>104 </a:t>
            </a:r>
            <a:r>
              <a:rPr lang="ru-RU" altLang="ru-RU" sz="1800" dirty="0" smtClean="0"/>
              <a:t>статьи Q1-Q2 (</a:t>
            </a:r>
            <a:r>
              <a:rPr lang="ru-RU" altLang="ru-RU" sz="1800" b="1" dirty="0" smtClean="0">
                <a:solidFill>
                  <a:srgbClr val="80BF44"/>
                </a:solidFill>
              </a:rPr>
              <a:t>69 %</a:t>
            </a:r>
            <a:r>
              <a:rPr lang="ru-RU" altLang="ru-RU" sz="1800" dirty="0" smtClean="0"/>
              <a:t>) - в </a:t>
            </a:r>
            <a:r>
              <a:rPr lang="ru-RU" altLang="ru-RU" sz="1800" dirty="0"/>
              <a:t>соавторстве с иностранными учеными 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ru-RU" altLang="ru-RU" sz="1800" dirty="0" smtClean="0"/>
              <a:t>защищены </a:t>
            </a:r>
            <a:r>
              <a:rPr lang="ru-RU" altLang="ru-RU" sz="1800" b="1" dirty="0">
                <a:solidFill>
                  <a:srgbClr val="80BF44"/>
                </a:solidFill>
              </a:rPr>
              <a:t>9</a:t>
            </a:r>
            <a:r>
              <a:rPr lang="ru-RU" altLang="ru-RU" sz="1800" dirty="0"/>
              <a:t> </a:t>
            </a:r>
            <a:r>
              <a:rPr lang="ru-RU" altLang="ru-RU" sz="1800" dirty="0" smtClean="0"/>
              <a:t>диссертаций, </a:t>
            </a:r>
            <a:r>
              <a:rPr lang="ru-RU" altLang="ru-RU" sz="1800" b="1" i="1" dirty="0" smtClean="0">
                <a:solidFill>
                  <a:srgbClr val="80BF44"/>
                </a:solidFill>
              </a:rPr>
              <a:t>Кирилл </a:t>
            </a:r>
            <a:r>
              <a:rPr lang="ru-RU" altLang="ru-RU" sz="1800" b="1" i="1" dirty="0">
                <a:solidFill>
                  <a:srgbClr val="80BF44"/>
                </a:solidFill>
              </a:rPr>
              <a:t>Берёзкин</a:t>
            </a:r>
            <a:r>
              <a:rPr lang="ru-RU" altLang="ru-RU" sz="1800" b="1" i="1" dirty="0"/>
              <a:t> </a:t>
            </a:r>
            <a:r>
              <a:rPr lang="ru-RU" altLang="ru-RU" sz="1800" dirty="0"/>
              <a:t>защитил диссертацию на </a:t>
            </a:r>
            <a:r>
              <a:rPr lang="ru-RU" altLang="ru-RU" sz="1800" dirty="0" smtClean="0"/>
              <a:t>соискание ученой степени </a:t>
            </a:r>
            <a:r>
              <a:rPr lang="ru-RU" altLang="ru-RU" sz="1800" dirty="0"/>
              <a:t>кандидата наук </a:t>
            </a:r>
            <a:r>
              <a:rPr lang="ru-RU" altLang="ru-RU" sz="1800" dirty="0" smtClean="0"/>
              <a:t>и степени </a:t>
            </a:r>
            <a:r>
              <a:rPr lang="ru-RU" altLang="ru-RU" sz="1800" dirty="0" err="1" smtClean="0"/>
              <a:t>PhD</a:t>
            </a:r>
            <a:r>
              <a:rPr lang="ru-RU" altLang="ru-RU" sz="1800" dirty="0" smtClean="0"/>
              <a:t> </a:t>
            </a:r>
            <a:r>
              <a:rPr lang="ru-RU" altLang="ru-RU" sz="1800" dirty="0"/>
              <a:t>под совместным руководством </a:t>
            </a:r>
            <a:r>
              <a:rPr lang="ru-RU" altLang="ru-RU" sz="1800" dirty="0" smtClean="0"/>
              <a:t>                                                 ученых </a:t>
            </a:r>
            <a:r>
              <a:rPr lang="ru-RU" altLang="ru-RU" sz="1800" dirty="0"/>
              <a:t>из ТПУ и </a:t>
            </a:r>
            <a:r>
              <a:rPr lang="ru-RU" altLang="ru-RU" sz="1800" dirty="0" smtClean="0"/>
              <a:t>UBFC</a:t>
            </a:r>
            <a:endParaRPr lang="ru-RU" altLang="ru-RU" sz="1800" dirty="0"/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dirty="0" smtClean="0"/>
              <a:t>Совместно </a:t>
            </a:r>
            <a:r>
              <a:rPr lang="ru-RU" altLang="ru-RU" sz="1800" dirty="0"/>
              <a:t>с ЦЕРН организована Транссибирская школа по физике высоких </a:t>
            </a:r>
            <a:r>
              <a:rPr lang="ru-RU" altLang="ru-RU" sz="1800" dirty="0" smtClean="0"/>
              <a:t>                                           энергий</a:t>
            </a:r>
            <a:endParaRPr lang="ru-RU" altLang="ru-RU" sz="1800" dirty="0"/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dirty="0"/>
              <a:t>Проведен конкурс бакалавров и магистрантов «</a:t>
            </a:r>
            <a:r>
              <a:rPr lang="ru-RU" altLang="ru-RU" sz="1800" dirty="0" err="1"/>
              <a:t>Physical</a:t>
            </a:r>
            <a:r>
              <a:rPr lang="ru-RU" altLang="ru-RU" sz="1800" dirty="0"/>
              <a:t> </a:t>
            </a:r>
            <a:r>
              <a:rPr lang="ru-RU" altLang="ru-RU" sz="1800" dirty="0" err="1"/>
              <a:t>battle</a:t>
            </a:r>
            <a:r>
              <a:rPr lang="ru-RU" altLang="ru-RU" sz="1800" dirty="0" smtClean="0"/>
              <a:t>»</a:t>
            </a:r>
            <a:endParaRPr lang="ru-RU" altLang="ru-RU" sz="1800" dirty="0"/>
          </a:p>
        </p:txBody>
      </p:sp>
    </p:spTree>
    <p:extLst>
      <p:ext uri="{BB962C8B-B14F-4D97-AF65-F5344CB8AC3E}">
        <p14:creationId xmlns:p14="http://schemas.microsoft.com/office/powerpoint/2010/main" val="75190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3059040" y="2469625"/>
            <a:ext cx="331291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600" dirty="0" smtClean="0"/>
              <a:t>ТПУ вошел в тройку лучших вузов стран </a:t>
            </a:r>
            <a:r>
              <a:rPr lang="ru-RU" sz="1600" dirty="0"/>
              <a:t>Евразийского </a:t>
            </a:r>
            <a:r>
              <a:rPr lang="ru-RU" sz="1600" dirty="0" smtClean="0"/>
              <a:t>региона, на </a:t>
            </a:r>
            <a:r>
              <a:rPr lang="ru-RU" sz="1600" dirty="0"/>
              <a:t>территории которого находятся более 3500 </a:t>
            </a:r>
            <a:r>
              <a:rPr lang="ru-RU" sz="1600" dirty="0" smtClean="0"/>
              <a:t>университетов </a:t>
            </a:r>
            <a:endParaRPr lang="ru-RU" sz="1600" dirty="0"/>
          </a:p>
        </p:txBody>
      </p:sp>
      <p:sp>
        <p:nvSpPr>
          <p:cNvPr id="1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60</a:t>
            </a:r>
            <a:endParaRPr lang="ru-RU" altLang="ru-RU" sz="1693" dirty="0"/>
          </a:p>
        </p:txBody>
      </p:sp>
      <p:pic>
        <p:nvPicPr>
          <p:cNvPr id="18" name="Picture 2" descr="D:\полиграфия\ВИУ\Новая папка (2)\Реализация ВИУ отчет НС февраль 2015 Folder\Links\QS-World-University-Rankings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165" y="1347670"/>
            <a:ext cx="2160240" cy="518402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807386" y="1897880"/>
            <a:ext cx="1782436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358773" indent="-358773" algn="ctr">
              <a:spcAft>
                <a:spcPts val="1200"/>
              </a:spcAft>
              <a:buClr>
                <a:schemeClr val="tx1"/>
              </a:buClr>
              <a:tabLst>
                <a:tab pos="179388" algn="l"/>
              </a:tabLst>
            </a:pPr>
            <a:r>
              <a:rPr lang="ru-RU" sz="2400" b="1" dirty="0" smtClean="0">
                <a:solidFill>
                  <a:srgbClr val="69BA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373</a:t>
            </a:r>
            <a:endParaRPr lang="ru-RU" sz="2400" dirty="0">
              <a:solidFill>
                <a:srgbClr val="69BA2E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31244" y="4215134"/>
            <a:ext cx="1782436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358773" indent="-358773" algn="ctr">
              <a:spcAft>
                <a:spcPts val="1200"/>
              </a:spcAft>
              <a:buClr>
                <a:schemeClr val="tx1"/>
              </a:buClr>
              <a:tabLst>
                <a:tab pos="179388" algn="l"/>
              </a:tabLst>
            </a:pPr>
            <a:r>
              <a:rPr lang="ru-RU" sz="2400" b="1" dirty="0">
                <a:solidFill>
                  <a:srgbClr val="69BA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</a:t>
            </a:r>
            <a:endParaRPr lang="ru-RU" sz="2400" dirty="0">
              <a:solidFill>
                <a:srgbClr val="69BA2E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80110" y="5555615"/>
            <a:ext cx="1782436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358773" indent="-358773" algn="ctr">
              <a:spcAft>
                <a:spcPts val="1200"/>
              </a:spcAft>
              <a:buClr>
                <a:schemeClr val="tx1"/>
              </a:buClr>
              <a:tabLst>
                <a:tab pos="179388" algn="l"/>
              </a:tabLst>
            </a:pPr>
            <a:r>
              <a:rPr lang="ru-RU" sz="2400" b="1" dirty="0">
                <a:solidFill>
                  <a:srgbClr val="69BA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901–1000</a:t>
            </a:r>
            <a:endParaRPr lang="ru-RU" sz="2000" dirty="0">
              <a:solidFill>
                <a:srgbClr val="69BA2E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92518" y="1886832"/>
            <a:ext cx="1782436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358773" indent="-358773" algn="ctr">
              <a:spcAft>
                <a:spcPts val="1200"/>
              </a:spcAft>
              <a:buClr>
                <a:schemeClr val="tx1"/>
              </a:buClr>
              <a:tabLst>
                <a:tab pos="179388" algn="l"/>
              </a:tabLst>
            </a:pPr>
            <a:r>
              <a:rPr lang="en-US" sz="2400" b="1" dirty="0" smtClean="0">
                <a:solidFill>
                  <a:srgbClr val="69BA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</a:t>
            </a:r>
            <a:r>
              <a:rPr lang="ru-RU" sz="2400" b="1" dirty="0" smtClean="0">
                <a:solidFill>
                  <a:srgbClr val="69BA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  <a:endParaRPr lang="ru-RU" sz="2400" dirty="0">
              <a:solidFill>
                <a:srgbClr val="69BA2E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4" descr="http://consulting-company.ru/logo/raexpert.ru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4773" y="5265809"/>
            <a:ext cx="2140034" cy="45857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8947466" y="5044000"/>
            <a:ext cx="3009650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358764" indent="-358764">
              <a:buClr>
                <a:schemeClr val="tx1"/>
              </a:buClr>
              <a:tabLst>
                <a:tab pos="179384" algn="l"/>
              </a:tabLst>
            </a:pPr>
            <a:r>
              <a:rPr lang="ru-RU" sz="16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Рейтинг вузов России</a:t>
            </a:r>
          </a:p>
          <a:p>
            <a:pPr marL="358764" indent="-358764">
              <a:buClr>
                <a:schemeClr val="tx1"/>
              </a:buClr>
              <a:tabLst>
                <a:tab pos="179384" algn="l"/>
              </a:tabLst>
            </a:pPr>
            <a:r>
              <a:rPr lang="ru-RU" sz="1600" b="1" dirty="0" smtClean="0">
                <a:solidFill>
                  <a:srgbClr val="69BA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</a:t>
            </a:r>
            <a:r>
              <a:rPr lang="ru-RU" sz="16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место в общем рейтинге</a:t>
            </a:r>
          </a:p>
          <a:p>
            <a:pPr>
              <a:spcAft>
                <a:spcPts val="1200"/>
              </a:spcAft>
              <a:buClr>
                <a:schemeClr val="tx1"/>
              </a:buClr>
              <a:tabLst>
                <a:tab pos="268281" algn="l"/>
              </a:tabLst>
            </a:pPr>
            <a:r>
              <a:rPr lang="ru-RU" sz="1600" b="1" dirty="0">
                <a:solidFill>
                  <a:srgbClr val="69BA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</a:t>
            </a:r>
            <a:r>
              <a:rPr lang="ru-RU" sz="1600" dirty="0">
                <a:solidFill>
                  <a:srgbClr val="69BA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место за пределами Москвы</a:t>
            </a:r>
            <a:r>
              <a:rPr lang="en-US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 Санкт-Петербурга</a:t>
            </a:r>
          </a:p>
        </p:txBody>
      </p:sp>
      <p:sp>
        <p:nvSpPr>
          <p:cNvPr id="28" name="TextBox 11"/>
          <p:cNvSpPr txBox="1">
            <a:spLocks noChangeArrowheads="1"/>
          </p:cNvSpPr>
          <p:nvPr/>
        </p:nvSpPr>
        <p:spPr bwMode="auto">
          <a:xfrm>
            <a:off x="3046131" y="1257308"/>
            <a:ext cx="322746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600" dirty="0" smtClean="0"/>
              <a:t>Мировой рейтинг  </a:t>
            </a:r>
            <a:r>
              <a:rPr lang="ru-RU" sz="1600" dirty="0"/>
              <a:t>университетов </a:t>
            </a:r>
            <a:r>
              <a:rPr lang="ru-RU" sz="1600" b="1" dirty="0"/>
              <a:t>QS </a:t>
            </a:r>
            <a:r>
              <a:rPr lang="ru-RU" sz="1600" b="1" dirty="0" err="1"/>
              <a:t>World</a:t>
            </a:r>
            <a:r>
              <a:rPr lang="ru-RU" sz="1600" b="1" dirty="0"/>
              <a:t> </a:t>
            </a:r>
            <a:r>
              <a:rPr lang="ru-RU" sz="1600" b="1" dirty="0" err="1"/>
              <a:t>University</a:t>
            </a:r>
            <a:r>
              <a:rPr lang="ru-RU" sz="1600" b="1" dirty="0"/>
              <a:t> </a:t>
            </a:r>
            <a:r>
              <a:rPr lang="ru-RU" sz="1600" b="1" dirty="0" err="1"/>
              <a:t>Rankings</a:t>
            </a:r>
            <a:r>
              <a:rPr lang="ru-RU" sz="1600" b="1" dirty="0"/>
              <a:t> </a:t>
            </a:r>
            <a:r>
              <a:rPr lang="ru-RU" sz="1600" b="1" dirty="0" smtClean="0"/>
              <a:t>2018/2019 </a:t>
            </a:r>
            <a:r>
              <a:rPr lang="ru-RU" sz="1600" dirty="0" smtClean="0"/>
              <a:t>– рост </a:t>
            </a:r>
            <a:r>
              <a:rPr lang="ru-RU" sz="1600" dirty="0"/>
              <a:t>на </a:t>
            </a:r>
            <a:r>
              <a:rPr lang="ru-RU" sz="1600" b="1" dirty="0" smtClean="0">
                <a:solidFill>
                  <a:srgbClr val="80BF44"/>
                </a:solidFill>
              </a:rPr>
              <a:t>13</a:t>
            </a:r>
            <a:r>
              <a:rPr lang="ru-RU" sz="1600" dirty="0" smtClean="0"/>
              <a:t> позиций</a:t>
            </a:r>
            <a:endParaRPr lang="ru-RU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807386" y="3477493"/>
            <a:ext cx="1782436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358773" indent="-358773" algn="ctr">
              <a:spcAft>
                <a:spcPts val="1200"/>
              </a:spcAft>
              <a:buClr>
                <a:schemeClr val="tx1"/>
              </a:buClr>
              <a:tabLst>
                <a:tab pos="179388" algn="l"/>
              </a:tabLst>
            </a:pPr>
            <a:r>
              <a:rPr lang="ru-RU" sz="2400" b="1" dirty="0" smtClean="0">
                <a:solidFill>
                  <a:srgbClr val="69BA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</a:t>
            </a:r>
            <a:endParaRPr lang="ru-RU" sz="2400" dirty="0">
              <a:solidFill>
                <a:srgbClr val="69BA2E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11"/>
          <p:cNvSpPr txBox="1">
            <a:spLocks noChangeArrowheads="1"/>
          </p:cNvSpPr>
          <p:nvPr/>
        </p:nvSpPr>
        <p:spPr bwMode="auto">
          <a:xfrm>
            <a:off x="3046131" y="4096443"/>
            <a:ext cx="322746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600" dirty="0" smtClean="0"/>
              <a:t>ТПУ впервые </a:t>
            </a:r>
            <a:r>
              <a:rPr lang="ru-RU" sz="1600" dirty="0" err="1" smtClean="0"/>
              <a:t>прорейтингован</a:t>
            </a:r>
            <a:r>
              <a:rPr lang="ru-RU" sz="1600" dirty="0" smtClean="0"/>
              <a:t>  в Шанхайском рейтинге </a:t>
            </a:r>
            <a:r>
              <a:rPr lang="ru-RU" sz="1600" dirty="0"/>
              <a:t>лучших вузов мира </a:t>
            </a:r>
            <a:r>
              <a:rPr lang="en-US" sz="1600" b="1" dirty="0"/>
              <a:t>Academic Ranking of World Universities (ARWU</a:t>
            </a:r>
            <a:r>
              <a:rPr lang="en-US" sz="1600" b="1" dirty="0" smtClean="0"/>
              <a:t>)</a:t>
            </a:r>
            <a:r>
              <a:rPr lang="ru-RU" sz="1600" dirty="0" smtClean="0"/>
              <a:t>. Вошел в группу 901–1000, включен </a:t>
            </a:r>
            <a:r>
              <a:rPr lang="ru-RU" sz="1600" dirty="0"/>
              <a:t>в список кандидатов </a:t>
            </a:r>
            <a:r>
              <a:rPr lang="ru-RU" sz="1600" dirty="0" smtClean="0"/>
              <a:t>           в топ-500</a:t>
            </a:r>
            <a:endParaRPr lang="ru-RU" sz="1600" dirty="0"/>
          </a:p>
        </p:txBody>
      </p:sp>
      <p:sp>
        <p:nvSpPr>
          <p:cNvPr id="33" name="TextBox 11"/>
          <p:cNvSpPr txBox="1">
            <a:spLocks noChangeArrowheads="1"/>
          </p:cNvSpPr>
          <p:nvPr/>
        </p:nvSpPr>
        <p:spPr bwMode="auto">
          <a:xfrm>
            <a:off x="8748106" y="1257308"/>
            <a:ext cx="320901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600" dirty="0"/>
              <a:t>В  </a:t>
            </a:r>
            <a:r>
              <a:rPr lang="ru-RU" sz="1600" dirty="0" smtClean="0"/>
              <a:t>первом рейтинге </a:t>
            </a:r>
            <a:r>
              <a:rPr lang="ru-RU" sz="1600" dirty="0"/>
              <a:t>российских </a:t>
            </a:r>
            <a:r>
              <a:rPr lang="ru-RU" sz="1600" dirty="0" smtClean="0"/>
              <a:t>университетов </a:t>
            </a:r>
            <a:r>
              <a:rPr lang="ru-RU" sz="1600" b="1" dirty="0" err="1" smtClean="0"/>
              <a:t>Forbes</a:t>
            </a:r>
            <a:r>
              <a:rPr lang="ru-RU" sz="1600" dirty="0" smtClean="0"/>
              <a:t>                   ТПУ </a:t>
            </a:r>
            <a:r>
              <a:rPr lang="ru-RU" sz="1600" dirty="0"/>
              <a:t>занял 12 </a:t>
            </a:r>
            <a:r>
              <a:rPr lang="ru-RU" sz="1600" dirty="0" smtClean="0"/>
              <a:t>место</a:t>
            </a:r>
            <a:r>
              <a:rPr lang="ru-RU" sz="1600" dirty="0"/>
              <a:t>, </a:t>
            </a:r>
            <a:r>
              <a:rPr lang="ru-RU" sz="1600" dirty="0" smtClean="0"/>
              <a:t>показав лучший </a:t>
            </a:r>
            <a:r>
              <a:rPr lang="ru-RU" sz="1600" dirty="0"/>
              <a:t>результат среди нестоличных вузов страны</a:t>
            </a:r>
          </a:p>
        </p:txBody>
      </p:sp>
      <p:sp>
        <p:nvSpPr>
          <p:cNvPr id="34" name="TextBox 11"/>
          <p:cNvSpPr txBox="1">
            <a:spLocks noChangeArrowheads="1"/>
          </p:cNvSpPr>
          <p:nvPr/>
        </p:nvSpPr>
        <p:spPr bwMode="auto">
          <a:xfrm>
            <a:off x="8748106" y="2888216"/>
            <a:ext cx="320901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600" dirty="0" smtClean="0"/>
              <a:t>ТПУ </a:t>
            </a:r>
            <a:r>
              <a:rPr lang="ru-RU" sz="1600" dirty="0"/>
              <a:t>впервые возглавил рейтинг российских вузов </a:t>
            </a:r>
            <a:r>
              <a:rPr lang="ru-RU" sz="1600" b="1" dirty="0"/>
              <a:t>Фонда Владимира </a:t>
            </a:r>
            <a:r>
              <a:rPr lang="ru-RU" sz="1600" b="1" dirty="0" smtClean="0"/>
              <a:t>Потанина</a:t>
            </a:r>
            <a:r>
              <a:rPr lang="ru-RU" sz="1600" b="1" dirty="0"/>
              <a:t>. </a:t>
            </a:r>
            <a:r>
              <a:rPr lang="ru-RU" sz="1600" dirty="0" smtClean="0"/>
              <a:t>ТПУ </a:t>
            </a:r>
            <a:r>
              <a:rPr lang="ru-RU" sz="1600" dirty="0"/>
              <a:t>занял </a:t>
            </a:r>
            <a:r>
              <a:rPr lang="ru-RU" sz="1600" b="1" dirty="0" smtClean="0">
                <a:solidFill>
                  <a:srgbClr val="80BF44"/>
                </a:solidFill>
              </a:rPr>
              <a:t>1</a:t>
            </a:r>
            <a:r>
              <a:rPr lang="ru-RU" sz="1600" dirty="0" smtClean="0"/>
              <a:t> место и </a:t>
            </a:r>
            <a:r>
              <a:rPr lang="ru-RU" sz="1600" dirty="0"/>
              <a:t>в нарастающем рейтинге </a:t>
            </a:r>
            <a:r>
              <a:rPr lang="ru-RU" sz="1600" dirty="0" smtClean="0"/>
              <a:t>фонда, суммирующим результаты вуза </a:t>
            </a:r>
            <a:r>
              <a:rPr lang="ru-RU" sz="1600" dirty="0"/>
              <a:t>за 2016-2018 </a:t>
            </a:r>
            <a:r>
              <a:rPr lang="ru-RU" sz="1600" dirty="0" smtClean="0"/>
              <a:t>гг. 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5" t="24081" r="48273" b="46990"/>
          <a:stretch/>
        </p:blipFill>
        <p:spPr>
          <a:xfrm>
            <a:off x="710165" y="2625602"/>
            <a:ext cx="2139696" cy="8436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45" b="21173"/>
          <a:stretch/>
        </p:blipFill>
        <p:spPr>
          <a:xfrm>
            <a:off x="6454773" y="1266825"/>
            <a:ext cx="1990873" cy="6097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36" y="4139765"/>
            <a:ext cx="2144784" cy="14137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50"/>
          <a:stretch/>
        </p:blipFill>
        <p:spPr>
          <a:xfrm>
            <a:off x="6576603" y="3021928"/>
            <a:ext cx="1831745" cy="1126818"/>
          </a:xfrm>
          <a:prstGeom prst="rect">
            <a:avLst/>
          </a:prstGeom>
        </p:spPr>
      </p:pic>
      <p:sp>
        <p:nvSpPr>
          <p:cNvPr id="29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ТПУ в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мировых и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национальных университетских рейтингах</a:t>
            </a:r>
          </a:p>
        </p:txBody>
      </p:sp>
    </p:spTree>
    <p:extLst>
      <p:ext uri="{BB962C8B-B14F-4D97-AF65-F5344CB8AC3E}">
        <p14:creationId xmlns:p14="http://schemas.microsoft.com/office/powerpoint/2010/main" val="321656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odl_osnova_Spasib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" y="2412"/>
            <a:ext cx="12192000" cy="68531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9467" y="2756926"/>
            <a:ext cx="6793072" cy="779765"/>
          </a:xfrm>
          <a:prstGeom prst="rect">
            <a:avLst/>
          </a:prstGeom>
          <a:noFill/>
        </p:spPr>
        <p:txBody>
          <a:bodyPr wrap="square" lIns="121920" tIns="60960" rIns="121920" bIns="60960" rtlCol="0">
            <a:spAutoFit/>
          </a:bodyPr>
          <a:lstStyle/>
          <a:p>
            <a:pPr algn="ctr"/>
            <a:r>
              <a:rPr lang="ru-RU" sz="4267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СПАСИБО ЗА ВНИМАНИЕ!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153" y="4079760"/>
            <a:ext cx="3123696" cy="232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3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934194" y="4851816"/>
            <a:ext cx="4386768" cy="1794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grpSp>
        <p:nvGrpSpPr>
          <p:cNvPr id="307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31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3129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0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1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307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1878" y="39728"/>
            <a:ext cx="6383990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2. Становление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, развитие и достижение заданной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</a:b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на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2018 г. результативности Исследовательской школы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</a:b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химических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и биомедицинских технологий</a:t>
            </a: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7</a:t>
            </a:r>
            <a:endParaRPr lang="ru-RU" altLang="ru-RU" sz="1693" dirty="0"/>
          </a:p>
        </p:txBody>
      </p:sp>
      <p:sp>
        <p:nvSpPr>
          <p:cNvPr id="24" name="TextBox 11"/>
          <p:cNvSpPr txBox="1">
            <a:spLocks noChangeArrowheads="1"/>
          </p:cNvSpPr>
          <p:nvPr/>
        </p:nvSpPr>
        <p:spPr bwMode="auto">
          <a:xfrm>
            <a:off x="710165" y="1250760"/>
            <a:ext cx="11012688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dirty="0"/>
              <a:t>Первый набор (</a:t>
            </a:r>
            <a:r>
              <a:rPr lang="ru-RU" altLang="ru-RU" sz="1800" b="1" dirty="0">
                <a:solidFill>
                  <a:srgbClr val="80BF44"/>
                </a:solidFill>
              </a:rPr>
              <a:t>25</a:t>
            </a:r>
            <a:r>
              <a:rPr lang="ru-RU" altLang="ru-RU" sz="1800" dirty="0"/>
              <a:t> магистрантов) на интегрированные </a:t>
            </a:r>
            <a:r>
              <a:rPr lang="ru-RU" altLang="ru-RU" sz="1800" dirty="0" err="1"/>
              <a:t>магистерско</a:t>
            </a:r>
            <a:r>
              <a:rPr lang="ru-RU" altLang="ru-RU" sz="1800" dirty="0"/>
              <a:t>-аспирантские программы</a:t>
            </a:r>
          </a:p>
          <a:p>
            <a:pPr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b="1" dirty="0">
                <a:solidFill>
                  <a:srgbClr val="80BF44"/>
                </a:solidFill>
              </a:rPr>
              <a:t>68</a:t>
            </a:r>
            <a:r>
              <a:rPr lang="ru-RU" altLang="ru-RU" sz="1800" dirty="0"/>
              <a:t> </a:t>
            </a:r>
            <a:r>
              <a:rPr lang="ru-RU" altLang="ru-RU" sz="1800" dirty="0" smtClean="0"/>
              <a:t>аспирантов </a:t>
            </a:r>
            <a:r>
              <a:rPr lang="ru-RU" altLang="ru-RU" sz="1800" dirty="0"/>
              <a:t>(</a:t>
            </a:r>
            <a:r>
              <a:rPr lang="ru-RU" altLang="ru-RU" sz="1800" b="1" dirty="0">
                <a:solidFill>
                  <a:srgbClr val="80BF44"/>
                </a:solidFill>
              </a:rPr>
              <a:t>2</a:t>
            </a:r>
            <a:r>
              <a:rPr lang="ru-RU" altLang="ru-RU" sz="1800" dirty="0"/>
              <a:t> на 1 НПР</a:t>
            </a:r>
            <a:r>
              <a:rPr lang="ru-RU" altLang="ru-RU" sz="1800" dirty="0" smtClean="0"/>
              <a:t>)</a:t>
            </a:r>
          </a:p>
          <a:p>
            <a:pPr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b="1" dirty="0">
                <a:solidFill>
                  <a:srgbClr val="80BF44"/>
                </a:solidFill>
              </a:rPr>
              <a:t>9</a:t>
            </a:r>
            <a:r>
              <a:rPr lang="ru-RU" altLang="ru-RU" sz="1800" dirty="0"/>
              <a:t> </a:t>
            </a:r>
            <a:r>
              <a:rPr lang="ru-RU" altLang="ru-RU" sz="1800" dirty="0" smtClean="0"/>
              <a:t>диссертационных работ выполняется под двойным руководством </a:t>
            </a:r>
            <a:r>
              <a:rPr lang="ru-RU" altLang="ru-RU" sz="1800" dirty="0"/>
              <a:t>аспирантами </a:t>
            </a:r>
            <a:r>
              <a:rPr lang="ru-RU" altLang="ru-RU" sz="1800" dirty="0" smtClean="0"/>
              <a:t>совместно с иностранными  учеными из университетов Испании, Франции, Германии, Румынии, Чехии</a:t>
            </a:r>
            <a:endParaRPr lang="ru-RU" altLang="ru-RU" sz="1800" dirty="0"/>
          </a:p>
          <a:p>
            <a:pPr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dirty="0" smtClean="0"/>
              <a:t>В 2018 г. в исследованиях приняли участие </a:t>
            </a:r>
            <a:r>
              <a:rPr lang="ru-RU" altLang="ru-RU" sz="1800" b="1" dirty="0" smtClean="0">
                <a:solidFill>
                  <a:srgbClr val="80BF44"/>
                </a:solidFill>
              </a:rPr>
              <a:t>27</a:t>
            </a:r>
            <a:r>
              <a:rPr lang="ru-RU" altLang="ru-RU" sz="1800" dirty="0" smtClean="0"/>
              <a:t> </a:t>
            </a:r>
            <a:r>
              <a:rPr lang="ru-RU" altLang="ru-RU" sz="1800" dirty="0"/>
              <a:t>иностранных </a:t>
            </a:r>
            <a:r>
              <a:rPr lang="ru-RU" altLang="ru-RU" sz="1800" dirty="0" smtClean="0"/>
              <a:t>ученых, из них  </a:t>
            </a:r>
            <a:r>
              <a:rPr lang="ru-RU" altLang="ru-RU" sz="1800" b="1" dirty="0" smtClean="0">
                <a:solidFill>
                  <a:srgbClr val="80BF44"/>
                </a:solidFill>
              </a:rPr>
              <a:t>2</a:t>
            </a:r>
            <a:r>
              <a:rPr lang="ru-RU" altLang="ru-RU" sz="1800" dirty="0" smtClean="0"/>
              <a:t> - выбрали </a:t>
            </a:r>
            <a:r>
              <a:rPr lang="ru-RU" altLang="ru-RU" sz="1800" dirty="0"/>
              <a:t>Томск в качестве постоянного места </a:t>
            </a:r>
            <a:r>
              <a:rPr lang="ru-RU" altLang="ru-RU" sz="1800" dirty="0" smtClean="0"/>
              <a:t>жительства</a:t>
            </a:r>
          </a:p>
          <a:p>
            <a:pPr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dirty="0" smtClean="0"/>
              <a:t>Подписано соглашение </a:t>
            </a:r>
            <a:r>
              <a:rPr lang="ru-RU" altLang="ru-RU" sz="1800" dirty="0"/>
              <a:t>о сотрудничестве с химическим факультетом </a:t>
            </a:r>
            <a:r>
              <a:rPr lang="ru-RU" altLang="ru-RU" sz="1800" dirty="0" smtClean="0"/>
              <a:t>МГУ</a:t>
            </a:r>
          </a:p>
          <a:p>
            <a:pPr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dirty="0"/>
              <a:t>Более </a:t>
            </a:r>
            <a:r>
              <a:rPr lang="ru-RU" altLang="ru-RU" sz="1800" b="1" dirty="0">
                <a:solidFill>
                  <a:srgbClr val="80BF44"/>
                </a:solidFill>
              </a:rPr>
              <a:t>30</a:t>
            </a:r>
            <a:r>
              <a:rPr lang="ru-RU" altLang="ru-RU" sz="1800" dirty="0"/>
              <a:t> млн руб. направлено </a:t>
            </a:r>
            <a:r>
              <a:rPr lang="ru-RU" altLang="ru-RU" sz="1800" dirty="0" smtClean="0"/>
              <a:t>на обновление </a:t>
            </a:r>
            <a:r>
              <a:rPr lang="ru-RU" altLang="ru-RU" sz="1800" dirty="0"/>
              <a:t>приборной </a:t>
            </a:r>
            <a:r>
              <a:rPr lang="ru-RU" altLang="ru-RU" sz="1800" dirty="0" smtClean="0"/>
              <a:t>базы Школы</a:t>
            </a:r>
            <a:endParaRPr lang="ru-RU" altLang="ru-RU" sz="1800" dirty="0"/>
          </a:p>
          <a:p>
            <a:pPr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dirty="0" smtClean="0"/>
              <a:t>Основные результаты исследований: </a:t>
            </a:r>
            <a:endParaRPr lang="ru-RU" altLang="ru-RU" sz="1800" dirty="0"/>
          </a:p>
          <a:p>
            <a:pPr lvl="1"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ru-RU" altLang="ru-RU" sz="1800" b="1" dirty="0" smtClean="0">
                <a:solidFill>
                  <a:srgbClr val="80BF44"/>
                </a:solidFill>
              </a:rPr>
              <a:t>146</a:t>
            </a:r>
            <a:r>
              <a:rPr lang="ru-RU" altLang="ru-RU" sz="1800" dirty="0" smtClean="0"/>
              <a:t> статей, </a:t>
            </a:r>
            <a:r>
              <a:rPr lang="ru-RU" altLang="ru-RU" sz="1800" dirty="0"/>
              <a:t>опубликованных в изданиях, индексируемых </a:t>
            </a:r>
            <a:r>
              <a:rPr lang="ru-RU" altLang="ru-RU" sz="1800" dirty="0" err="1"/>
              <a:t>Scopus</a:t>
            </a:r>
            <a:r>
              <a:rPr lang="ru-RU" altLang="ru-RU" sz="1800" dirty="0"/>
              <a:t> и </a:t>
            </a:r>
            <a:r>
              <a:rPr lang="ru-RU" sz="1800" dirty="0" err="1">
                <a:solidFill>
                  <a:srgbClr val="000000"/>
                </a:solidFill>
                <a:cs typeface="Arial" panose="020B0604020202020204" pitchFamily="34" charset="0"/>
              </a:rPr>
              <a:t>Web</a:t>
            </a:r>
            <a:r>
              <a:rPr lang="ru-RU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cs typeface="Arial" panose="020B0604020202020204" pitchFamily="34" charset="0"/>
              </a:rPr>
              <a:t>of</a:t>
            </a:r>
            <a:r>
              <a:rPr lang="ru-RU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cs typeface="Arial" panose="020B0604020202020204" pitchFamily="34" charset="0"/>
              </a:rPr>
              <a:t>Science</a:t>
            </a:r>
            <a:r>
              <a:rPr lang="ru-RU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pPr lvl="1"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ru-RU" altLang="ru-RU" sz="1800" b="1" dirty="0" smtClean="0">
                <a:solidFill>
                  <a:srgbClr val="80BF44"/>
                </a:solidFill>
              </a:rPr>
              <a:t>73 </a:t>
            </a:r>
            <a:r>
              <a:rPr lang="ru-RU" altLang="ru-RU" sz="1800" dirty="0" smtClean="0"/>
              <a:t>статьи в </a:t>
            </a:r>
            <a:r>
              <a:rPr lang="ru-RU" altLang="ru-RU" sz="1800" dirty="0"/>
              <a:t>изданиях Q1-Q2, что составляет </a:t>
            </a:r>
            <a:r>
              <a:rPr lang="ru-RU" altLang="ru-RU" sz="1800" b="1" dirty="0" smtClean="0">
                <a:solidFill>
                  <a:srgbClr val="80BF44"/>
                </a:solidFill>
              </a:rPr>
              <a:t>13,2</a:t>
            </a:r>
            <a:r>
              <a:rPr lang="ru-RU" altLang="ru-RU" sz="1800" dirty="0" smtClean="0"/>
              <a:t> </a:t>
            </a:r>
            <a:r>
              <a:rPr lang="ru-RU" altLang="ru-RU" sz="1800" dirty="0"/>
              <a:t>% всех статей Q1-Q2, опубликованных сотрудниками ТПУ</a:t>
            </a:r>
          </a:p>
          <a:p>
            <a:pPr lvl="1"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ru-RU" altLang="ru-RU" sz="1800" b="1" dirty="0">
                <a:solidFill>
                  <a:srgbClr val="80BF44"/>
                </a:solidFill>
              </a:rPr>
              <a:t>51 %</a:t>
            </a:r>
            <a:r>
              <a:rPr lang="ru-RU" altLang="ru-RU" sz="1800" b="1" dirty="0" smtClean="0">
                <a:solidFill>
                  <a:srgbClr val="80BF44"/>
                </a:solidFill>
              </a:rPr>
              <a:t> </a:t>
            </a:r>
            <a:r>
              <a:rPr lang="ru-RU" altLang="ru-RU" sz="1800" dirty="0" smtClean="0"/>
              <a:t>статей </a:t>
            </a:r>
            <a:r>
              <a:rPr lang="ru-RU" altLang="ru-RU" sz="1800" dirty="0"/>
              <a:t>Q1-Q2 </a:t>
            </a:r>
            <a:r>
              <a:rPr lang="ru-RU" altLang="ru-RU" sz="1800" dirty="0" smtClean="0"/>
              <a:t>- </a:t>
            </a:r>
            <a:r>
              <a:rPr lang="ru-RU" altLang="ru-RU" sz="1800" dirty="0"/>
              <a:t>в соавторстве с иностранными </a:t>
            </a:r>
            <a:r>
              <a:rPr lang="ru-RU" altLang="ru-RU" sz="1800" dirty="0" smtClean="0"/>
              <a:t>учеными,                                                         имеющими </a:t>
            </a:r>
            <a:r>
              <a:rPr lang="ru-RU" altLang="ru-RU" sz="1800" b="1" dirty="0">
                <a:solidFill>
                  <a:srgbClr val="80BF44"/>
                </a:solidFill>
              </a:rPr>
              <a:t>h &gt; 5</a:t>
            </a:r>
          </a:p>
          <a:p>
            <a:pPr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dirty="0" smtClean="0"/>
              <a:t>Результаты исследований Школы размещены на обложке журнала                                                            </a:t>
            </a:r>
            <a:r>
              <a:rPr lang="ru-RU" altLang="ru-RU" sz="1800" dirty="0" err="1" smtClean="0"/>
              <a:t>The</a:t>
            </a:r>
            <a:r>
              <a:rPr lang="ru-RU" altLang="ru-RU" sz="1800" dirty="0" smtClean="0"/>
              <a:t> </a:t>
            </a:r>
            <a:r>
              <a:rPr lang="ru-RU" altLang="ru-RU" sz="1800" dirty="0" err="1" smtClean="0"/>
              <a:t>journal</a:t>
            </a:r>
            <a:r>
              <a:rPr lang="ru-RU" altLang="ru-RU" sz="1800" dirty="0" smtClean="0"/>
              <a:t> </a:t>
            </a:r>
            <a:r>
              <a:rPr lang="ru-RU" altLang="ru-RU" sz="1800" dirty="0" err="1" smtClean="0"/>
              <a:t>of</a:t>
            </a:r>
            <a:r>
              <a:rPr lang="ru-RU" altLang="ru-RU" sz="1800" dirty="0" smtClean="0"/>
              <a:t> </a:t>
            </a:r>
            <a:r>
              <a:rPr lang="ru-RU" altLang="ru-RU" sz="1800" dirty="0" err="1" smtClean="0"/>
              <a:t>Physical</a:t>
            </a:r>
            <a:r>
              <a:rPr lang="ru-RU" altLang="ru-RU" sz="1800" dirty="0" smtClean="0"/>
              <a:t> </a:t>
            </a:r>
            <a:r>
              <a:rPr lang="ru-RU" altLang="ru-RU" sz="1600" dirty="0" err="1" smtClean="0"/>
              <a:t>Chemistry</a:t>
            </a:r>
            <a:endParaRPr lang="ru-RU" altLang="ru-RU" sz="1600" dirty="0" smtClean="0"/>
          </a:p>
          <a:p>
            <a:pPr marL="0" indent="0">
              <a:spcBef>
                <a:spcPct val="0"/>
              </a:spcBef>
              <a:buClr>
                <a:schemeClr val="tx1"/>
              </a:buClr>
              <a:buNone/>
              <a:tabLst>
                <a:tab pos="0" algn="l"/>
              </a:tabLst>
            </a:pPr>
            <a:endParaRPr lang="ru-RU" altLang="ru-RU" sz="1600" dirty="0" smtClean="0"/>
          </a:p>
          <a:p>
            <a:pPr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endParaRPr lang="ru-RU" altLang="ru-RU" sz="1600" dirty="0"/>
          </a:p>
        </p:txBody>
      </p:sp>
      <p:pic>
        <p:nvPicPr>
          <p:cNvPr id="27" name="Picture 22" descr="https://storage.tpu.ru/common/2018/05/11/QtAPWW2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978" y="4371974"/>
            <a:ext cx="2582875" cy="186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255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934194" y="4851817"/>
            <a:ext cx="4386768" cy="1560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grpSp>
        <p:nvGrpSpPr>
          <p:cNvPr id="307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31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3129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0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1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307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1878" y="39728"/>
            <a:ext cx="7467721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2. Становление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, развитие и достижение заданной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на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2018 г. результативности Школы базовой инженерной подготовки</a:t>
            </a: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8</a:t>
            </a:r>
            <a:endParaRPr lang="ru-RU" altLang="ru-RU" sz="1693" dirty="0"/>
          </a:p>
        </p:txBody>
      </p:sp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710164" y="1179012"/>
            <a:ext cx="5086788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dirty="0" smtClean="0"/>
              <a:t>Сформирована </a:t>
            </a:r>
            <a:r>
              <a:rPr lang="ru-RU" altLang="ru-RU" sz="1800" dirty="0"/>
              <a:t>программа базовой инженерной </a:t>
            </a:r>
            <a:r>
              <a:rPr lang="ru-RU" altLang="ru-RU" sz="1800" dirty="0" smtClean="0"/>
              <a:t>подготовки, на которой  </a:t>
            </a:r>
            <a:br>
              <a:rPr lang="ru-RU" altLang="ru-RU" sz="1800" dirty="0" smtClean="0"/>
            </a:br>
            <a:r>
              <a:rPr lang="ru-RU" altLang="ru-RU" sz="1800" dirty="0" smtClean="0"/>
              <a:t>обучается </a:t>
            </a:r>
            <a:r>
              <a:rPr lang="ru-RU" altLang="ru-RU" sz="1800" b="1" dirty="0">
                <a:solidFill>
                  <a:srgbClr val="80BF44"/>
                </a:solidFill>
              </a:rPr>
              <a:t>1 </a:t>
            </a:r>
            <a:r>
              <a:rPr lang="ru-RU" altLang="ru-RU" sz="1800" b="1" dirty="0" smtClean="0">
                <a:solidFill>
                  <a:srgbClr val="80BF44"/>
                </a:solidFill>
              </a:rPr>
              <a:t>085</a:t>
            </a:r>
            <a:r>
              <a:rPr lang="ru-RU" altLang="ru-RU" sz="1800" dirty="0" smtClean="0"/>
              <a:t> </a:t>
            </a:r>
            <a:r>
              <a:rPr lang="ru-RU" altLang="ru-RU" sz="1800" dirty="0"/>
              <a:t>студентов </a:t>
            </a:r>
            <a:r>
              <a:rPr lang="ru-RU" altLang="ru-RU" sz="1800" dirty="0" smtClean="0"/>
              <a:t>1 курса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dirty="0" smtClean="0"/>
              <a:t>Сохранность контингента - </a:t>
            </a:r>
            <a:r>
              <a:rPr lang="ru-RU" altLang="ru-RU" sz="1800" b="1" dirty="0" smtClean="0">
                <a:solidFill>
                  <a:srgbClr val="80BF44"/>
                </a:solidFill>
              </a:rPr>
              <a:t>97 </a:t>
            </a:r>
            <a:r>
              <a:rPr lang="ru-RU" altLang="ru-RU" sz="1800" b="1" dirty="0">
                <a:solidFill>
                  <a:srgbClr val="80BF44"/>
                </a:solidFill>
              </a:rPr>
              <a:t>%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dirty="0"/>
              <a:t>В рамках программы базовой инженерной подготовки разработаны </a:t>
            </a:r>
            <a:r>
              <a:rPr lang="ru-RU" altLang="ru-RU" sz="1800" dirty="0" smtClean="0"/>
              <a:t>и </a:t>
            </a:r>
            <a:r>
              <a:rPr lang="ru-RU" altLang="ru-RU" sz="1800" dirty="0"/>
              <a:t>реализуются новые модули: </a:t>
            </a:r>
            <a:endParaRPr lang="ru-RU" altLang="ru-RU" sz="1800" dirty="0" smtClean="0"/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ru-RU" altLang="ru-RU" sz="1600" dirty="0" smtClean="0"/>
              <a:t>Введение </a:t>
            </a:r>
            <a:r>
              <a:rPr lang="ru-RU" altLang="ru-RU" sz="1600" dirty="0"/>
              <a:t>в инженерную </a:t>
            </a:r>
            <a:r>
              <a:rPr lang="ru-RU" altLang="ru-RU" sz="1600" dirty="0" smtClean="0"/>
              <a:t>деятельность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ru-RU" altLang="ru-RU" sz="1600" dirty="0" smtClean="0"/>
              <a:t>Творческий проект 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ru-RU" altLang="ru-RU" sz="1600" dirty="0" smtClean="0"/>
              <a:t>Цифровые компетенции</a:t>
            </a:r>
          </a:p>
          <a:p>
            <a:pPr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dirty="0" smtClean="0"/>
              <a:t>Опубликовано</a:t>
            </a:r>
            <a:r>
              <a:rPr lang="ru-RU" altLang="ru-RU" sz="1800" b="1" dirty="0" smtClean="0">
                <a:solidFill>
                  <a:srgbClr val="80BF44"/>
                </a:solidFill>
              </a:rPr>
              <a:t> 107</a:t>
            </a:r>
            <a:r>
              <a:rPr lang="ru-RU" altLang="ru-RU" sz="1800" dirty="0" smtClean="0"/>
              <a:t> </a:t>
            </a:r>
            <a:r>
              <a:rPr lang="ru-RU" altLang="ru-RU" sz="1800" dirty="0"/>
              <a:t>статей в </a:t>
            </a:r>
            <a:r>
              <a:rPr lang="ru-RU" altLang="ru-RU" sz="1800" dirty="0" smtClean="0"/>
              <a:t>изданиях, индексируемых базами данных </a:t>
            </a:r>
            <a:r>
              <a:rPr lang="ru-RU" altLang="ru-RU" sz="1800" dirty="0" err="1"/>
              <a:t>Scopus</a:t>
            </a:r>
            <a:r>
              <a:rPr lang="ru-RU" altLang="ru-RU" sz="1800" dirty="0"/>
              <a:t> и </a:t>
            </a:r>
            <a:r>
              <a:rPr lang="ru-RU" sz="1800" dirty="0" err="1">
                <a:solidFill>
                  <a:srgbClr val="000000"/>
                </a:solidFill>
                <a:cs typeface="Arial" panose="020B0604020202020204" pitchFamily="34" charset="0"/>
              </a:rPr>
              <a:t>Web</a:t>
            </a:r>
            <a:r>
              <a:rPr lang="ru-RU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cs typeface="Arial" panose="020B0604020202020204" pitchFamily="34" charset="0"/>
              </a:rPr>
              <a:t>of</a:t>
            </a:r>
            <a:r>
              <a:rPr lang="ru-RU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sz="1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Science</a:t>
            </a:r>
            <a:r>
              <a:rPr lang="ru-RU" altLang="ru-RU" sz="1800" dirty="0" smtClean="0"/>
              <a:t>,  в том числе </a:t>
            </a:r>
            <a:r>
              <a:rPr lang="ru-RU" altLang="ru-RU" sz="1800" b="1" dirty="0">
                <a:solidFill>
                  <a:srgbClr val="80BF44"/>
                </a:solidFill>
              </a:rPr>
              <a:t>31</a:t>
            </a:r>
            <a:r>
              <a:rPr lang="ru-RU" altLang="ru-RU" sz="1800" dirty="0"/>
              <a:t> </a:t>
            </a:r>
            <a:r>
              <a:rPr lang="ru-RU" altLang="ru-RU" sz="1800" dirty="0" smtClean="0"/>
              <a:t>статья                        в </a:t>
            </a:r>
            <a:r>
              <a:rPr lang="ru-RU" altLang="ru-RU" sz="1800" dirty="0"/>
              <a:t>журналах </a:t>
            </a:r>
            <a:r>
              <a:rPr lang="ru-RU" altLang="ru-RU" sz="1800" dirty="0" smtClean="0"/>
              <a:t>Q1 </a:t>
            </a:r>
            <a:r>
              <a:rPr lang="ru-RU" altLang="ru-RU" sz="1800" dirty="0"/>
              <a:t>– Q2</a:t>
            </a:r>
          </a:p>
          <a:p>
            <a:pPr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dirty="0" smtClean="0"/>
              <a:t>Защищены </a:t>
            </a:r>
            <a:r>
              <a:rPr lang="ru-RU" altLang="ru-RU" sz="1800" b="1" dirty="0">
                <a:solidFill>
                  <a:srgbClr val="80BF44"/>
                </a:solidFill>
              </a:rPr>
              <a:t>13</a:t>
            </a:r>
            <a:r>
              <a:rPr lang="ru-RU" altLang="ru-RU" sz="1800" dirty="0"/>
              <a:t> диссертаций </a:t>
            </a:r>
          </a:p>
          <a:p>
            <a:pPr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dirty="0"/>
              <a:t>По </a:t>
            </a:r>
            <a:r>
              <a:rPr lang="ru-RU" altLang="ru-RU" sz="1800" b="1" dirty="0">
                <a:solidFill>
                  <a:srgbClr val="80BF44"/>
                </a:solidFill>
              </a:rPr>
              <a:t>53</a:t>
            </a:r>
            <a:r>
              <a:rPr lang="ru-RU" altLang="ru-RU" sz="1800" dirty="0"/>
              <a:t> программам ДПОУ прошли обучение </a:t>
            </a:r>
            <a:r>
              <a:rPr lang="ru-RU" altLang="ru-RU" sz="1800" b="1" dirty="0" smtClean="0">
                <a:solidFill>
                  <a:srgbClr val="80BF44"/>
                </a:solidFill>
              </a:rPr>
              <a:t>3 324 </a:t>
            </a:r>
            <a:r>
              <a:rPr lang="ru-RU" altLang="ru-RU" sz="1800" dirty="0"/>
              <a:t>чел</a:t>
            </a:r>
            <a:r>
              <a:rPr lang="ru-RU" altLang="ru-RU" sz="1800" dirty="0" smtClean="0"/>
              <a:t>.</a:t>
            </a:r>
            <a:endParaRPr lang="ru-RU" altLang="ru-RU" sz="1600" dirty="0"/>
          </a:p>
        </p:txBody>
      </p:sp>
      <p:pic>
        <p:nvPicPr>
          <p:cNvPr id="22" name="Picture 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273" y="2947436"/>
            <a:ext cx="2880000" cy="180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29" name="Picture 4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236" y="2929557"/>
            <a:ext cx="2880000" cy="180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grpSp>
        <p:nvGrpSpPr>
          <p:cNvPr id="30" name="Группа 29"/>
          <p:cNvGrpSpPr/>
          <p:nvPr/>
        </p:nvGrpSpPr>
        <p:grpSpPr>
          <a:xfrm>
            <a:off x="5851030" y="4759609"/>
            <a:ext cx="2828910" cy="1728000"/>
            <a:chOff x="159965" y="4643538"/>
            <a:chExt cx="3309859" cy="1642962"/>
          </a:xfrm>
        </p:grpSpPr>
        <p:grpSp>
          <p:nvGrpSpPr>
            <p:cNvPr id="31" name="Группа 30"/>
            <p:cNvGrpSpPr/>
            <p:nvPr/>
          </p:nvGrpSpPr>
          <p:grpSpPr>
            <a:xfrm>
              <a:off x="159965" y="4643538"/>
              <a:ext cx="3309859" cy="1642962"/>
              <a:chOff x="159965" y="4643538"/>
              <a:chExt cx="4522742" cy="2043012"/>
            </a:xfrm>
          </p:grpSpPr>
          <p:sp>
            <p:nvSpPr>
              <p:cNvPr id="40" name="Прямоугольник 39"/>
              <p:cNvSpPr/>
              <p:nvPr/>
            </p:nvSpPr>
            <p:spPr>
              <a:xfrm>
                <a:off x="167584" y="4674018"/>
                <a:ext cx="4507319" cy="2012532"/>
              </a:xfrm>
              <a:prstGeom prst="rect">
                <a:avLst/>
              </a:prstGeom>
              <a:noFill/>
              <a:ln>
                <a:solidFill>
                  <a:srgbClr val="8CC63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TextBox 40"/>
              <p:cNvSpPr txBox="1"/>
              <p:nvPr/>
            </p:nvSpPr>
            <p:spPr bwMode="auto">
              <a:xfrm>
                <a:off x="159965" y="4643538"/>
                <a:ext cx="4522742" cy="242470"/>
              </a:xfrm>
              <a:prstGeom prst="rect">
                <a:avLst/>
              </a:prstGeom>
              <a:solidFill>
                <a:srgbClr val="92D050"/>
              </a:solidFill>
              <a:ln w="22225">
                <a:noFill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200" b="1" kern="0" dirty="0" smtClean="0">
                    <a:solidFill>
                      <a:schemeClr val="bg1"/>
                    </a:solidFill>
                    <a:latin typeface="Calibri"/>
                  </a:rPr>
                  <a:t>Подготовительное отделение</a:t>
                </a:r>
                <a:endParaRPr lang="ru-RU" sz="1200" b="1" kern="0" dirty="0">
                  <a:solidFill>
                    <a:schemeClr val="bg1"/>
                  </a:solidFill>
                  <a:latin typeface="Calibri"/>
                </a:endParaRPr>
              </a:p>
            </p:txBody>
          </p:sp>
        </p:grpSp>
        <p:sp>
          <p:nvSpPr>
            <p:cNvPr id="32" name="Прямоугольник 31"/>
            <p:cNvSpPr/>
            <p:nvPr/>
          </p:nvSpPr>
          <p:spPr>
            <a:xfrm>
              <a:off x="435781" y="4969075"/>
              <a:ext cx="884646" cy="421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b="1" dirty="0" smtClean="0">
                  <a:solidFill>
                    <a:srgbClr val="8CC63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306</a:t>
              </a:r>
              <a:r>
                <a:rPr lang="ru-RU" sz="2400" b="1" dirty="0" smtClean="0">
                  <a:solidFill>
                    <a:srgbClr val="8CC63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endParaRPr lang="ru-RU" sz="2400" b="1" dirty="0">
                <a:solidFill>
                  <a:srgbClr val="8CC63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1237602" y="5087421"/>
              <a:ext cx="195872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dirty="0" smtClean="0"/>
                <a:t>Контингент слушателей</a:t>
              </a:r>
              <a:endParaRPr lang="ru-RU" sz="1000" dirty="0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601456" y="5292240"/>
              <a:ext cx="752839" cy="421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b="1" dirty="0" smtClean="0">
                  <a:solidFill>
                    <a:srgbClr val="8CC63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72</a:t>
              </a:r>
              <a:r>
                <a:rPr lang="ru-RU" sz="2400" b="1" dirty="0" smtClean="0">
                  <a:solidFill>
                    <a:srgbClr val="8CC63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endParaRPr lang="ru-RU" sz="2400" b="1" dirty="0">
                <a:solidFill>
                  <a:srgbClr val="8CC63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435781" y="5640177"/>
              <a:ext cx="909771" cy="337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b="1" dirty="0" smtClean="0">
                  <a:solidFill>
                    <a:srgbClr val="8CC63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234 </a:t>
              </a:r>
              <a:endParaRPr lang="ru-RU" b="1" dirty="0">
                <a:solidFill>
                  <a:srgbClr val="8CC63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1354955" y="5369185"/>
              <a:ext cx="1638911" cy="380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dirty="0" smtClean="0"/>
                <a:t>По направлению Министерства</a:t>
              </a:r>
              <a:endParaRPr lang="ru-RU" sz="1000" dirty="0"/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1351901" y="5716376"/>
              <a:ext cx="211792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dirty="0" smtClean="0"/>
                <a:t>По коммерческому контракту</a:t>
              </a:r>
              <a:endParaRPr lang="ru-RU" sz="1000" dirty="0"/>
            </a:p>
          </p:txBody>
        </p:sp>
        <p:cxnSp>
          <p:nvCxnSpPr>
            <p:cNvPr id="38" name="Прямая со стрелкой 37"/>
            <p:cNvCxnSpPr/>
            <p:nvPr/>
          </p:nvCxnSpPr>
          <p:spPr>
            <a:xfrm flipH="1" flipV="1">
              <a:off x="369412" y="5092535"/>
              <a:ext cx="1" cy="841996"/>
            </a:xfrm>
            <a:prstGeom prst="straightConnector1">
              <a:avLst/>
            </a:prstGeom>
            <a:ln w="25400">
              <a:solidFill>
                <a:srgbClr val="8CC63E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Прямоугольник 38"/>
            <p:cNvSpPr/>
            <p:nvPr/>
          </p:nvSpPr>
          <p:spPr>
            <a:xfrm>
              <a:off x="206610" y="5972541"/>
              <a:ext cx="413895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sz="900" b="1" dirty="0" smtClean="0">
                  <a:solidFill>
                    <a:srgbClr val="8CC63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8%</a:t>
              </a:r>
              <a:endParaRPr lang="ru-RU" sz="900" b="1" dirty="0">
                <a:solidFill>
                  <a:srgbClr val="8CC63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5819273" y="1129557"/>
            <a:ext cx="5760000" cy="1800000"/>
            <a:chOff x="4907372" y="1129519"/>
            <a:chExt cx="4362336" cy="1816762"/>
          </a:xfrm>
        </p:grpSpPr>
        <p:pic>
          <p:nvPicPr>
            <p:cNvPr id="4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7372" y="1129519"/>
              <a:ext cx="4362336" cy="18167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  <p:sp>
          <p:nvSpPr>
            <p:cNvPr id="47" name="Овал 46"/>
            <p:cNvSpPr/>
            <p:nvPr/>
          </p:nvSpPr>
          <p:spPr>
            <a:xfrm>
              <a:off x="8291797" y="1177293"/>
              <a:ext cx="614078" cy="6944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 b="1" dirty="0">
                <a:solidFill>
                  <a:srgbClr val="9DCE70"/>
                </a:solidFill>
              </a:endParaRPr>
            </a:p>
          </p:txBody>
        </p:sp>
      </p:grpSp>
      <p:pic>
        <p:nvPicPr>
          <p:cNvPr id="48" name="Picture 6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370" y="4719879"/>
            <a:ext cx="2880000" cy="180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2419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934194" y="5088893"/>
            <a:ext cx="4386768" cy="1560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grpSp>
        <p:nvGrpSpPr>
          <p:cNvPr id="307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31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3129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0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1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307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1878" y="39728"/>
            <a:ext cx="646796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2. Становление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, развитие и достижение заданной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              на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2018 г. результативности Школы инженерного предпринимательства</a:t>
            </a: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9</a:t>
            </a:r>
            <a:endParaRPr lang="ru-RU" altLang="ru-RU" sz="1693" dirty="0"/>
          </a:p>
        </p:txBody>
      </p:sp>
      <p:sp>
        <p:nvSpPr>
          <p:cNvPr id="52" name="TextBox 11"/>
          <p:cNvSpPr txBox="1">
            <a:spLocks noChangeArrowheads="1"/>
          </p:cNvSpPr>
          <p:nvPr/>
        </p:nvSpPr>
        <p:spPr bwMode="auto">
          <a:xfrm>
            <a:off x="710165" y="1222855"/>
            <a:ext cx="11012688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180975" algn="l"/>
              </a:tabLst>
              <a:defRPr/>
            </a:pPr>
            <a:r>
              <a:rPr lang="ru-RU" altLang="ru-RU" sz="1800" dirty="0" smtClean="0"/>
              <a:t>Новые </a:t>
            </a:r>
            <a:r>
              <a:rPr lang="ru-RU" altLang="ru-RU" sz="1800" dirty="0"/>
              <a:t>магистерские программы «Цифровой маркетинг» и «Технологическое брокерство» (совместно с РВК и инновационным территориальным кластером «Информационные технологии и электроника» </a:t>
            </a:r>
            <a:r>
              <a:rPr lang="ru-RU" altLang="ru-RU" sz="1800" dirty="0" smtClean="0"/>
              <a:t>Томской области) </a:t>
            </a:r>
          </a:p>
          <a:p>
            <a:pPr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180975" algn="l"/>
              </a:tabLst>
              <a:defRPr/>
            </a:pPr>
            <a:r>
              <a:rPr lang="ru-RU" altLang="ru-RU" sz="1800" dirty="0"/>
              <a:t>Новая дисциплина «Предприимчивость</a:t>
            </a:r>
            <a:r>
              <a:rPr lang="ru-RU" altLang="ru-RU" sz="1800" dirty="0" smtClean="0"/>
              <a:t>» (открыта </a:t>
            </a:r>
            <a:r>
              <a:rPr lang="ru-RU" altLang="ru-RU" sz="1800" dirty="0"/>
              <a:t>лекцией </a:t>
            </a:r>
            <a:r>
              <a:rPr lang="ru-RU" altLang="ru-RU" sz="1800" dirty="0" smtClean="0"/>
              <a:t>Нобелевского лауреата, председателя Международного научного совета ТПУ Дана </a:t>
            </a:r>
            <a:r>
              <a:rPr lang="ru-RU" altLang="ru-RU" sz="1800" dirty="0" err="1" smtClean="0"/>
              <a:t>Шехтмана</a:t>
            </a:r>
            <a:r>
              <a:rPr lang="ru-RU" altLang="ru-RU" sz="1800" dirty="0" smtClean="0"/>
              <a:t>)</a:t>
            </a:r>
            <a:endParaRPr lang="ru-RU" altLang="ru-RU" sz="1800" dirty="0"/>
          </a:p>
          <a:p>
            <a:pPr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180975" algn="l"/>
              </a:tabLst>
              <a:defRPr/>
            </a:pPr>
            <a:r>
              <a:rPr lang="ru-RU" sz="1800" dirty="0" smtClean="0">
                <a:solidFill>
                  <a:srgbClr val="000000"/>
                </a:solidFill>
                <a:latin typeface="Arial"/>
              </a:rPr>
              <a:t>Мероприятия по вовлечению в технологическое предпринимательство – участие </a:t>
            </a:r>
            <a:r>
              <a:rPr lang="ru-RU" sz="1800" b="1" dirty="0" smtClean="0">
                <a:solidFill>
                  <a:srgbClr val="80BF44"/>
                </a:solidFill>
                <a:latin typeface="Arial"/>
              </a:rPr>
              <a:t>1230</a:t>
            </a:r>
            <a:r>
              <a:rPr lang="ru-RU" sz="1800" dirty="0" smtClean="0">
                <a:solidFill>
                  <a:srgbClr val="000000"/>
                </a:solidFill>
                <a:latin typeface="Arial"/>
              </a:rPr>
              <a:t> студентов </a:t>
            </a:r>
          </a:p>
          <a:p>
            <a:pPr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180975" algn="l"/>
              </a:tabLst>
              <a:defRPr/>
            </a:pPr>
            <a:r>
              <a:rPr lang="ru-RU" altLang="ru-RU" sz="1800" b="1" dirty="0" smtClean="0">
                <a:solidFill>
                  <a:srgbClr val="80BF44"/>
                </a:solidFill>
              </a:rPr>
              <a:t>18</a:t>
            </a:r>
            <a:r>
              <a:rPr lang="ru-RU" altLang="ru-RU" sz="1800" dirty="0" smtClean="0"/>
              <a:t> проектов-победителей </a:t>
            </a:r>
            <a:r>
              <a:rPr lang="ru-RU" altLang="ru-RU" sz="1800" dirty="0"/>
              <a:t>программ  УМНИК, </a:t>
            </a:r>
            <a:r>
              <a:rPr lang="ru-RU" altLang="ru-RU" sz="1800" dirty="0" err="1"/>
              <a:t>Преактум</a:t>
            </a:r>
            <a:r>
              <a:rPr lang="ru-RU" altLang="ru-RU" sz="1800" dirty="0"/>
              <a:t>, ФРИИ и пр</a:t>
            </a:r>
            <a:r>
              <a:rPr lang="ru-RU" altLang="ru-RU" sz="1800" dirty="0" smtClean="0"/>
              <a:t>.</a:t>
            </a:r>
          </a:p>
          <a:p>
            <a:pPr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180975" algn="l"/>
              </a:tabLst>
              <a:defRPr/>
            </a:pPr>
            <a:r>
              <a:rPr lang="ru-RU" altLang="ru-RU" sz="1800" b="1" dirty="0">
                <a:solidFill>
                  <a:srgbClr val="80BF44"/>
                </a:solidFill>
              </a:rPr>
              <a:t>25</a:t>
            </a:r>
            <a:r>
              <a:rPr lang="ru-RU" altLang="ru-RU" sz="1800" dirty="0"/>
              <a:t> студенческих ВКР </a:t>
            </a:r>
            <a:r>
              <a:rPr lang="ru-RU" altLang="ru-RU" sz="1800" dirty="0" smtClean="0"/>
              <a:t>в </a:t>
            </a:r>
            <a:r>
              <a:rPr lang="ru-RU" altLang="ru-RU" sz="1800" dirty="0"/>
              <a:t>форме </a:t>
            </a:r>
            <a:r>
              <a:rPr lang="ru-RU" altLang="ru-RU" sz="1800" dirty="0" err="1"/>
              <a:t>СТАРТАПов</a:t>
            </a:r>
            <a:endParaRPr lang="ru-RU" altLang="ru-RU" sz="1800" dirty="0"/>
          </a:p>
          <a:p>
            <a:pPr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180975" algn="l"/>
              </a:tabLst>
              <a:defRPr/>
            </a:pPr>
            <a:r>
              <a:rPr lang="ru-RU" altLang="ru-RU" sz="1800" dirty="0" smtClean="0"/>
              <a:t>Вывод </a:t>
            </a:r>
            <a:r>
              <a:rPr lang="ru-RU" altLang="ru-RU" sz="1800" dirty="0"/>
              <a:t>на  </a:t>
            </a:r>
            <a:r>
              <a:rPr lang="ru-RU" altLang="ru-RU" sz="1800" dirty="0" err="1"/>
              <a:t>краудфандинг</a:t>
            </a:r>
            <a:r>
              <a:rPr lang="ru-RU" altLang="ru-RU" sz="1800" dirty="0"/>
              <a:t> </a:t>
            </a:r>
            <a:r>
              <a:rPr lang="ru-RU" altLang="ru-RU" sz="1800" dirty="0" smtClean="0"/>
              <a:t>студенческого проекта «Электронные схемы» (проданы первые                            100 наборов, в том числе </a:t>
            </a:r>
            <a:r>
              <a:rPr lang="ru-RU" altLang="ru-RU" sz="1800" dirty="0"/>
              <a:t>в США</a:t>
            </a:r>
            <a:r>
              <a:rPr lang="ru-RU" altLang="ru-RU" sz="1800" dirty="0" smtClean="0"/>
              <a:t>)</a:t>
            </a:r>
          </a:p>
          <a:p>
            <a:pPr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180975" algn="l"/>
              </a:tabLst>
              <a:defRPr/>
            </a:pPr>
            <a:r>
              <a:rPr lang="ru-RU" altLang="ru-RU" sz="1800" dirty="0" smtClean="0"/>
              <a:t>Создание Управляющей компании для </a:t>
            </a:r>
            <a:r>
              <a:rPr lang="ru-RU" altLang="ru-RU" sz="1800" dirty="0"/>
              <a:t>организаций </a:t>
            </a:r>
            <a:r>
              <a:rPr lang="ru-RU" altLang="ru-RU" sz="1800" dirty="0" smtClean="0"/>
              <a:t>(МИП) инновационного </a:t>
            </a:r>
            <a:r>
              <a:rPr lang="ru-RU" altLang="ru-RU" sz="1800" dirty="0"/>
              <a:t>пояса ТПУ </a:t>
            </a:r>
            <a:r>
              <a:rPr lang="ru-RU" altLang="ru-RU" sz="1800" dirty="0" smtClean="0"/>
              <a:t>                              (</a:t>
            </a:r>
            <a:r>
              <a:rPr lang="ru-RU" altLang="ru-RU" sz="1800" dirty="0"/>
              <a:t>ООО «УК «Открытые инновации ТПУ</a:t>
            </a:r>
            <a:r>
              <a:rPr lang="ru-RU" altLang="ru-RU" sz="1800" dirty="0" smtClean="0"/>
              <a:t>»)</a:t>
            </a:r>
          </a:p>
          <a:p>
            <a:pPr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180975" algn="l"/>
              </a:tabLst>
              <a:defRPr/>
            </a:pPr>
            <a:r>
              <a:rPr lang="ru-RU" altLang="ru-RU" sz="1800" b="1" dirty="0">
                <a:solidFill>
                  <a:srgbClr val="80BF44"/>
                </a:solidFill>
              </a:rPr>
              <a:t>46</a:t>
            </a:r>
            <a:r>
              <a:rPr lang="ru-RU" altLang="ru-RU" sz="1800" dirty="0"/>
              <a:t> МИП </a:t>
            </a:r>
            <a:r>
              <a:rPr lang="ru-RU" altLang="ru-RU" sz="1800" dirty="0" smtClean="0"/>
              <a:t>(в 2018 г. объемом </a:t>
            </a:r>
            <a:r>
              <a:rPr lang="ru-RU" altLang="ru-RU" sz="1800" dirty="0"/>
              <a:t>работ и услуг </a:t>
            </a:r>
            <a:r>
              <a:rPr lang="ru-RU" altLang="ru-RU" sz="1800" dirty="0" smtClean="0"/>
              <a:t>- </a:t>
            </a:r>
            <a:r>
              <a:rPr lang="ru-RU" altLang="ru-RU" sz="1800" b="1" dirty="0">
                <a:solidFill>
                  <a:srgbClr val="80BF44"/>
                </a:solidFill>
              </a:rPr>
              <a:t>140,9</a:t>
            </a:r>
            <a:r>
              <a:rPr lang="ru-RU" altLang="ru-RU" sz="1800" dirty="0"/>
              <a:t> млн руб</a:t>
            </a:r>
            <a:r>
              <a:rPr lang="ru-RU" altLang="ru-RU" sz="1800" dirty="0" smtClean="0"/>
              <a:t>.) </a:t>
            </a:r>
            <a:endParaRPr lang="ru-RU" altLang="ru-RU" sz="1800" dirty="0"/>
          </a:p>
          <a:p>
            <a:pPr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180975" algn="l"/>
              </a:tabLst>
              <a:defRPr/>
            </a:pPr>
            <a:r>
              <a:rPr lang="ru-RU" altLang="ru-RU" sz="1800" b="1" dirty="0" smtClean="0">
                <a:solidFill>
                  <a:srgbClr val="80BF44"/>
                </a:solidFill>
              </a:rPr>
              <a:t>143</a:t>
            </a:r>
            <a:r>
              <a:rPr lang="ru-RU" altLang="ru-RU" sz="1800" dirty="0" smtClean="0"/>
              <a:t> </a:t>
            </a:r>
            <a:r>
              <a:rPr lang="ru-RU" altLang="ru-RU" sz="1800" dirty="0"/>
              <a:t>результата интеллектуальной деятельности </a:t>
            </a:r>
            <a:r>
              <a:rPr lang="ru-RU" altLang="ru-RU" sz="1800" dirty="0" smtClean="0"/>
              <a:t>(РИД), </a:t>
            </a:r>
            <a:r>
              <a:rPr lang="ru-RU" altLang="ru-RU" sz="1800" dirty="0"/>
              <a:t>в том числе </a:t>
            </a:r>
            <a:r>
              <a:rPr lang="ru-RU" altLang="ru-RU" sz="1800" b="1" dirty="0">
                <a:solidFill>
                  <a:srgbClr val="80BF44"/>
                </a:solidFill>
              </a:rPr>
              <a:t>75</a:t>
            </a:r>
            <a:r>
              <a:rPr lang="ru-RU" altLang="ru-RU" sz="1800" dirty="0"/>
              <a:t> патентов, </a:t>
            </a:r>
            <a:r>
              <a:rPr lang="ru-RU" altLang="ru-RU" sz="1800" dirty="0" smtClean="0"/>
              <a:t>                                         из </a:t>
            </a:r>
            <a:r>
              <a:rPr lang="ru-RU" altLang="ru-RU" sz="1800" dirty="0"/>
              <a:t>них </a:t>
            </a:r>
            <a:r>
              <a:rPr lang="ru-RU" altLang="ru-RU" sz="1800" b="1" dirty="0">
                <a:solidFill>
                  <a:srgbClr val="80BF44"/>
                </a:solidFill>
              </a:rPr>
              <a:t>2</a:t>
            </a:r>
            <a:r>
              <a:rPr lang="ru-RU" altLang="ru-RU" sz="1800" dirty="0"/>
              <a:t> </a:t>
            </a:r>
            <a:r>
              <a:rPr lang="ru-RU" altLang="ru-RU" sz="1800" dirty="0" smtClean="0"/>
              <a:t>– зарубежных (США, ЕС)</a:t>
            </a:r>
          </a:p>
          <a:p>
            <a:pPr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180975" algn="l"/>
              </a:tabLst>
              <a:defRPr/>
            </a:pPr>
            <a:r>
              <a:rPr lang="ru-RU" altLang="ru-RU" sz="1800" b="1" dirty="0" smtClean="0">
                <a:solidFill>
                  <a:srgbClr val="80BF44"/>
                </a:solidFill>
              </a:rPr>
              <a:t>6</a:t>
            </a:r>
            <a:r>
              <a:rPr lang="ru-RU" altLang="ru-RU" sz="1800" dirty="0" smtClean="0"/>
              <a:t> </a:t>
            </a:r>
            <a:r>
              <a:rPr lang="ru-RU" altLang="ru-RU" sz="1800" dirty="0"/>
              <a:t>лицензионных </a:t>
            </a:r>
            <a:r>
              <a:rPr lang="ru-RU" altLang="ru-RU" sz="1800" dirty="0" smtClean="0"/>
              <a:t>договоров (всего </a:t>
            </a:r>
            <a:r>
              <a:rPr lang="ru-RU" altLang="ru-RU" sz="1800" b="1" dirty="0" smtClean="0">
                <a:solidFill>
                  <a:srgbClr val="80BF44"/>
                </a:solidFill>
              </a:rPr>
              <a:t>35</a:t>
            </a:r>
            <a:r>
              <a:rPr lang="ru-RU" altLang="ru-RU" sz="1800" dirty="0" smtClean="0"/>
              <a:t>)</a:t>
            </a:r>
            <a:endParaRPr lang="ru-RU" altLang="ru-RU" sz="1800" dirty="0"/>
          </a:p>
          <a:p>
            <a:pPr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180975" algn="l"/>
              </a:tabLst>
              <a:defRPr/>
            </a:pPr>
            <a:r>
              <a:rPr lang="ru-RU" altLang="ru-RU" sz="1800" b="1" dirty="0" smtClean="0">
                <a:solidFill>
                  <a:srgbClr val="80BF44"/>
                </a:solidFill>
              </a:rPr>
              <a:t>0,6 </a:t>
            </a:r>
            <a:r>
              <a:rPr lang="ru-RU" altLang="ru-RU" sz="1800" dirty="0" smtClean="0"/>
              <a:t>млн </a:t>
            </a:r>
            <a:r>
              <a:rPr lang="ru-RU" altLang="ru-RU" sz="1800" dirty="0"/>
              <a:t>руб. </a:t>
            </a:r>
            <a:r>
              <a:rPr lang="ru-RU" altLang="ru-RU" sz="1800" dirty="0" smtClean="0"/>
              <a:t>- доходы (</a:t>
            </a:r>
            <a:r>
              <a:rPr lang="ru-RU" altLang="ru-RU" sz="1800" dirty="0"/>
              <a:t>дивиденды, роялти, лицензионные платежи</a:t>
            </a:r>
            <a:r>
              <a:rPr lang="ru-RU" altLang="ru-RU" sz="1800" dirty="0" smtClean="0"/>
              <a:t>) </a:t>
            </a:r>
            <a:r>
              <a:rPr lang="ru-RU" altLang="ru-RU" sz="1800" dirty="0"/>
              <a:t>от РИД 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altLang="ru-RU" sz="1800" dirty="0" smtClean="0"/>
              <a:t>Международный </a:t>
            </a:r>
            <a:r>
              <a:rPr lang="ru-RU" altLang="ru-RU" sz="1800" dirty="0"/>
              <a:t>форум «Студенческое технологическое предпринимательство</a:t>
            </a:r>
            <a:r>
              <a:rPr lang="ru-RU" altLang="ru-RU" sz="1800" dirty="0" smtClean="0"/>
              <a:t>»</a:t>
            </a:r>
            <a:endParaRPr lang="ru-RU" altLang="ru-RU" sz="1800" dirty="0"/>
          </a:p>
        </p:txBody>
      </p:sp>
    </p:spTree>
    <p:extLst>
      <p:ext uri="{BB962C8B-B14F-4D97-AF65-F5344CB8AC3E}">
        <p14:creationId xmlns:p14="http://schemas.microsoft.com/office/powerpoint/2010/main" val="227874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10160</TotalTime>
  <Words>8497</Words>
  <Application>Microsoft Office PowerPoint</Application>
  <PresentationFormat>Произвольный</PresentationFormat>
  <Paragraphs>1189</Paragraphs>
  <Slides>61</Slides>
  <Notes>60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 Коробов</dc:creator>
  <cp:lastModifiedBy>Petr S. Chubik</cp:lastModifiedBy>
  <cp:revision>457</cp:revision>
  <dcterms:created xsi:type="dcterms:W3CDTF">2018-02-05T10:02:36Z</dcterms:created>
  <dcterms:modified xsi:type="dcterms:W3CDTF">2019-02-11T08:58:58Z</dcterms:modified>
</cp:coreProperties>
</file>