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5" r:id="rId2"/>
    <p:sldId id="391" r:id="rId3"/>
    <p:sldId id="397" r:id="rId4"/>
    <p:sldId id="401" r:id="rId5"/>
    <p:sldId id="398" r:id="rId6"/>
    <p:sldId id="376" r:id="rId7"/>
    <p:sldId id="399" r:id="rId8"/>
    <p:sldId id="354" r:id="rId9"/>
    <p:sldId id="395" r:id="rId10"/>
    <p:sldId id="400" r:id="rId11"/>
    <p:sldId id="322" r:id="rId12"/>
    <p:sldId id="392" r:id="rId13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B54A"/>
    <a:srgbClr val="DBFCD8"/>
    <a:srgbClr val="FBE5D6"/>
    <a:srgbClr val="AC75D5"/>
    <a:srgbClr val="209740"/>
    <a:srgbClr val="76B729"/>
    <a:srgbClr val="1E7DC2"/>
    <a:srgbClr val="6C6D6C"/>
    <a:srgbClr val="CC2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95" autoAdjust="0"/>
  </p:normalViewPr>
  <p:slideViewPr>
    <p:cSldViewPr snapToGrid="0" showGuides="1">
      <p:cViewPr varScale="1">
        <p:scale>
          <a:sx n="125" d="100"/>
          <a:sy n="125" d="100"/>
        </p:scale>
        <p:origin x="53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0BF44"/>
            </a:solidFill>
            <a:ln>
              <a:noFill/>
            </a:ln>
          </c:spPr>
          <c:dPt>
            <c:idx val="0"/>
            <c:bubble3D val="0"/>
            <c:spPr>
              <a:solidFill>
                <a:srgbClr val="28BE4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A-4A75-9604-E04BC1E60D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A-4A75-9604-E04BC1E60D69}"/>
              </c:ext>
            </c:extLst>
          </c:dPt>
          <c:dPt>
            <c:idx val="2"/>
            <c:bubble3D val="0"/>
            <c:spPr>
              <a:solidFill>
                <a:srgbClr val="80BF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A-4A75-9604-E04BC1E60D69}"/>
              </c:ext>
            </c:extLst>
          </c:dPt>
          <c:dPt>
            <c:idx val="3"/>
            <c:bubble3D val="0"/>
            <c:spPr>
              <a:solidFill>
                <a:srgbClr val="80BF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4A-4A75-9604-E04BC1E60D69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A-4A75-9604-E04BC1E60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08D86-69CB-4C82-A7C6-468C5A2FC05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967F-1D14-407D-BAAC-14145AB3C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8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9052" y="6219825"/>
            <a:ext cx="2743200" cy="63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1.xml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sv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9.sv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9"/>
          <a:stretch/>
        </p:blipFill>
        <p:spPr>
          <a:xfrm>
            <a:off x="0" y="1269032"/>
            <a:ext cx="4206240" cy="4557882"/>
          </a:xfrm>
          <a:prstGeom prst="rect">
            <a:avLst/>
          </a:prstGeom>
        </p:spPr>
      </p:pic>
      <p:sp>
        <p:nvSpPr>
          <p:cNvPr id="14" name="AutoShape 16" descr="Диаграмма ответов в Формах. Вопрос: Проживаю. Количество ответов: 1 020 ответов."/>
          <p:cNvSpPr txBox="1">
            <a:spLocks noChangeAspect="1" noChangeArrowheads="1"/>
          </p:cNvSpPr>
          <p:nvPr/>
        </p:nvSpPr>
        <p:spPr bwMode="auto">
          <a:xfrm>
            <a:off x="4914276" y="5112275"/>
            <a:ext cx="6121236" cy="8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СУХИХ Леонид Григорьевич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Исполняющий обязанности ректора ТПУ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52944" y="4875178"/>
            <a:ext cx="876530" cy="8552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914276" y="1889784"/>
            <a:ext cx="6843528" cy="30709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ru-RU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Национальный исследовательский</a:t>
            </a:r>
            <a:endParaRPr lang="ru-RU" sz="3200" spc="3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Томский политехнический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39112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8F93428-E455-4B85-A8AD-A8A1A5814EF2}"/>
              </a:ext>
            </a:extLst>
          </p:cNvPr>
          <p:cNvGrpSpPr/>
          <p:nvPr/>
        </p:nvGrpSpPr>
        <p:grpSpPr>
          <a:xfrm>
            <a:off x="0" y="-9784"/>
            <a:ext cx="12192000" cy="1460191"/>
            <a:chOff x="0" y="-9784"/>
            <a:chExt cx="12192000" cy="146019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42E46E2-55AB-4029-BBC5-3CB536F02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EEC6692D-7FB3-4E0A-B92A-638E771C4E46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192825" y="3024933"/>
            <a:ext cx="4404816" cy="175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3971" y="1556773"/>
            <a:ext cx="7020380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ТПУ – опорный вуз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2825" y="1735986"/>
            <a:ext cx="4751524" cy="1382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Ежегодно спрос на выпускников ТПУ – специалистов и магистров – </a:t>
            </a: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более чем в </a:t>
            </a:r>
            <a:r>
              <a:rPr lang="ru-RU" sz="3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раза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превышает их число.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13972" y="1955221"/>
            <a:ext cx="3153228" cy="282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ПАО «Газпром»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ГК «Росатом»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ПАО «Роснефть»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ОАО «“Информационные спутниковые системы” имени академика М.Ф. </a:t>
            </a:r>
            <a:r>
              <a:rPr lang="ru-RU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Решетнева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ФГУП «НПО “</a:t>
            </a:r>
            <a:r>
              <a:rPr lang="ru-RU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Микроген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”»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«Системный оператор ЕЭС»</a:t>
            </a:r>
          </a:p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ПАО «РАО Энергетические системы Востока»</a:t>
            </a:r>
          </a:p>
          <a:p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20438049"/>
              </p:ext>
            </p:extLst>
          </p:nvPr>
        </p:nvGraphicFramePr>
        <p:xfrm>
          <a:off x="4112078" y="1807063"/>
          <a:ext cx="3316923" cy="209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138980" y="2888321"/>
            <a:ext cx="1718010" cy="631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/>
              <a:t>&gt;90 </a:t>
            </a:r>
            <a:r>
              <a:rPr lang="ru-RU" sz="1800" b="1" dirty="0"/>
              <a:t>%</a:t>
            </a:r>
            <a:endParaRPr lang="ru-RU" sz="6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01654" y="3992464"/>
            <a:ext cx="2561762" cy="471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Выпускников распределяется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заявкам предприятий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18247" y="3762392"/>
            <a:ext cx="440855" cy="62324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4" y="5845013"/>
            <a:ext cx="695041" cy="4743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08" y="5142755"/>
            <a:ext cx="980991" cy="4843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89" y="5234318"/>
            <a:ext cx="444499" cy="5289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6" b="36494"/>
          <a:stretch/>
        </p:blipFill>
        <p:spPr>
          <a:xfrm>
            <a:off x="4137212" y="6015883"/>
            <a:ext cx="1412752" cy="3339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92" y="5187230"/>
            <a:ext cx="850853" cy="4398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65" y="5239969"/>
            <a:ext cx="997857" cy="523291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9FC1DA11-6AC9-4216-9520-83DEA786E69E}"/>
              </a:ext>
            </a:extLst>
          </p:cNvPr>
          <p:cNvSpPr txBox="1">
            <a:spLocks/>
          </p:cNvSpPr>
          <p:nvPr/>
        </p:nvSpPr>
        <p:spPr>
          <a:xfrm>
            <a:off x="7472794" y="3156001"/>
            <a:ext cx="4081053" cy="1323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Действуют более </a:t>
            </a:r>
            <a:r>
              <a:rPr lang="ru-RU" sz="3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договоров о сотрудничестве 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совместной деятельности 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предприятиями и организациями различных форм собственности</a:t>
            </a:r>
            <a:endParaRPr lang="ru-RU" sz="1400" b="1" dirty="0">
              <a:solidFill>
                <a:srgbClr val="209C7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268E023-7636-4618-9070-D6A52F9FCAEC}"/>
              </a:ext>
            </a:extLst>
          </p:cNvPr>
          <p:cNvSpPr txBox="1">
            <a:spLocks/>
          </p:cNvSpPr>
          <p:nvPr/>
        </p:nvSpPr>
        <p:spPr>
          <a:xfrm>
            <a:off x="8038216" y="4883259"/>
            <a:ext cx="3445124" cy="987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программ инновационного </a:t>
            </a: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 (ПИР) госкорпораций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из </a:t>
            </a:r>
            <a:r>
              <a:rPr lang="ru-RU" sz="3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технологических платформ </a:t>
            </a:r>
          </a:p>
          <a:p>
            <a:pPr marL="0" indent="0">
              <a:buNone/>
            </a:pP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3268E023-7636-4618-9070-D6A52F9FCAEC}"/>
              </a:ext>
            </a:extLst>
          </p:cNvPr>
          <p:cNvSpPr txBox="1">
            <a:spLocks/>
          </p:cNvSpPr>
          <p:nvPr/>
        </p:nvSpPr>
        <p:spPr>
          <a:xfrm>
            <a:off x="5821712" y="5238747"/>
            <a:ext cx="2312267" cy="565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ТПУ УЧАСТНИК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94568" y="4867300"/>
            <a:ext cx="5903074" cy="1619046"/>
          </a:xfrm>
          <a:prstGeom prst="rect">
            <a:avLst/>
          </a:prstGeom>
          <a:noFill/>
          <a:ln>
            <a:solidFill>
              <a:srgbClr val="E0E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7988" cy="1048039"/>
          </a:xfrm>
        </p:spPr>
        <p:txBody>
          <a:bodyPr>
            <a:normAutofit/>
          </a:bodyPr>
          <a:lstStyle/>
          <a:p>
            <a:r>
              <a:rPr lang="ru-RU" sz="2800" dirty="0"/>
              <a:t>СТРАТЕГИЧЕСКОЕ ПАРТНЕРСТВО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D5E8B43-4067-4EEA-A8C1-22D013CD10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9929" y="5994989"/>
            <a:ext cx="1370077" cy="3757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D97546-A7D8-48D9-BA52-5B8D599E7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0870" y="3150846"/>
            <a:ext cx="6751451" cy="1472142"/>
          </a:xfrm>
        </p:spPr>
        <p:txBody>
          <a:bodyPr anchor="t">
            <a:normAutofit/>
          </a:bodyPr>
          <a:lstStyle/>
          <a:p>
            <a:r>
              <a:rPr lang="ru-RU" sz="3600" dirty="0"/>
              <a:t>СПАСИБО </a:t>
            </a:r>
            <a:br>
              <a:rPr lang="ru-RU" sz="3600" dirty="0"/>
            </a:br>
            <a:r>
              <a:rPr lang="ru-RU" sz="3600" dirty="0"/>
              <a:t>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4" y="2114963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065AB0-C034-4908-B235-D59442D1B1CC}"/>
              </a:ext>
            </a:extLst>
          </p:cNvPr>
          <p:cNvGrpSpPr/>
          <p:nvPr/>
        </p:nvGrpSpPr>
        <p:grpSpPr>
          <a:xfrm>
            <a:off x="0" y="-2882"/>
            <a:ext cx="12192000" cy="1422720"/>
            <a:chOff x="0" y="-9784"/>
            <a:chExt cx="12192000" cy="146019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D4A0D83-4B67-4493-A1EF-7CB9F5BE4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0E61105-E3FA-4929-8FA3-52A995295F15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62" y="242524"/>
            <a:ext cx="6993694" cy="1048039"/>
          </a:xfrm>
        </p:spPr>
        <p:txBody>
          <a:bodyPr>
            <a:noAutofit/>
          </a:bodyPr>
          <a:lstStyle/>
          <a:p>
            <a:r>
              <a:rPr lang="ru-RU" sz="2400" dirty="0"/>
              <a:t>ТПУ — УЧАСТНИК ПРОЕКТА МИНОБРНАУКИ РФ «ПЕРЕДОВЫЕ ИНЖЕНЕРНЫЕ ШКОЛЫ»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480345" y="5235638"/>
            <a:ext cx="4617772" cy="138648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480400" y="3159203"/>
            <a:ext cx="4617717" cy="196530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8066" y="2037002"/>
            <a:ext cx="418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Высокотехнологичные компании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819474" y="1528229"/>
            <a:ext cx="3330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РЕЗУЛЬТАТЫ К 2030 ГОДУ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1101" y="3225946"/>
            <a:ext cx="4607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ПИШ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ИнЭС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4497" y="3530912"/>
            <a:ext cx="451622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инженеров новой формации на основе цифровых решений ТЭК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Инжиниринговый центр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Кросс-отраслевое внедрение отечественных ИТ продуктов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Переподготовка действующих инженеров и преподавателей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Исследования и разработки, доведение до внедрения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 и консалтинг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0345" y="5229200"/>
            <a:ext cx="4367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Система высшего образования </a:t>
            </a:r>
          </a:p>
        </p:txBody>
      </p:sp>
      <p:sp>
        <p:nvSpPr>
          <p:cNvPr id="41" name="Объект 21"/>
          <p:cNvSpPr txBox="1">
            <a:spLocks/>
          </p:cNvSpPr>
          <p:nvPr/>
        </p:nvSpPr>
        <p:spPr>
          <a:xfrm>
            <a:off x="6792176" y="2826586"/>
            <a:ext cx="2171213" cy="801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indent="-180975">
              <a:lnSpc>
                <a:spcPts val="1700"/>
              </a:lnSpc>
              <a:buClr>
                <a:srgbClr val="4547BB"/>
              </a:buClr>
              <a:buSzPct val="150000"/>
              <a:buFont typeface="Arial" charset="0"/>
              <a:buNone/>
            </a:pPr>
            <a:endParaRPr lang="ru-RU" sz="11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52952" y="2801855"/>
            <a:ext cx="2259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ЭЛЕКТРОЭНЕРГЕТИКА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7210" y="2740858"/>
            <a:ext cx="1223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АТОМНАЯ ЭНЕРГЕТИКА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72510" y="2740858"/>
            <a:ext cx="134726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НЕФТЕГАЗОВАЯ ОТРАСЛЬ</a:t>
            </a:r>
          </a:p>
        </p:txBody>
      </p:sp>
      <p:sp>
        <p:nvSpPr>
          <p:cNvPr id="45" name="Объект 21"/>
          <p:cNvSpPr txBox="1">
            <a:spLocks/>
          </p:cNvSpPr>
          <p:nvPr/>
        </p:nvSpPr>
        <p:spPr>
          <a:xfrm>
            <a:off x="8819474" y="1846951"/>
            <a:ext cx="3448548" cy="20387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indent="-180975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Интегратор межотраслевой экосистемы – </a:t>
            </a:r>
            <a:b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2,5</a:t>
            </a: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млрд НИОКР</a:t>
            </a:r>
          </a:p>
          <a:p>
            <a:pPr marL="180975" indent="-180975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Инженеры новой формации – </a:t>
            </a: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1500</a:t>
            </a: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выпускников</a:t>
            </a:r>
          </a:p>
          <a:p>
            <a:pPr marL="180975" indent="-180975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Преподаватели-практики – </a:t>
            </a: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100% </a:t>
            </a: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исследователей, </a:t>
            </a: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15% </a:t>
            </a: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компаний</a:t>
            </a:r>
          </a:p>
          <a:p>
            <a:pPr marL="180975" indent="-180975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Драйвер трансформации университета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819474" y="3902130"/>
            <a:ext cx="3330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КЛЮЧЕВЫЕ ПАРТНЕРЫ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18261" y="5567754"/>
            <a:ext cx="45124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Сетевые образовательные программы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Трансляция лучших практик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Стажировки на базе индустриальных партнеров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Международные образовательные программы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0345" y="1454693"/>
            <a:ext cx="4792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ПИШ ТПУ «ИНТЕЛЛЕКТУАЛЬНЫЕ ЭНЕРГЕТИЧЕСКИЕ СИСТЕМЫ»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429" y="2371322"/>
            <a:ext cx="372182" cy="32935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1657" y="2378775"/>
            <a:ext cx="288524" cy="31444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9228" y="2345349"/>
            <a:ext cx="322122" cy="381298"/>
          </a:xfrm>
          <a:prstGeom prst="rect">
            <a:avLst/>
          </a:prstGeom>
        </p:spPr>
      </p:pic>
      <p:pic>
        <p:nvPicPr>
          <p:cNvPr id="56" name="Picture 2" descr="https://utalents.ru/storage/companies/logos/ieDm7C3oulPBhGxZ6VNYBOCr8B8PCmHK4gHJ6G7y.png">
            <a:extLst>
              <a:ext uri="{FF2B5EF4-FFF2-40B4-BE49-F238E27FC236}">
                <a16:creationId xmlns:a16="http://schemas.microsoft.com/office/drawing/2014/main" id="{044D1EE9-F577-433C-A301-10123761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60" y="5053361"/>
            <a:ext cx="1233163" cy="4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s://atlant-pravo.info/wp-content/uploads/2021/11/client2.png">
            <a:extLst>
              <a:ext uri="{FF2B5EF4-FFF2-40B4-BE49-F238E27FC236}">
                <a16:creationId xmlns:a16="http://schemas.microsoft.com/office/drawing/2014/main" id="{1F7C1CFC-C3E5-4FDB-B02B-223EF4D0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40" y="4220852"/>
            <a:ext cx="1051250" cy="7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15D15D9-D95A-4D04-A1D6-5C9E896545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62" y="5044212"/>
            <a:ext cx="1308010" cy="38285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1DEF067-1DFE-46D2-A212-8E9A2642C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95453" y="4416054"/>
            <a:ext cx="1370077" cy="375764"/>
          </a:xfrm>
          <a:prstGeom prst="rect">
            <a:avLst/>
          </a:prstGeom>
        </p:spPr>
      </p:pic>
      <p:pic>
        <p:nvPicPr>
          <p:cNvPr id="52" name="Рисунок 9">
            <a:extLst>
              <a:ext uri="{FF2B5EF4-FFF2-40B4-BE49-F238E27FC236}">
                <a16:creationId xmlns:a16="http://schemas.microsoft.com/office/drawing/2014/main" id="{EDEBDE4B-5957-4F8E-B0C2-9A510EC0F09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60" y="581957"/>
            <a:ext cx="1575458" cy="4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11CD506-F0D6-4C2A-B42D-F251C621A70E}"/>
              </a:ext>
            </a:extLst>
          </p:cNvPr>
          <p:cNvSpPr/>
          <p:nvPr/>
        </p:nvSpPr>
        <p:spPr>
          <a:xfrm>
            <a:off x="5266671" y="1557128"/>
            <a:ext cx="3070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КЛЮЧЕВЫЕ</a:t>
            </a:r>
            <a:r>
              <a:rPr lang="en-US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6BC3B37-999C-4166-831F-05FFA73BC731}"/>
              </a:ext>
            </a:extLst>
          </p:cNvPr>
          <p:cNvSpPr/>
          <p:nvPr/>
        </p:nvSpPr>
        <p:spPr>
          <a:xfrm>
            <a:off x="5266229" y="3690544"/>
            <a:ext cx="2472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51D775-9CF8-421A-9282-A72C9BC0B499}"/>
              </a:ext>
            </a:extLst>
          </p:cNvPr>
          <p:cNvSpPr/>
          <p:nvPr/>
        </p:nvSpPr>
        <p:spPr>
          <a:xfrm>
            <a:off x="5267933" y="1875494"/>
            <a:ext cx="31777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Опережающий уровень развития научно-технологических продуктов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Профессиональная инженерная магистратура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Сближение бизнесов ТЭК с образованием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Разработка цифровых решений для ТЭК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Бизнес-ориентированность 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Вовлечение партнеров в управление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BCFDD1C-3822-463F-AF25-971B1C8B1B4A}"/>
              </a:ext>
            </a:extLst>
          </p:cNvPr>
          <p:cNvSpPr/>
          <p:nvPr/>
        </p:nvSpPr>
        <p:spPr>
          <a:xfrm>
            <a:off x="5267281" y="4018042"/>
            <a:ext cx="30698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образовательных программ</a:t>
            </a: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научных проектов</a:t>
            </a: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новых образовательных пространств</a:t>
            </a: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1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spin-off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компании ИТ-профиля</a:t>
            </a: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роцессный и операционный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greenfield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фисы ПИШ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ИнЭС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в компаниях</a:t>
            </a:r>
          </a:p>
          <a:p>
            <a:pPr>
              <a:spcAft>
                <a:spcPts val="400"/>
              </a:spcAft>
              <a:buClr>
                <a:srgbClr val="28BE46"/>
              </a:buClr>
              <a:buSzPct val="150000"/>
            </a:pPr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тажировки на объектах индустриальных партнеров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330522A-2852-446E-A214-45E050282F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00525" y="1392214"/>
            <a:ext cx="59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император Николай Второй подписал указ </a:t>
            </a:r>
            <a:b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об учреждении в Томске технологического института практических инженеров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49638" y="2607480"/>
            <a:ext cx="754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С.Ю. Витте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министр финансов Российской империи, – автор идеи создания Технологического института в Томске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Д.И. Менделеев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– активный участник комитетов по разработке 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проекта создания института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П.А. Столыпин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председатель Совета министров Российской империи, во время посещения Томского технологического института, сентябрь 1910 года:</a:t>
            </a:r>
          </a:p>
          <a:p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«Институт прекрасно оборудован, преподавание ведется с преобладанием практических занятий по всем предметам учебного курса»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38200" y="4636958"/>
            <a:ext cx="3032886" cy="182928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92719" y="2720760"/>
            <a:ext cx="271985" cy="45719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92719" y="3271374"/>
            <a:ext cx="271985" cy="45719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292719" y="3821988"/>
            <a:ext cx="271985" cy="45719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038475" y="914683"/>
            <a:ext cx="4543425" cy="388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2400" dirty="0">
                <a:solidFill>
                  <a:srgbClr val="28BE46"/>
                </a:solidFill>
              </a:rPr>
              <a:t>11 МАЯ 1896 ГОДА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27660" y="4831803"/>
            <a:ext cx="2915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КАТЕГОРИЯ – </a:t>
            </a:r>
            <a:b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Национальный исследовательский университет </a:t>
            </a:r>
            <a:b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(присвоена в 2009 г.)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874450" y="4762880"/>
            <a:ext cx="182978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3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1997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году ТПУ стал особо ценным объектом культурного наследия народов Российской Федерации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38201" y="1545858"/>
            <a:ext cx="3032886" cy="2960632"/>
            <a:chOff x="1143000" y="2129903"/>
            <a:chExt cx="3170099" cy="309457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" r="3973"/>
            <a:stretch/>
          </p:blipFill>
          <p:spPr>
            <a:xfrm>
              <a:off x="1143000" y="2129903"/>
              <a:ext cx="1638945" cy="20186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5" t="283" r="3328" b="-283"/>
            <a:stretch/>
          </p:blipFill>
          <p:spPr>
            <a:xfrm>
              <a:off x="2641600" y="2293829"/>
              <a:ext cx="1671498" cy="2475958"/>
            </a:xfrm>
            <a:prstGeom prst="rect">
              <a:avLst/>
            </a:prstGeom>
            <a:effectLst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" t="13353" r="2930" b="46448"/>
            <a:stretch/>
          </p:blipFill>
          <p:spPr>
            <a:xfrm>
              <a:off x="1143000" y="4148550"/>
              <a:ext cx="3170099" cy="1075929"/>
            </a:xfrm>
            <a:prstGeom prst="rect">
              <a:avLst/>
            </a:prstGeom>
          </p:spPr>
        </p:pic>
      </p:grpSp>
      <p:pic>
        <p:nvPicPr>
          <p:cNvPr id="28" name="Picture 2" descr="Файл:Logo Project 5-100.jpg — Википедия">
            <a:extLst>
              <a:ext uri="{FF2B5EF4-FFF2-40B4-BE49-F238E27FC236}">
                <a16:creationId xmlns:a16="http://schemas.microsoft.com/office/drawing/2014/main" id="{A67D20F6-E8D1-4CB4-93AE-9B3AF1E4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39" y="4874432"/>
            <a:ext cx="1085998" cy="7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Приоритет 2030">
            <a:extLst>
              <a:ext uri="{FF2B5EF4-FFF2-40B4-BE49-F238E27FC236}">
                <a16:creationId xmlns:a16="http://schemas.microsoft.com/office/drawing/2014/main" id="{58AC69A2-B853-43EE-8322-2AC2DCE8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13" y="5969829"/>
            <a:ext cx="1758024" cy="3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00526" y="4800898"/>
            <a:ext cx="41039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2013 – 2021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– участник программы повышения конкурентоспособности ведущих университетов «Проект 5-100»   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00525" y="5650636"/>
            <a:ext cx="457563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– участник программы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Минобрнауки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России «Приоритет 2030»,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трек «Исследовательское лидерство»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00525" y="4648209"/>
            <a:ext cx="76817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838200" y="752331"/>
            <a:ext cx="7900358" cy="71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2800" dirty="0"/>
              <a:t>О ТПУ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FBACDC6-C0B6-4CE7-BF6F-C318CC04AD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625" b="15587"/>
          <a:stretch/>
        </p:blipFill>
        <p:spPr>
          <a:xfrm>
            <a:off x="0" y="-1"/>
            <a:ext cx="4800600" cy="68707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490701" cy="1048039"/>
          </a:xfrm>
        </p:spPr>
        <p:txBody>
          <a:bodyPr>
            <a:noAutofit/>
          </a:bodyPr>
          <a:lstStyle/>
          <a:p>
            <a:r>
              <a:rPr lang="ru-RU" sz="2400" dirty="0"/>
              <a:t>ТОМСКИЙ ПОЛИТЕХНИЧЕСКИЙ УНИВЕРСИТЕТ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D432A-D135-4954-8559-2B6A9DE81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EA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EAE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10093" y="1949399"/>
            <a:ext cx="297806" cy="76200"/>
            <a:chOff x="2901950" y="2520999"/>
            <a:chExt cx="297806" cy="7620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10093" y="2797452"/>
            <a:ext cx="297806" cy="76200"/>
            <a:chOff x="2901950" y="2520999"/>
            <a:chExt cx="297806" cy="7620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10093" y="3437658"/>
            <a:ext cx="297806" cy="76200"/>
            <a:chOff x="2901950" y="2520999"/>
            <a:chExt cx="297806" cy="762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10093" y="4027514"/>
            <a:ext cx="297806" cy="76200"/>
            <a:chOff x="2901950" y="2520999"/>
            <a:chExt cx="297806" cy="76200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Овал 70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10093" y="4512456"/>
            <a:ext cx="297806" cy="76200"/>
            <a:chOff x="2901950" y="2520999"/>
            <a:chExt cx="297806" cy="76200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4967770" y="680908"/>
            <a:ext cx="252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РЕЙТИНГИ</a:t>
            </a:r>
          </a:p>
        </p:txBody>
      </p:sp>
      <p:sp>
        <p:nvSpPr>
          <p:cNvPr id="76" name="Объект 2"/>
          <p:cNvSpPr txBox="1">
            <a:spLocks/>
          </p:cNvSpPr>
          <p:nvPr/>
        </p:nvSpPr>
        <p:spPr>
          <a:xfrm>
            <a:off x="7491439" y="1421171"/>
            <a:ext cx="4353135" cy="307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QS World University Rankings 2023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7" name="Объект 2"/>
          <p:cNvSpPr txBox="1">
            <a:spLocks/>
          </p:cNvSpPr>
          <p:nvPr/>
        </p:nvSpPr>
        <p:spPr>
          <a:xfrm>
            <a:off x="7491439" y="1674890"/>
            <a:ext cx="961467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398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8BE4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9" name="Объект 2"/>
          <p:cNvSpPr txBox="1">
            <a:spLocks/>
          </p:cNvSpPr>
          <p:nvPr/>
        </p:nvSpPr>
        <p:spPr>
          <a:xfrm>
            <a:off x="5368940" y="3405862"/>
            <a:ext cx="1441685" cy="450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-е место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06" y="2906501"/>
            <a:ext cx="1905700" cy="450580"/>
          </a:xfrm>
          <a:prstGeom prst="rect">
            <a:avLst/>
          </a:prstGeom>
        </p:spPr>
      </p:pic>
      <p:sp>
        <p:nvSpPr>
          <p:cNvPr id="82" name="Объект 2"/>
          <p:cNvSpPr txBox="1">
            <a:spLocks/>
          </p:cNvSpPr>
          <p:nvPr/>
        </p:nvSpPr>
        <p:spPr>
          <a:xfrm>
            <a:off x="4967771" y="2238111"/>
            <a:ext cx="2643430" cy="546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World University Rankings by Subject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3" name="Объект 2"/>
          <p:cNvSpPr txBox="1">
            <a:spLocks/>
          </p:cNvSpPr>
          <p:nvPr/>
        </p:nvSpPr>
        <p:spPr>
          <a:xfrm>
            <a:off x="7488290" y="2282286"/>
            <a:ext cx="2371767" cy="417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Engineering Petroleum</a:t>
            </a:r>
          </a:p>
        </p:txBody>
      </p:sp>
      <p:sp>
        <p:nvSpPr>
          <p:cNvPr id="84" name="Объект 2"/>
          <p:cNvSpPr txBox="1">
            <a:spLocks/>
          </p:cNvSpPr>
          <p:nvPr/>
        </p:nvSpPr>
        <p:spPr>
          <a:xfrm>
            <a:off x="9527884" y="2180027"/>
            <a:ext cx="1235135" cy="417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14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06" y="1421168"/>
            <a:ext cx="2485001" cy="664983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0173794" y="2259400"/>
            <a:ext cx="18241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1-е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в России)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1BC495E-A9DD-422D-9BE3-E08DE798E3CF}"/>
              </a:ext>
            </a:extLst>
          </p:cNvPr>
          <p:cNvGrpSpPr/>
          <p:nvPr/>
        </p:nvGrpSpPr>
        <p:grpSpPr>
          <a:xfrm>
            <a:off x="710093" y="5278315"/>
            <a:ext cx="297806" cy="76200"/>
            <a:chOff x="2901950" y="2520999"/>
            <a:chExt cx="297806" cy="762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207309CD-B35F-4D4E-9A52-C8A8A2F3214A}"/>
                </a:ext>
              </a:extLst>
            </p:cNvPr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2E20337-6920-4D77-A084-F8AF02971649}"/>
                </a:ext>
              </a:extLst>
            </p:cNvPr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010A6F-0004-4E08-A6DC-D0A83B1AB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745" y="2843504"/>
            <a:ext cx="1523337" cy="588562"/>
          </a:xfrm>
          <a:prstGeom prst="rect">
            <a:avLst/>
          </a:prstGeom>
        </p:spPr>
      </p:pic>
      <p:sp>
        <p:nvSpPr>
          <p:cNvPr id="42" name="Объект 2">
            <a:extLst>
              <a:ext uri="{FF2B5EF4-FFF2-40B4-BE49-F238E27FC236}">
                <a16:creationId xmlns:a16="http://schemas.microsoft.com/office/drawing/2014/main" id="{C5B0C474-56CB-4BA5-9527-DA46DE8D8B09}"/>
              </a:ext>
            </a:extLst>
          </p:cNvPr>
          <p:cNvSpPr txBox="1">
            <a:spLocks/>
          </p:cNvSpPr>
          <p:nvPr/>
        </p:nvSpPr>
        <p:spPr>
          <a:xfrm>
            <a:off x="8718844" y="2879812"/>
            <a:ext cx="2743200" cy="633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cs typeface="+mn-cs"/>
              </a:rPr>
              <a:t>Global Ranking of Academic Subjects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EED5BB08-0A35-4CFB-9D07-F795C7B0C76E}"/>
              </a:ext>
            </a:extLst>
          </p:cNvPr>
          <p:cNvSpPr txBox="1">
            <a:spLocks/>
          </p:cNvSpPr>
          <p:nvPr/>
        </p:nvSpPr>
        <p:spPr>
          <a:xfrm>
            <a:off x="7114493" y="3534031"/>
            <a:ext cx="2413391" cy="232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Mechanical Engineering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C14AFBD1-01A7-4911-B587-A972C7F535D4}"/>
              </a:ext>
            </a:extLst>
          </p:cNvPr>
          <p:cNvSpPr txBox="1">
            <a:spLocks/>
          </p:cNvSpPr>
          <p:nvPr/>
        </p:nvSpPr>
        <p:spPr>
          <a:xfrm>
            <a:off x="9527884" y="3416078"/>
            <a:ext cx="2894412" cy="417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151-200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место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AA84C43-8234-450A-B516-76EBCEA98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921" y="3969756"/>
            <a:ext cx="916742" cy="818079"/>
          </a:xfrm>
          <a:prstGeom prst="rect">
            <a:avLst/>
          </a:prstGeom>
        </p:spPr>
      </p:pic>
      <p:sp>
        <p:nvSpPr>
          <p:cNvPr id="47" name="Объект 2">
            <a:extLst>
              <a:ext uri="{FF2B5EF4-FFF2-40B4-BE49-F238E27FC236}">
                <a16:creationId xmlns:a16="http://schemas.microsoft.com/office/drawing/2014/main" id="{FC4DE5F9-5C5B-4090-9FF0-BB79F56F33D6}"/>
              </a:ext>
            </a:extLst>
          </p:cNvPr>
          <p:cNvSpPr txBox="1">
            <a:spLocks/>
          </p:cNvSpPr>
          <p:nvPr/>
        </p:nvSpPr>
        <p:spPr>
          <a:xfrm>
            <a:off x="6028841" y="3935778"/>
            <a:ext cx="5210660" cy="633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Московский международный рейтинг вузов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«Три миссии университета»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98A85FC7-F6DE-44EC-838E-15D884B8DC75}"/>
              </a:ext>
            </a:extLst>
          </p:cNvPr>
          <p:cNvSpPr txBox="1">
            <a:spLocks/>
          </p:cNvSpPr>
          <p:nvPr/>
        </p:nvSpPr>
        <p:spPr>
          <a:xfrm>
            <a:off x="6028840" y="4364105"/>
            <a:ext cx="3176352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258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место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-е в России)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28BE4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D6603DC8-6E9E-47B6-B3C6-013B411DC034}"/>
              </a:ext>
            </a:extLst>
          </p:cNvPr>
          <p:cNvSpPr txBox="1">
            <a:spLocks/>
          </p:cNvSpPr>
          <p:nvPr/>
        </p:nvSpPr>
        <p:spPr>
          <a:xfrm>
            <a:off x="4967770" y="5031245"/>
            <a:ext cx="7188710" cy="3303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Предметные рейтинги экосистемы «Три миссии университета»:</a:t>
            </a:r>
            <a:endPara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1B8F7453-C1A5-462E-BE48-BDAB43C21852}"/>
              </a:ext>
            </a:extLst>
          </p:cNvPr>
          <p:cNvSpPr txBox="1">
            <a:spLocks/>
          </p:cNvSpPr>
          <p:nvPr/>
        </p:nvSpPr>
        <p:spPr>
          <a:xfrm>
            <a:off x="5382884" y="5270995"/>
            <a:ext cx="2406487" cy="3303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место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направлению «Химические технологии»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5F8DB866-40EF-43EB-8CE8-130180664271}"/>
              </a:ext>
            </a:extLst>
          </p:cNvPr>
          <p:cNvSpPr txBox="1">
            <a:spLocks/>
          </p:cNvSpPr>
          <p:nvPr/>
        </p:nvSpPr>
        <p:spPr>
          <a:xfrm>
            <a:off x="5382884" y="5825800"/>
            <a:ext cx="2574127" cy="454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место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направлению «Энергетика, энергетическое машиностроение </a:t>
            </a:r>
            <a:b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 электротехника»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3F6B4399-211E-4CC9-A4DC-CA6A9C542EF6}"/>
              </a:ext>
            </a:extLst>
          </p:cNvPr>
          <p:cNvSpPr txBox="1">
            <a:spLocks/>
          </p:cNvSpPr>
          <p:nvPr/>
        </p:nvSpPr>
        <p:spPr>
          <a:xfrm>
            <a:off x="8691036" y="5270995"/>
            <a:ext cx="2923884" cy="3303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место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направлению </a:t>
            </a:r>
            <a:b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«Ядерные физика и технологии»</a:t>
            </a: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3C14F921-DB46-4015-9055-EEC6CB903986}"/>
              </a:ext>
            </a:extLst>
          </p:cNvPr>
          <p:cNvSpPr txBox="1">
            <a:spLocks/>
          </p:cNvSpPr>
          <p:nvPr/>
        </p:nvSpPr>
        <p:spPr>
          <a:xfrm>
            <a:off x="8691036" y="5825800"/>
            <a:ext cx="2830879" cy="3303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место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направлению «Нефтегазовое дело»</a:t>
            </a: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4F093851-6448-4CFE-AA8E-59099D27EAAE}"/>
              </a:ext>
            </a:extLst>
          </p:cNvPr>
          <p:cNvSpPr txBox="1">
            <a:spLocks/>
          </p:cNvSpPr>
          <p:nvPr/>
        </p:nvSpPr>
        <p:spPr>
          <a:xfrm>
            <a:off x="5036921" y="5312676"/>
            <a:ext cx="457391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15B3774-C465-4E28-B5EC-EDE089F3B1EB}"/>
              </a:ext>
            </a:extLst>
          </p:cNvPr>
          <p:cNvSpPr txBox="1">
            <a:spLocks/>
          </p:cNvSpPr>
          <p:nvPr/>
        </p:nvSpPr>
        <p:spPr>
          <a:xfrm>
            <a:off x="5032732" y="5807014"/>
            <a:ext cx="457391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30EA775E-3AA7-47BA-88FB-B9D842E9E825}"/>
              </a:ext>
            </a:extLst>
          </p:cNvPr>
          <p:cNvSpPr txBox="1">
            <a:spLocks/>
          </p:cNvSpPr>
          <p:nvPr/>
        </p:nvSpPr>
        <p:spPr>
          <a:xfrm>
            <a:off x="8320626" y="5312676"/>
            <a:ext cx="457391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76E3191D-3777-4C83-B51A-CD41B34A2E98}"/>
              </a:ext>
            </a:extLst>
          </p:cNvPr>
          <p:cNvSpPr txBox="1">
            <a:spLocks/>
          </p:cNvSpPr>
          <p:nvPr/>
        </p:nvSpPr>
        <p:spPr>
          <a:xfrm>
            <a:off x="8320248" y="5807014"/>
            <a:ext cx="457391" cy="44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8625D02-2734-4C1D-A3E2-FA535478A5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29021D0-5C05-483C-82A9-6AD29AE31BA6}"/>
              </a:ext>
            </a:extLst>
          </p:cNvPr>
          <p:cNvSpPr/>
          <p:nvPr/>
        </p:nvSpPr>
        <p:spPr>
          <a:xfrm>
            <a:off x="1129095" y="1814546"/>
            <a:ext cx="34624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11 553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студентов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(в том числе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2517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иностранных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студентов из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стран мира)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811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аспирантов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1230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научно-педагогических работников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3 555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общее количество сотрудников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направлений бакалавриата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1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специальностей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направления магистратуры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3 573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бюджетных места для приема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2023 (бакалавриат, специалитет, магистратура и аспирантура)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B02E6E7-BF54-4107-9F05-341D60130895}"/>
              </a:ext>
            </a:extLst>
          </p:cNvPr>
          <p:cNvGrpSpPr/>
          <p:nvPr/>
        </p:nvGrpSpPr>
        <p:grpSpPr>
          <a:xfrm>
            <a:off x="710093" y="5665417"/>
            <a:ext cx="297806" cy="76200"/>
            <a:chOff x="2901950" y="2520999"/>
            <a:chExt cx="297806" cy="76200"/>
          </a:xfrm>
        </p:grpSpPr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36255801-CE47-4625-A686-4C315367AFE1}"/>
                </a:ext>
              </a:extLst>
            </p:cNvPr>
            <p:cNvCxnSpPr/>
            <p:nvPr/>
          </p:nvCxnSpPr>
          <p:spPr>
            <a:xfrm>
              <a:off x="2901950" y="2559099"/>
              <a:ext cx="24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BF936B15-496D-4AF2-936E-E36077C4B68C}"/>
                </a:ext>
              </a:extLst>
            </p:cNvPr>
            <p:cNvSpPr/>
            <p:nvPr/>
          </p:nvSpPr>
          <p:spPr>
            <a:xfrm>
              <a:off x="3123556" y="2520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4F9B6901-6B4B-4B60-A041-9EE2670F4531}"/>
              </a:ext>
            </a:extLst>
          </p:cNvPr>
          <p:cNvCxnSpPr/>
          <p:nvPr/>
        </p:nvCxnSpPr>
        <p:spPr>
          <a:xfrm>
            <a:off x="5022206" y="2784502"/>
            <a:ext cx="6753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9B6901-6B4B-4B60-A041-9EE2670F4531}"/>
              </a:ext>
            </a:extLst>
          </p:cNvPr>
          <p:cNvCxnSpPr/>
          <p:nvPr/>
        </p:nvCxnSpPr>
        <p:spPr>
          <a:xfrm>
            <a:off x="5022206" y="3859659"/>
            <a:ext cx="6753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1AFEDB-5260-42A7-A0B6-68F2908DDE7B}"/>
              </a:ext>
            </a:extLst>
          </p:cNvPr>
          <p:cNvGrpSpPr/>
          <p:nvPr/>
        </p:nvGrpSpPr>
        <p:grpSpPr>
          <a:xfrm>
            <a:off x="0" y="-9784"/>
            <a:ext cx="12192000" cy="1460191"/>
            <a:chOff x="0" y="-9784"/>
            <a:chExt cx="12192000" cy="146019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32F338FB-2DB4-4AA4-BC83-463DEAA30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6648898F-3CBD-462E-A85D-AFA64D4E378B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СТРУКТУРА УНИВЕРСИТЕТА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01171-4708-4AD9-BE15-8E46DD0D33DE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AEAEA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AEAEA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116C99A-25A1-4889-9725-7506043C8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22031" y="763830"/>
            <a:ext cx="10296128" cy="5957645"/>
            <a:chOff x="722031" y="921870"/>
            <a:chExt cx="10296128" cy="59576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83629" y="2477269"/>
              <a:ext cx="5698348" cy="574256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 rot="16200000">
              <a:off x="-1287268" y="3943115"/>
              <a:ext cx="4945699" cy="927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097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180975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Школа базовой инженерной подготовки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93288" y="6700875"/>
              <a:ext cx="405562" cy="86751"/>
            </a:xfrm>
            <a:prstGeom prst="rect">
              <a:avLst/>
            </a:prstGeom>
            <a:solidFill>
              <a:srgbClr val="6C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83629" y="1429023"/>
              <a:ext cx="5698348" cy="415803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81978" y="1443483"/>
              <a:ext cx="2995952" cy="1584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238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483628" y="1435000"/>
              <a:ext cx="3883243" cy="41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097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180975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Исследовательские школы</a:t>
              </a:r>
            </a:p>
          </p:txBody>
        </p:sp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7458380" y="1679271"/>
              <a:ext cx="2499453" cy="94384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Исследователи – кандидаты наук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Публикационная активность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Академическая репутация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Предметные рейтинги</a:t>
              </a:r>
            </a:p>
          </p:txBody>
        </p:sp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1729790" y="1933681"/>
              <a:ext cx="1775267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84C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Физики высокоэнергетических процессов</a:t>
              </a:r>
            </a:p>
          </p:txBody>
        </p:sp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5148664" y="1912301"/>
              <a:ext cx="1775267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84C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Химических </a:t>
              </a:r>
              <a:b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84C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384C6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 биомедицинских технологий</a:t>
              </a:r>
            </a:p>
          </p:txBody>
        </p:sp>
        <p:sp>
          <p:nvSpPr>
            <p:cNvPr id="13" name="Объект 2"/>
            <p:cNvSpPr txBox="1">
              <a:spLocks/>
            </p:cNvSpPr>
            <p:nvPr/>
          </p:nvSpPr>
          <p:spPr>
            <a:xfrm>
              <a:off x="1642233" y="2519389"/>
              <a:ext cx="2552207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Интегрированные </a:t>
              </a: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магистерско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-аспирантские программы</a:t>
              </a:r>
            </a:p>
          </p:txBody>
        </p:sp>
        <p:sp>
          <p:nvSpPr>
            <p:cNvPr id="14" name="Объект 2"/>
            <p:cNvSpPr txBox="1">
              <a:spLocks/>
            </p:cNvSpPr>
            <p:nvPr/>
          </p:nvSpPr>
          <p:spPr>
            <a:xfrm>
              <a:off x="5170194" y="2498368"/>
              <a:ext cx="195481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Фундаментальные исследования мирового уровня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621631" y="1850802"/>
              <a:ext cx="111919" cy="182126"/>
              <a:chOff x="1621631" y="1756212"/>
              <a:chExt cx="111919" cy="18212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676400" y="1756212"/>
                <a:ext cx="0" cy="6544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021132" y="1850802"/>
              <a:ext cx="111919" cy="182126"/>
              <a:chOff x="1621631" y="1756212"/>
              <a:chExt cx="111919" cy="182126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676400" y="1756212"/>
                <a:ext cx="0" cy="6544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sp>
          <p:nvSpPr>
            <p:cNvPr id="26" name="Стрелка вниз 25"/>
            <p:cNvSpPr/>
            <p:nvPr/>
          </p:nvSpPr>
          <p:spPr>
            <a:xfrm rot="16200000">
              <a:off x="1552021" y="2544497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 rot="16200000">
              <a:off x="5061873" y="2544497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83629" y="4568775"/>
              <a:ext cx="5698348" cy="5742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483629" y="3260930"/>
              <a:ext cx="5698348" cy="4289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81978" y="3274966"/>
              <a:ext cx="2995952" cy="1818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1483629" y="3268139"/>
              <a:ext cx="3883242" cy="41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097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180975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Инженерные школы</a:t>
              </a:r>
            </a:p>
          </p:txBody>
        </p:sp>
        <p:sp>
          <p:nvSpPr>
            <p:cNvPr id="32" name="Объект 2"/>
            <p:cNvSpPr txBox="1">
              <a:spLocks/>
            </p:cNvSpPr>
            <p:nvPr/>
          </p:nvSpPr>
          <p:spPr>
            <a:xfrm>
              <a:off x="7458380" y="3530249"/>
              <a:ext cx="2499453" cy="94384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Высококвалифицированные инженеры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Новые технологии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Доходы от НИОКР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Репутация среди работодателей</a:t>
              </a:r>
            </a:p>
          </p:txBody>
        </p:sp>
        <p:sp>
          <p:nvSpPr>
            <p:cNvPr id="33" name="Объект 2"/>
            <p:cNvSpPr txBox="1">
              <a:spLocks/>
            </p:cNvSpPr>
            <p:nvPr/>
          </p:nvSpPr>
          <p:spPr>
            <a:xfrm>
              <a:off x="1529723" y="4292423"/>
              <a:ext cx="1731848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Природных ресурсов</a:t>
              </a:r>
            </a:p>
          </p:txBody>
        </p:sp>
        <p:sp>
          <p:nvSpPr>
            <p:cNvPr id="35" name="Объект 2"/>
            <p:cNvSpPr txBox="1">
              <a:spLocks/>
            </p:cNvSpPr>
            <p:nvPr/>
          </p:nvSpPr>
          <p:spPr>
            <a:xfrm>
              <a:off x="1697063" y="4575694"/>
              <a:ext cx="169270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Технологическая магистратура</a:t>
              </a:r>
            </a:p>
          </p:txBody>
        </p:sp>
        <p:sp>
          <p:nvSpPr>
            <p:cNvPr id="36" name="Объект 2"/>
            <p:cNvSpPr txBox="1">
              <a:spLocks/>
            </p:cNvSpPr>
            <p:nvPr/>
          </p:nvSpPr>
          <p:spPr>
            <a:xfrm>
              <a:off x="5426021" y="4575693"/>
              <a:ext cx="128406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Инженерные решения</a:t>
              </a: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621631" y="3683939"/>
              <a:ext cx="111919" cy="587185"/>
              <a:chOff x="1621631" y="1351153"/>
              <a:chExt cx="111919" cy="587185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676400" y="1351153"/>
                <a:ext cx="0" cy="47050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5567669" y="3683941"/>
              <a:ext cx="111919" cy="182126"/>
              <a:chOff x="1621631" y="1756212"/>
              <a:chExt cx="111919" cy="182126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676400" y="1756212"/>
                <a:ext cx="0" cy="6544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Овал 41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sp>
          <p:nvSpPr>
            <p:cNvPr id="43" name="Стрелка вниз 42"/>
            <p:cNvSpPr/>
            <p:nvPr/>
          </p:nvSpPr>
          <p:spPr>
            <a:xfrm rot="16200000">
              <a:off x="1606851" y="4621822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44" name="Стрелка вниз 43"/>
            <p:cNvSpPr/>
            <p:nvPr/>
          </p:nvSpPr>
          <p:spPr>
            <a:xfrm rot="16200000">
              <a:off x="5317700" y="4621822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45" name="Объект 2"/>
            <p:cNvSpPr txBox="1">
              <a:spLocks/>
            </p:cNvSpPr>
            <p:nvPr/>
          </p:nvSpPr>
          <p:spPr>
            <a:xfrm>
              <a:off x="3571466" y="4575694"/>
              <a:ext cx="169270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Прикладная аспирантура</a:t>
              </a:r>
            </a:p>
          </p:txBody>
        </p:sp>
        <p:sp>
          <p:nvSpPr>
            <p:cNvPr id="46" name="Стрелка вниз 45"/>
            <p:cNvSpPr/>
            <p:nvPr/>
          </p:nvSpPr>
          <p:spPr>
            <a:xfrm rot="16200000">
              <a:off x="3481254" y="4621822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47" name="Объект 2"/>
            <p:cNvSpPr txBox="1">
              <a:spLocks/>
            </p:cNvSpPr>
            <p:nvPr/>
          </p:nvSpPr>
          <p:spPr>
            <a:xfrm>
              <a:off x="1906454" y="3706010"/>
              <a:ext cx="1617786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Неразрушающего контроля и безопасности</a:t>
              </a:r>
            </a:p>
          </p:txBody>
        </p:sp>
        <p:sp>
          <p:nvSpPr>
            <p:cNvPr id="48" name="Объект 2"/>
            <p:cNvSpPr txBox="1">
              <a:spLocks/>
            </p:cNvSpPr>
            <p:nvPr/>
          </p:nvSpPr>
          <p:spPr>
            <a:xfrm>
              <a:off x="3799163" y="3698347"/>
              <a:ext cx="1644414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Новых производственных технологий</a:t>
              </a:r>
            </a:p>
          </p:txBody>
        </p:sp>
        <p:sp>
          <p:nvSpPr>
            <p:cNvPr id="49" name="Объект 2"/>
            <p:cNvSpPr txBox="1">
              <a:spLocks/>
            </p:cNvSpPr>
            <p:nvPr/>
          </p:nvSpPr>
          <p:spPr>
            <a:xfrm>
              <a:off x="3349190" y="4285532"/>
              <a:ext cx="1419167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Энергетики</a:t>
              </a:r>
            </a:p>
          </p:txBody>
        </p:sp>
        <p:sp>
          <p:nvSpPr>
            <p:cNvPr id="50" name="Объект 2"/>
            <p:cNvSpPr txBox="1">
              <a:spLocks/>
            </p:cNvSpPr>
            <p:nvPr/>
          </p:nvSpPr>
          <p:spPr>
            <a:xfrm>
              <a:off x="5724966" y="3720136"/>
              <a:ext cx="1569838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Информационных технологий и робототехники</a:t>
              </a:r>
            </a:p>
          </p:txBody>
        </p:sp>
        <p:sp>
          <p:nvSpPr>
            <p:cNvPr id="51" name="Объект 2"/>
            <p:cNvSpPr txBox="1">
              <a:spLocks/>
            </p:cNvSpPr>
            <p:nvPr/>
          </p:nvSpPr>
          <p:spPr>
            <a:xfrm>
              <a:off x="5221248" y="4265031"/>
              <a:ext cx="1820036" cy="28449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Ядерных технологий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483629" y="5343197"/>
              <a:ext cx="5698348" cy="1440574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	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181978" y="5345293"/>
              <a:ext cx="2995952" cy="141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4" name="Заголовок 1"/>
            <p:cNvSpPr txBox="1">
              <a:spLocks/>
            </p:cNvSpPr>
            <p:nvPr/>
          </p:nvSpPr>
          <p:spPr>
            <a:xfrm>
              <a:off x="1483629" y="5349828"/>
              <a:ext cx="5660504" cy="41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097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180975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Бизнес-школа</a:t>
              </a:r>
            </a:p>
          </p:txBody>
        </p:sp>
        <p:sp>
          <p:nvSpPr>
            <p:cNvPr id="55" name="Объект 2"/>
            <p:cNvSpPr txBox="1">
              <a:spLocks/>
            </p:cNvSpPr>
            <p:nvPr/>
          </p:nvSpPr>
          <p:spPr>
            <a:xfrm>
              <a:off x="7458380" y="5544964"/>
              <a:ext cx="2499453" cy="94384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Техностартеры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Доходы от бизнес-активов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Доходы от предприятий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Инновационная среда</a:t>
              </a:r>
            </a:p>
          </p:txBody>
        </p:sp>
        <p:sp>
          <p:nvSpPr>
            <p:cNvPr id="56" name="Объект 2"/>
            <p:cNvSpPr txBox="1">
              <a:spLocks/>
            </p:cNvSpPr>
            <p:nvPr/>
          </p:nvSpPr>
          <p:spPr>
            <a:xfrm>
              <a:off x="1697062" y="5865257"/>
              <a:ext cx="1827177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Прикладная магистратура предпринимательского типа</a:t>
              </a:r>
            </a:p>
          </p:txBody>
        </p:sp>
        <p:sp>
          <p:nvSpPr>
            <p:cNvPr id="57" name="Объект 2"/>
            <p:cNvSpPr txBox="1">
              <a:spLocks/>
            </p:cNvSpPr>
            <p:nvPr/>
          </p:nvSpPr>
          <p:spPr>
            <a:xfrm>
              <a:off x="5426021" y="5865256"/>
              <a:ext cx="1772134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8" name="Стрелка вниз 57"/>
            <p:cNvSpPr/>
            <p:nvPr/>
          </p:nvSpPr>
          <p:spPr>
            <a:xfrm rot="16200000">
              <a:off x="1606851" y="5911385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59" name="Стрелка вниз 58"/>
            <p:cNvSpPr/>
            <p:nvPr/>
          </p:nvSpPr>
          <p:spPr>
            <a:xfrm rot="16200000">
              <a:off x="5317700" y="5911385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60" name="Объект 2"/>
            <p:cNvSpPr txBox="1">
              <a:spLocks/>
            </p:cNvSpPr>
            <p:nvPr/>
          </p:nvSpPr>
          <p:spPr>
            <a:xfrm>
              <a:off x="3603202" y="5865257"/>
              <a:ext cx="169270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Корпоративное обучение  </a:t>
              </a:r>
            </a:p>
          </p:txBody>
        </p:sp>
        <p:sp>
          <p:nvSpPr>
            <p:cNvPr id="61" name="Стрелка вниз 60"/>
            <p:cNvSpPr/>
            <p:nvPr/>
          </p:nvSpPr>
          <p:spPr>
            <a:xfrm rot="16200000">
              <a:off x="3512990" y="5911385"/>
              <a:ext cx="139098" cy="150328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841086" y="3683941"/>
              <a:ext cx="111919" cy="182126"/>
              <a:chOff x="1621631" y="1756212"/>
              <a:chExt cx="111919" cy="182126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676400" y="1756212"/>
                <a:ext cx="0" cy="6544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Овал 67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3417637" y="3683939"/>
              <a:ext cx="111919" cy="587185"/>
              <a:chOff x="1621631" y="1351153"/>
              <a:chExt cx="111919" cy="587185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676400" y="1351153"/>
                <a:ext cx="0" cy="47050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Овал 71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3739077" y="3683941"/>
              <a:ext cx="111919" cy="182126"/>
              <a:chOff x="1621631" y="1756212"/>
              <a:chExt cx="111919" cy="182126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1676400" y="1756212"/>
                <a:ext cx="0" cy="6544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Овал 78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5306215" y="3683939"/>
              <a:ext cx="111919" cy="587185"/>
              <a:chOff x="1621631" y="1351153"/>
              <a:chExt cx="111919" cy="587185"/>
            </a:xfrm>
          </p:grpSpPr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1676400" y="1351153"/>
                <a:ext cx="0" cy="47050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Овал 81"/>
              <p:cNvSpPr/>
              <p:nvPr/>
            </p:nvSpPr>
            <p:spPr>
              <a:xfrm>
                <a:off x="1621631" y="1826419"/>
                <a:ext cx="111919" cy="11191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</p:grpSp>
        <p:sp>
          <p:nvSpPr>
            <p:cNvPr id="83" name="Прямоугольник 82"/>
            <p:cNvSpPr/>
            <p:nvPr/>
          </p:nvSpPr>
          <p:spPr>
            <a:xfrm>
              <a:off x="7341401" y="1729845"/>
              <a:ext cx="126495" cy="126495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341401" y="1982869"/>
              <a:ext cx="126495" cy="126495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341401" y="2254552"/>
              <a:ext cx="126495" cy="126495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341401" y="2506001"/>
              <a:ext cx="126495" cy="126495"/>
            </a:xfrm>
            <a:prstGeom prst="rect">
              <a:avLst/>
            </a:prstGeom>
            <a:solidFill>
              <a:srgbClr val="23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341401" y="3571213"/>
              <a:ext cx="126495" cy="126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341401" y="3967821"/>
              <a:ext cx="126495" cy="126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341401" y="4228206"/>
              <a:ext cx="126495" cy="126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341401" y="4461193"/>
              <a:ext cx="126495" cy="126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341401" y="5609315"/>
              <a:ext cx="126495" cy="126495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341401" y="5855254"/>
              <a:ext cx="126495" cy="126495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41401" y="6124818"/>
              <a:ext cx="126495" cy="126495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341401" y="6379470"/>
              <a:ext cx="126495" cy="126495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9" name="Заголовок 1">
              <a:extLst>
                <a:ext uri="{FF2B5EF4-FFF2-40B4-BE49-F238E27FC236}">
                  <a16:creationId xmlns:a16="http://schemas.microsoft.com/office/drawing/2014/main" id="{09C2E91A-D4A3-4834-96BA-D3765F28093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586544" y="3426384"/>
              <a:ext cx="5936129" cy="927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0975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180975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Передовая инженерная школа 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«Интеллектуальные энергетические системы»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A92D596E-F950-4C18-88F3-AC223189179F}"/>
                </a:ext>
              </a:extLst>
            </p:cNvPr>
            <p:cNvSpPr/>
            <p:nvPr/>
          </p:nvSpPr>
          <p:spPr>
            <a:xfrm>
              <a:off x="10362315" y="6679358"/>
              <a:ext cx="405562" cy="86751"/>
            </a:xfrm>
            <a:prstGeom prst="rect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8" name="Объект 2"/>
            <p:cNvSpPr txBox="1">
              <a:spLocks/>
            </p:cNvSpPr>
            <p:nvPr/>
          </p:nvSpPr>
          <p:spPr>
            <a:xfrm>
              <a:off x="5418134" y="5852169"/>
              <a:ext cx="1692705" cy="5640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MBA, MTA, </a:t>
              </a: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Президенская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программа подготовки кадров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35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32F338FB-2DB4-4AA4-BC83-463DEAA3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-2" b="55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6648898F-3CBD-462E-A85D-AFA64D4E378B}"/>
              </a:ext>
            </a:extLst>
          </p:cNvPr>
          <p:cNvSpPr/>
          <p:nvPr/>
        </p:nvSpPr>
        <p:spPr>
          <a:xfrm>
            <a:off x="0" y="-9784"/>
            <a:ext cx="12192000" cy="68677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19098" cy="1048039"/>
          </a:xfrm>
        </p:spPr>
        <p:txBody>
          <a:bodyPr>
            <a:normAutofit/>
          </a:bodyPr>
          <a:lstStyle/>
          <a:p>
            <a:r>
              <a:rPr lang="ru-RU" sz="2800" dirty="0"/>
              <a:t>ОБРАЗОВАТЕЛЬНАЯ ДЕЯТЕЛЬНОСТЬ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838200" y="4688579"/>
            <a:ext cx="11089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9507989" y="1574625"/>
            <a:ext cx="0" cy="31139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498034" y="1574625"/>
            <a:ext cx="4633502" cy="4650915"/>
            <a:chOff x="2498034" y="1574625"/>
            <a:chExt cx="4633502" cy="4489847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2498034" y="1574625"/>
              <a:ext cx="0" cy="44898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7131536" y="1574625"/>
              <a:ext cx="0" cy="44898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646431" y="1574625"/>
              <a:ext cx="0" cy="44898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01171-4708-4AD9-BE15-8E46DD0D33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EAEA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EAEA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74038B6-A6D6-4AE6-8ECA-23BCB2EF7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  <p:sp>
        <p:nvSpPr>
          <p:cNvPr id="41" name="Объект 2">
            <a:extLst>
              <a:ext uri="{FF2B5EF4-FFF2-40B4-BE49-F238E27FC236}">
                <a16:creationId xmlns:a16="http://schemas.microsoft.com/office/drawing/2014/main" id="{16CBF79E-768A-4121-BCCD-2799AFC77432}"/>
              </a:ext>
            </a:extLst>
          </p:cNvPr>
          <p:cNvSpPr txBox="1">
            <a:spLocks/>
          </p:cNvSpPr>
          <p:nvPr/>
        </p:nvSpPr>
        <p:spPr>
          <a:xfrm>
            <a:off x="2857073" y="1574625"/>
            <a:ext cx="1889520" cy="1168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</a:t>
            </a:r>
            <a:r>
              <a:rPr lang="ru-RU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подготовки бакалавров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A9C45CB-B111-4DF7-B694-330CA4024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69" y="1661709"/>
            <a:ext cx="544432" cy="665416"/>
          </a:xfrm>
          <a:prstGeom prst="rect">
            <a:avLst/>
          </a:prstGeom>
          <a:noFill/>
        </p:spPr>
      </p:pic>
      <p:sp>
        <p:nvSpPr>
          <p:cNvPr id="43" name="Объект 2">
            <a:extLst>
              <a:ext uri="{FF2B5EF4-FFF2-40B4-BE49-F238E27FC236}">
                <a16:creationId xmlns:a16="http://schemas.microsoft.com/office/drawing/2014/main" id="{9A393ADF-BA7C-47FD-8D86-F415AB80F81C}"/>
              </a:ext>
            </a:extLst>
          </p:cNvPr>
          <p:cNvSpPr txBox="1">
            <a:spLocks/>
          </p:cNvSpPr>
          <p:nvPr/>
        </p:nvSpPr>
        <p:spPr>
          <a:xfrm>
            <a:off x="951881" y="4792488"/>
            <a:ext cx="1777846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250+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 повышения квалификации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74F5C5AE-E85A-4B86-91D5-CD1C6499FE0F}"/>
              </a:ext>
            </a:extLst>
          </p:cNvPr>
          <p:cNvSpPr txBox="1">
            <a:spLocks/>
          </p:cNvSpPr>
          <p:nvPr/>
        </p:nvSpPr>
        <p:spPr>
          <a:xfrm>
            <a:off x="2959801" y="3024581"/>
            <a:ext cx="1809750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сетевых магистерских программ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BB359EEE-0CF8-4579-BB90-52357A5C5334}"/>
              </a:ext>
            </a:extLst>
          </p:cNvPr>
          <p:cNvSpPr txBox="1">
            <a:spLocks/>
          </p:cNvSpPr>
          <p:nvPr/>
        </p:nvSpPr>
        <p:spPr>
          <a:xfrm>
            <a:off x="2979624" y="4797128"/>
            <a:ext cx="2078891" cy="1786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профессиональной переподготовки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F63A545-1017-4A63-BD56-1B15711EA726}"/>
              </a:ext>
            </a:extLst>
          </p:cNvPr>
          <p:cNvSpPr txBox="1">
            <a:spLocks/>
          </p:cNvSpPr>
          <p:nvPr/>
        </p:nvSpPr>
        <p:spPr>
          <a:xfrm>
            <a:off x="10079048" y="1571023"/>
            <a:ext cx="1946931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2100+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электронных курсов </a:t>
            </a:r>
            <a:b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составе очного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заочного обучения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9C3271-DF78-454A-AD85-053388DC85B4}"/>
              </a:ext>
            </a:extLst>
          </p:cNvPr>
          <p:cNvSpPr txBox="1"/>
          <p:nvPr/>
        </p:nvSpPr>
        <p:spPr>
          <a:xfrm>
            <a:off x="10032685" y="2761177"/>
            <a:ext cx="154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240+</a:t>
            </a:r>
            <a:r>
              <a:rPr lang="ru-RU" sz="48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solidFill>
                <a:srgbClr val="209C7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виртуальных тренажеров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составе очного и заочного обучения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C35D6E97-24B6-4F60-9BB9-83F441B38884}"/>
              </a:ext>
            </a:extLst>
          </p:cNvPr>
          <p:cNvSpPr txBox="1">
            <a:spLocks/>
          </p:cNvSpPr>
          <p:nvPr/>
        </p:nvSpPr>
        <p:spPr>
          <a:xfrm>
            <a:off x="7726702" y="2105151"/>
            <a:ext cx="1878018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Сетевая программа специалитета</a:t>
            </a: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BEE8CE5D-5AD0-4DA3-852F-542E9BAC4810}"/>
              </a:ext>
            </a:extLst>
          </p:cNvPr>
          <p:cNvSpPr txBox="1">
            <a:spLocks/>
          </p:cNvSpPr>
          <p:nvPr/>
        </p:nvSpPr>
        <p:spPr>
          <a:xfrm>
            <a:off x="5064384" y="4736582"/>
            <a:ext cx="2468189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6900+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студентов, прошедших подготовку </a:t>
            </a:r>
            <a:b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программам дополнительного образования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3F61D78-85D6-43EB-8171-D7F6DDD8F96A}"/>
              </a:ext>
            </a:extLst>
          </p:cNvPr>
          <p:cNvSpPr txBox="1">
            <a:spLocks/>
          </p:cNvSpPr>
          <p:nvPr/>
        </p:nvSpPr>
        <p:spPr>
          <a:xfrm>
            <a:off x="985355" y="2985372"/>
            <a:ext cx="1762545" cy="130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89</a:t>
            </a:r>
            <a:r>
              <a:rPr lang="ru-RU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подготовки магистров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433E9197-ECBC-4369-9719-511FE4B2D354}"/>
              </a:ext>
            </a:extLst>
          </p:cNvPr>
          <p:cNvSpPr txBox="1">
            <a:spLocks/>
          </p:cNvSpPr>
          <p:nvPr/>
        </p:nvSpPr>
        <p:spPr>
          <a:xfrm>
            <a:off x="5381784" y="1373955"/>
            <a:ext cx="1881213" cy="1703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подготовки дипломированных специалистов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E19E545D-E5B6-4C4E-AE95-6CB7E1CA51F0}"/>
              </a:ext>
            </a:extLst>
          </p:cNvPr>
          <p:cNvSpPr txBox="1">
            <a:spLocks/>
          </p:cNvSpPr>
          <p:nvPr/>
        </p:nvSpPr>
        <p:spPr>
          <a:xfrm>
            <a:off x="5226588" y="3073847"/>
            <a:ext cx="1670659" cy="1291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научные специальности подготовки аспирантов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6C12FDBF-2167-42A4-AA1B-29B1F629A0F6}"/>
              </a:ext>
            </a:extLst>
          </p:cNvPr>
          <p:cNvSpPr txBox="1">
            <a:spLocks/>
          </p:cNvSpPr>
          <p:nvPr/>
        </p:nvSpPr>
        <p:spPr>
          <a:xfrm>
            <a:off x="7803263" y="3032675"/>
            <a:ext cx="1881213" cy="1536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</a:t>
            </a:r>
            <a:r>
              <a:rPr lang="ru-RU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200" dirty="0">
                <a:solidFill>
                  <a:srgbClr val="209C7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научные специальности подготовки докторантов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52DCAB3-4064-41CC-B532-09272453F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86" y="3181436"/>
            <a:ext cx="134554" cy="28995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43A1D8-439A-4A1E-8975-20A87B4E1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86" y="1729283"/>
            <a:ext cx="134554" cy="28995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D1D6ED4-B3D9-480F-AEE3-717109953C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7340" y="3181436"/>
            <a:ext cx="134554" cy="28995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4D7FC8F-E123-415E-83C6-6115746E0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7340" y="1729283"/>
            <a:ext cx="134554" cy="28995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6520938-A10D-4AE9-959C-D8FD7B91E2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7340" y="4866664"/>
            <a:ext cx="134554" cy="2899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CBFDDDC-DADF-4B4D-9E42-F7296E4C5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931" y="4866664"/>
            <a:ext cx="134554" cy="28995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5CD5384-A36A-41AC-9D93-5DC10078A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027" y="4886542"/>
            <a:ext cx="134554" cy="28995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6D7DFD3-9B14-46F4-90A7-7D4A1982F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027" y="3087811"/>
            <a:ext cx="134554" cy="28995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AECC393-198F-4FB9-A5DE-E722C7849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929" y="3087811"/>
            <a:ext cx="134554" cy="28995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AC47192-2D40-4F20-9600-FA9C77AE5A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929" y="1741926"/>
            <a:ext cx="134554" cy="28995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D89CFB8-9239-42E6-BC2A-D2E6DC9EC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2177" y="3131741"/>
            <a:ext cx="134554" cy="28995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B4BA24-80A0-453E-A7DD-86CF30684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2177" y="1729283"/>
            <a:ext cx="134554" cy="289956"/>
          </a:xfrm>
          <a:prstGeom prst="rect">
            <a:avLst/>
          </a:prstGeom>
        </p:spPr>
      </p:pic>
      <p:sp>
        <p:nvSpPr>
          <p:cNvPr id="67" name="Объект 2">
            <a:extLst>
              <a:ext uri="{FF2B5EF4-FFF2-40B4-BE49-F238E27FC236}">
                <a16:creationId xmlns:a16="http://schemas.microsoft.com/office/drawing/2014/main" id="{E6675FDC-6F70-420A-9C96-5A332498960F}"/>
              </a:ext>
            </a:extLst>
          </p:cNvPr>
          <p:cNvSpPr txBox="1">
            <a:spLocks/>
          </p:cNvSpPr>
          <p:nvPr/>
        </p:nvSpPr>
        <p:spPr>
          <a:xfrm>
            <a:off x="7283296" y="4845952"/>
            <a:ext cx="4299192" cy="1596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СТУДЕНТОВ </a:t>
            </a:r>
            <a:b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11 533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том числе </a:t>
            </a:r>
            <a:r>
              <a:rPr lang="ru-RU" sz="2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2 517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иностранных граждан </a:t>
            </a:r>
            <a:b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</a:t>
            </a:r>
            <a:r>
              <a:rPr lang="en-US" sz="2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ru-RU" sz="2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стран мира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00326" y="2957123"/>
            <a:ext cx="11227514" cy="1731456"/>
            <a:chOff x="838200" y="2957123"/>
            <a:chExt cx="11089640" cy="173145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838200" y="2957123"/>
              <a:ext cx="110896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4F9B6901-6B4B-4B60-A041-9EE2670F4531}"/>
                </a:ext>
              </a:extLst>
            </p:cNvPr>
            <p:cNvCxnSpPr/>
            <p:nvPr/>
          </p:nvCxnSpPr>
          <p:spPr>
            <a:xfrm>
              <a:off x="838200" y="4688579"/>
              <a:ext cx="110896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5BC38B2-AE1B-4449-BED8-749CD326761D}"/>
              </a:ext>
            </a:extLst>
          </p:cNvPr>
          <p:cNvCxnSpPr/>
          <p:nvPr/>
        </p:nvCxnSpPr>
        <p:spPr>
          <a:xfrm>
            <a:off x="2498034" y="1574625"/>
            <a:ext cx="1722" cy="1417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F2A1D3F3-E59E-4413-A533-BE983793255A}"/>
              </a:ext>
            </a:extLst>
          </p:cNvPr>
          <p:cNvCxnSpPr/>
          <p:nvPr/>
        </p:nvCxnSpPr>
        <p:spPr>
          <a:xfrm>
            <a:off x="9507989" y="1574625"/>
            <a:ext cx="0" cy="31139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бъект 2">
            <a:extLst>
              <a:ext uri="{FF2B5EF4-FFF2-40B4-BE49-F238E27FC236}">
                <a16:creationId xmlns:a16="http://schemas.microsoft.com/office/drawing/2014/main" id="{9EF58A23-E12B-48F7-AA8A-D7CC8687E352}"/>
              </a:ext>
            </a:extLst>
          </p:cNvPr>
          <p:cNvSpPr txBox="1">
            <a:spLocks/>
          </p:cNvSpPr>
          <p:nvPr/>
        </p:nvSpPr>
        <p:spPr>
          <a:xfrm>
            <a:off x="7737325" y="1368677"/>
            <a:ext cx="1878018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сетевых программ бакалавриата</a:t>
            </a:r>
          </a:p>
        </p:txBody>
      </p:sp>
    </p:spTree>
    <p:extLst>
      <p:ext uri="{BB962C8B-B14F-4D97-AF65-F5344CB8AC3E}">
        <p14:creationId xmlns:p14="http://schemas.microsoft.com/office/powerpoint/2010/main" val="425314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8873" y="5332471"/>
            <a:ext cx="5133127" cy="1525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9D0D4A5-C4EC-4414-B82C-260B23698729}"/>
              </a:ext>
            </a:extLst>
          </p:cNvPr>
          <p:cNvGrpSpPr/>
          <p:nvPr/>
        </p:nvGrpSpPr>
        <p:grpSpPr>
          <a:xfrm>
            <a:off x="0" y="-9784"/>
            <a:ext cx="12192000" cy="1460191"/>
            <a:chOff x="0" y="-9784"/>
            <a:chExt cx="12192000" cy="146019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8CD7729-40E6-40C3-B9E7-40DC43AC1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FBC2655-5683-4951-9B95-149D9777D6EC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</p:spPr>
        <p:txBody>
          <a:bodyPr/>
          <a:lstStyle/>
          <a:p>
            <a:fld id="{3FB01171-4708-4AD9-BE15-8E46DD0D33DE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45071" cy="1048039"/>
          </a:xfrm>
        </p:spPr>
        <p:txBody>
          <a:bodyPr>
            <a:normAutofit/>
          </a:bodyPr>
          <a:lstStyle/>
          <a:p>
            <a:r>
              <a:rPr lang="ru-RU" sz="2800" dirty="0"/>
              <a:t>ОБРАЗОВАТЕЛЬНАЯ ДЕЯТЕЛЬНОСТЬ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06FFC6-F10F-449A-8F4D-0819A3876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  <p:sp>
        <p:nvSpPr>
          <p:cNvPr id="15" name="Прямоугольник 19">
            <a:extLst>
              <a:ext uri="{FF2B5EF4-FFF2-40B4-BE49-F238E27FC236}">
                <a16:creationId xmlns:a16="http://schemas.microsoft.com/office/drawing/2014/main" id="{2A4DB49D-77A6-432B-BE78-F305C85B7CE5}"/>
              </a:ext>
            </a:extLst>
          </p:cNvPr>
          <p:cNvSpPr>
            <a:spLocks noChangeAspect="1"/>
          </p:cNvSpPr>
          <p:nvPr/>
        </p:nvSpPr>
        <p:spPr bwMode="auto">
          <a:xfrm>
            <a:off x="1031624" y="1793971"/>
            <a:ext cx="4136989" cy="10104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defRPr/>
            </a:pP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сетевого взаимодействия «Международного инженерного </a:t>
            </a:r>
            <a:b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</a:t>
            </a:r>
            <a:r>
              <a:rPr lang="ru-RU" sz="1200" b="1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Шеньянского</a:t>
            </a: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политехнического университета и Томского политехнического университета».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FFDD7DB-3595-41A0-B044-2A0C35B63BD0}"/>
              </a:ext>
            </a:extLst>
          </p:cNvPr>
          <p:cNvSpPr/>
          <p:nvPr/>
        </p:nvSpPr>
        <p:spPr>
          <a:xfrm>
            <a:off x="5210734" y="1772579"/>
            <a:ext cx="2100867" cy="7848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Набор 2022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257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студентов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направления подготовки</a:t>
            </a:r>
            <a:endParaRPr lang="en-US" sz="2400" b="1" dirty="0">
              <a:solidFill>
                <a:srgbClr val="28B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A8E77A-AC35-4003-BBFE-1A9802C1CC72}"/>
              </a:ext>
            </a:extLst>
          </p:cNvPr>
          <p:cNvSpPr>
            <a:spLocks noChangeAspect="1"/>
          </p:cNvSpPr>
          <p:nvPr/>
        </p:nvSpPr>
        <p:spPr bwMode="auto">
          <a:xfrm>
            <a:off x="1031623" y="3004790"/>
            <a:ext cx="4081397" cy="63091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defRPr/>
            </a:pP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подготовки бакалавров </a:t>
            </a:r>
            <a:b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схеме 3+1 «Физика» </a:t>
            </a:r>
            <a:b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 </a:t>
            </a:r>
            <a:r>
              <a:rPr lang="ru-RU" sz="1200" b="1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Цзилиньским</a:t>
            </a: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университетом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3C66668-73AC-47F7-B15D-FC5B4A2CDC14}"/>
              </a:ext>
            </a:extLst>
          </p:cNvPr>
          <p:cNvSpPr/>
          <p:nvPr/>
        </p:nvSpPr>
        <p:spPr>
          <a:xfrm>
            <a:off x="5208509" y="3004790"/>
            <a:ext cx="2039031" cy="100027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Количество студентов: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180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b="1" dirty="0">
              <a:solidFill>
                <a:srgbClr val="28B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24B41C-9629-4EFF-A974-C8CD2DCBCD9B}"/>
              </a:ext>
            </a:extLst>
          </p:cNvPr>
          <p:cNvSpPr>
            <a:spLocks noChangeAspect="1"/>
          </p:cNvSpPr>
          <p:nvPr/>
        </p:nvSpPr>
        <p:spPr bwMode="auto">
          <a:xfrm>
            <a:off x="1031623" y="3834042"/>
            <a:ext cx="6016877" cy="5684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defRPr/>
            </a:pPr>
            <a:r>
              <a:rPr lang="ru-RU" sz="12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«Создание Международного центра ядерного образования ТПУ», в рамках которого реализуются: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F7C603-7245-4B05-A2BE-D52863BCACBC}"/>
              </a:ext>
            </a:extLst>
          </p:cNvPr>
          <p:cNvSpPr/>
          <p:nvPr/>
        </p:nvSpPr>
        <p:spPr>
          <a:xfrm>
            <a:off x="1110576" y="4295047"/>
            <a:ext cx="5869344" cy="209288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иностранных граждан на полном цикле основных образовательных программ на английском языке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области атомной энергетики и ядерной медицины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(бакалавриат-магистратура-аспирантура)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Разработка и реализация международных курсов и программ дополнительного образования, программ переподготовке иностранных граждан по заказу Росатома,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МАГАТе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Национальных ядерных агентств зарубежных стран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Программы продвижения российского ядерного образования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странах Африки, Латинской Америки и Юго-Восточной Азии</a:t>
            </a:r>
            <a:endParaRPr lang="en-US" sz="2800" b="1" dirty="0">
              <a:solidFill>
                <a:srgbClr val="28B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5D3F7B-A6BD-4BE5-9DD7-96B2489C8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9" r="23836" b="537"/>
          <a:stretch/>
        </p:blipFill>
        <p:spPr>
          <a:xfrm>
            <a:off x="7058874" y="2913980"/>
            <a:ext cx="5133126" cy="2418490"/>
          </a:xfrm>
          <a:prstGeom prst="rect">
            <a:avLst/>
          </a:prstGeom>
        </p:spPr>
      </p:pic>
      <p:sp>
        <p:nvSpPr>
          <p:cNvPr id="30" name="Объект 2">
            <a:extLst>
              <a:ext uri="{FF2B5EF4-FFF2-40B4-BE49-F238E27FC236}">
                <a16:creationId xmlns:a16="http://schemas.microsoft.com/office/drawing/2014/main" id="{70E00190-CEEE-4B5F-BCAF-9A87F02BE05C}"/>
              </a:ext>
            </a:extLst>
          </p:cNvPr>
          <p:cNvSpPr txBox="1">
            <a:spLocks/>
          </p:cNvSpPr>
          <p:nvPr/>
        </p:nvSpPr>
        <p:spPr>
          <a:xfrm>
            <a:off x="518837" y="1841706"/>
            <a:ext cx="729667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6E48D3BB-DEA2-4A47-A029-EEC0FD89552F}"/>
              </a:ext>
            </a:extLst>
          </p:cNvPr>
          <p:cNvSpPr txBox="1">
            <a:spLocks/>
          </p:cNvSpPr>
          <p:nvPr/>
        </p:nvSpPr>
        <p:spPr>
          <a:xfrm>
            <a:off x="518837" y="3864730"/>
            <a:ext cx="729667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1E8F89B9-6DEA-4A38-B947-CB3D6F30C260}"/>
              </a:ext>
            </a:extLst>
          </p:cNvPr>
          <p:cNvSpPr txBox="1">
            <a:spLocks/>
          </p:cNvSpPr>
          <p:nvPr/>
        </p:nvSpPr>
        <p:spPr>
          <a:xfrm>
            <a:off x="519287" y="2969800"/>
            <a:ext cx="729667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FFDD7DB-3595-41A0-B044-2A0C35B63BD0}"/>
              </a:ext>
            </a:extLst>
          </p:cNvPr>
          <p:cNvSpPr/>
          <p:nvPr/>
        </p:nvSpPr>
        <p:spPr>
          <a:xfrm>
            <a:off x="7058874" y="1772579"/>
            <a:ext cx="4587918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Направления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Машиностроение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Материаловедение и технологии материалов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Приборостроение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Информатика и вычислительная техника</a:t>
            </a:r>
            <a:endParaRPr lang="en-US" sz="2400" b="1" dirty="0">
              <a:solidFill>
                <a:srgbClr val="28B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F9B6901-6B4B-4B60-A041-9EE2670F4531}"/>
              </a:ext>
            </a:extLst>
          </p:cNvPr>
          <p:cNvCxnSpPr/>
          <p:nvPr/>
        </p:nvCxnSpPr>
        <p:spPr>
          <a:xfrm>
            <a:off x="586740" y="2905499"/>
            <a:ext cx="116052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F9B6901-6B4B-4B60-A041-9EE2670F4531}"/>
              </a:ext>
            </a:extLst>
          </p:cNvPr>
          <p:cNvCxnSpPr/>
          <p:nvPr/>
        </p:nvCxnSpPr>
        <p:spPr>
          <a:xfrm>
            <a:off x="586740" y="3774179"/>
            <a:ext cx="63093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92A72E-96AD-4904-8720-19FD82B32108}"/>
              </a:ext>
            </a:extLst>
          </p:cNvPr>
          <p:cNvGrpSpPr/>
          <p:nvPr/>
        </p:nvGrpSpPr>
        <p:grpSpPr>
          <a:xfrm>
            <a:off x="0" y="-9784"/>
            <a:ext cx="12192000" cy="1460191"/>
            <a:chOff x="0" y="-9784"/>
            <a:chExt cx="12192000" cy="146019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0F88BDE-5811-427D-8477-5E4529282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B65EA2-90CF-4444-AD12-6FE3F988C5B9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838201" y="1489707"/>
            <a:ext cx="3771899" cy="1108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ТПУ – входит в топ-10 университетов страны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объему средств, привлекаемых на НИОКР.</a:t>
            </a:r>
          </a:p>
        </p:txBody>
      </p:sp>
      <p:sp>
        <p:nvSpPr>
          <p:cNvPr id="33" name="Объект 7"/>
          <p:cNvSpPr>
            <a:spLocks noGrp="1"/>
          </p:cNvSpPr>
          <p:nvPr>
            <p:ph idx="1"/>
          </p:nvPr>
        </p:nvSpPr>
        <p:spPr>
          <a:xfrm>
            <a:off x="838201" y="2899298"/>
            <a:ext cx="4373880" cy="286045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молодежную науку ежегодно привлекается </a:t>
            </a:r>
            <a:b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ru-RU" sz="3600" b="1" kern="0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250</a:t>
            </a: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млн руб., из них около</a:t>
            </a:r>
          </a:p>
          <a:p>
            <a:pPr marL="0" lvl="0" indent="0">
              <a:buNone/>
            </a:pPr>
            <a:r>
              <a:rPr lang="ru-RU" sz="3600" b="1" kern="0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80 %</a:t>
            </a: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средств поступает </a:t>
            </a:r>
            <a:b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программам и грантам.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итогам международных, российских </a:t>
            </a:r>
            <a:b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региональных конкурсов научно-исследовательских и выпускных квалификационных работ студенты ТПУ ежегодно получают более </a:t>
            </a:r>
            <a:r>
              <a:rPr lang="ru-RU" sz="3600" b="1" kern="0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780</a:t>
            </a: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грантов </a:t>
            </a:r>
            <a:b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стипендий.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0117" y="2794216"/>
            <a:ext cx="6122638" cy="14770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96" y="3026637"/>
            <a:ext cx="775435" cy="349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НАУЧНАЯ ДЕЯТЕЛЬНОСТЬ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EB8E18-A53D-4DDD-91C3-086BBC6F10CC}"/>
              </a:ext>
            </a:extLst>
          </p:cNvPr>
          <p:cNvSpPr/>
          <p:nvPr/>
        </p:nvSpPr>
        <p:spPr>
          <a:xfrm>
            <a:off x="5490117" y="4240737"/>
            <a:ext cx="6122637" cy="217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01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ctr">
              <a:buAutoNum type="arabicPlain" startAt="101"/>
            </a:pP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00CC62E7-680F-479A-BAD1-8CFB1AED0A82}"/>
              </a:ext>
            </a:extLst>
          </p:cNvPr>
          <p:cNvSpPr txBox="1">
            <a:spLocks/>
          </p:cNvSpPr>
          <p:nvPr/>
        </p:nvSpPr>
        <p:spPr>
          <a:xfrm>
            <a:off x="5656186" y="4357307"/>
            <a:ext cx="6048045" cy="5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кадров высшей квалификации: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C08683E-7703-4C43-9C16-300D4D0C2E08}"/>
              </a:ext>
            </a:extLst>
          </p:cNvPr>
          <p:cNvSpPr/>
          <p:nvPr/>
        </p:nvSpPr>
        <p:spPr>
          <a:xfrm>
            <a:off x="5656187" y="4714864"/>
            <a:ext cx="3380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Набор: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255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аспирантов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бюджетная основа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– договорная основа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93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граждане иностранных государств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имеют научный задел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12A28-EC08-4A38-B18D-BC11433C36DB}"/>
              </a:ext>
            </a:extLst>
          </p:cNvPr>
          <p:cNvSpPr/>
          <p:nvPr/>
        </p:nvSpPr>
        <p:spPr>
          <a:xfrm>
            <a:off x="8900210" y="4712156"/>
            <a:ext cx="26553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Защиты: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136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выпуск аспирантуры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кандидатских диссертаций</a:t>
            </a:r>
          </a:p>
          <a:p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ru-RU" sz="1400" b="1" dirty="0">
                <a:solidFill>
                  <a:srgbClr val="2097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– докторских диссертаций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F8D0B6-47C9-4EA2-973C-21B4BF3B04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95A54DEA-FE30-477D-88AD-E8BE5D999E85}"/>
              </a:ext>
            </a:extLst>
          </p:cNvPr>
          <p:cNvSpPr txBox="1">
            <a:spLocks/>
          </p:cNvSpPr>
          <p:nvPr/>
        </p:nvSpPr>
        <p:spPr>
          <a:xfrm>
            <a:off x="6436907" y="2916862"/>
            <a:ext cx="5267324" cy="1133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ПУБЛИКАЦИОННАЯ АКТИВНОСТЬ – </a:t>
            </a:r>
            <a:r>
              <a:rPr lang="ru-RU" sz="1400" b="1" dirty="0">
                <a:solidFill>
                  <a:srgbClr val="28BE46"/>
                </a:solidFill>
                <a:latin typeface="Verdana"/>
                <a:ea typeface="Verdana" panose="020B0604030504040204" pitchFamily="34" charset="0"/>
              </a:rPr>
              <a:t>990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Verdana"/>
                <a:ea typeface="Verdana" panose="020B0604030504040204" pitchFamily="34" charset="0"/>
              </a:rPr>
              <a:t>публикаций, индексируемых в WOS, </a:t>
            </a:r>
            <a:br>
              <a:rPr lang="ru-RU" sz="1400" b="1" dirty="0">
                <a:solidFill>
                  <a:prstClr val="black"/>
                </a:solidFill>
                <a:latin typeface="Verdana"/>
                <a:ea typeface="Verdana" panose="020B0604030504040204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Verdana"/>
                <a:ea typeface="Verdana" panose="020B0604030504040204" pitchFamily="34" charset="0"/>
              </a:rPr>
              <a:t>в журналах Q1, Q2 – </a:t>
            </a:r>
            <a:r>
              <a:rPr lang="ru-RU" sz="1400" b="1" dirty="0">
                <a:solidFill>
                  <a:srgbClr val="28BE46"/>
                </a:solidFill>
                <a:latin typeface="Verdana"/>
                <a:ea typeface="Verdana" panose="020B0604030504040204" pitchFamily="34" charset="0"/>
              </a:rPr>
              <a:t>570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95A54DEA-FE30-477D-88AD-E8BE5D999E85}"/>
              </a:ext>
            </a:extLst>
          </p:cNvPr>
          <p:cNvSpPr txBox="1">
            <a:spLocks/>
          </p:cNvSpPr>
          <p:nvPr/>
        </p:nvSpPr>
        <p:spPr>
          <a:xfrm>
            <a:off x="5569996" y="3639640"/>
            <a:ext cx="5267324" cy="533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266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 публикаций, индексируем</a:t>
            </a:r>
            <a:r>
              <a:rPr lang="ru-RU" sz="1400" b="1" dirty="0" err="1">
                <a:solidFill>
                  <a:prstClr val="black"/>
                </a:solidFill>
                <a:latin typeface="Verdana"/>
                <a:ea typeface="Verdana" panose="020B0604030504040204" pitchFamily="34" charset="0"/>
              </a:rPr>
              <a:t>ых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 в SCOPUS,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 </a:t>
            </a:r>
            <a:b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</a:br>
            <a:r>
              <a:rPr lang="ru-RU" sz="1400" b="1" dirty="0">
                <a:solidFill>
                  <a:prstClr val="black"/>
                </a:solidFill>
                <a:ea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Verdana"/>
                <a:ea typeface="Verdana" panose="020B0604030504040204" pitchFamily="34" charset="0"/>
              </a:rPr>
              <a:t>журналах Q1, Q2 -</a:t>
            </a:r>
            <a:r>
              <a:rPr lang="ru-RU" sz="1400" b="1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n-US" sz="1400" b="1" dirty="0">
                <a:solidFill>
                  <a:srgbClr val="28BE46"/>
                </a:solidFill>
                <a:latin typeface="Verdana"/>
                <a:ea typeface="Verdana" panose="020B0604030504040204" pitchFamily="34" charset="0"/>
              </a:rPr>
              <a:t>795</a:t>
            </a:r>
            <a:endParaRPr lang="ru-RU" sz="1400" b="1" dirty="0">
              <a:solidFill>
                <a:srgbClr val="28BE46"/>
              </a:solidFill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7906016" y="1646203"/>
            <a:ext cx="4080416" cy="785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Внебюджетная составляющая ТПУ – более</a:t>
            </a:r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3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1,3</a:t>
            </a:r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млрд руб.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732021" y="1646203"/>
            <a:ext cx="2849879" cy="649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Объем НИОКР составляет более </a:t>
            </a:r>
            <a:r>
              <a:rPr lang="ru-RU" sz="33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2,3</a:t>
            </a:r>
            <a:r>
              <a:rPr lang="ru-RU" sz="14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млрд руб.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780020" y="1617604"/>
            <a:ext cx="0" cy="730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10100" y="1554480"/>
            <a:ext cx="0" cy="982980"/>
          </a:xfrm>
          <a:prstGeom prst="line">
            <a:avLst/>
          </a:prstGeom>
          <a:ln w="57150">
            <a:solidFill>
              <a:srgbClr val="28B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4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5"/>
          <a:stretch/>
        </p:blipFill>
        <p:spPr>
          <a:xfrm>
            <a:off x="0" y="-1"/>
            <a:ext cx="12192000" cy="2032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-1"/>
            <a:ext cx="12192000" cy="20419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2331"/>
            <a:ext cx="7595558" cy="713102"/>
          </a:xfrm>
        </p:spPr>
        <p:txBody>
          <a:bodyPr>
            <a:noAutofit/>
          </a:bodyPr>
          <a:lstStyle/>
          <a:p>
            <a:r>
              <a:rPr lang="ru-RU" sz="2400" dirty="0"/>
              <a:t>ТПУ — УЧАСТНИК ПРОГРАММЫ МИНОБРНАУКИ РОССИИ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z="1100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8</a:t>
            </a:fld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36219" y="2391065"/>
            <a:ext cx="268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ЭНЕРГИЯ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БУДУЩЕГО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4D97D3B-0FED-4843-A827-997227009A9A}"/>
              </a:ext>
            </a:extLst>
          </p:cNvPr>
          <p:cNvSpPr/>
          <p:nvPr/>
        </p:nvSpPr>
        <p:spPr>
          <a:xfrm>
            <a:off x="1236219" y="3042396"/>
            <a:ext cx="31333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Работа в области «традиционного» ископаемого топлива, перспективной энергетики (ядерная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 термоядерная энергетика, возобновляемые источники энергии)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фронтирной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водородной энергетики.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Речь идет о создании новых технологий, экспертных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 технических центров формирования политики, норм и стандартов в этих областях, а также подготовке кадров.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43000" y="2237412"/>
            <a:ext cx="3226600" cy="386271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8" name="Picture 4" descr="Приоритет 2030">
            <a:extLst>
              <a:ext uri="{FF2B5EF4-FFF2-40B4-BE49-F238E27FC236}">
                <a16:creationId xmlns:a16="http://schemas.microsoft.com/office/drawing/2014/main" id="{58AC69A2-B853-43EE-8322-2AC2DCE89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9"/>
          <a:stretch/>
        </p:blipFill>
        <p:spPr bwMode="auto">
          <a:xfrm>
            <a:off x="5614793" y="1123933"/>
            <a:ext cx="3305900" cy="38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4824994" y="2391065"/>
            <a:ext cx="3133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ИНЖЕНЕРИЯ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ЗДОРОВЬЯ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4D97D3B-0FED-4843-A827-997227009A9A}"/>
              </a:ext>
            </a:extLst>
          </p:cNvPr>
          <p:cNvSpPr/>
          <p:nvPr/>
        </p:nvSpPr>
        <p:spPr>
          <a:xfrm>
            <a:off x="4824993" y="3042396"/>
            <a:ext cx="313338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Создание технологического федерального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референс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-центра «Инженерия здоровья» в области технологий ионизирующего излучения в радиологии, радиотерапии и ядерной медицины.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Его задача — ускорить внедрение разработок ученых университета.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Реализация проекта позволит сформировать систему и среду создания и верификации новых моделей инженерного образования в стране.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31774" y="2237412"/>
            <a:ext cx="3226600" cy="386271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3768" y="2391065"/>
            <a:ext cx="3133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НОВОЕ ИНЖЕНЕРНОЕ ОБРАЗОВАНИЕ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4D97D3B-0FED-4843-A827-997227009A9A}"/>
              </a:ext>
            </a:extLst>
          </p:cNvPr>
          <p:cNvSpPr/>
          <p:nvPr/>
        </p:nvSpPr>
        <p:spPr>
          <a:xfrm>
            <a:off x="8413767" y="3042396"/>
            <a:ext cx="3133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Проект предусматривает последовательную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пересборку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образовательных программ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университете, поиск новых инструментов и моделей инженерного образования,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их верификацию, а также тиражирование лучших практик совместно с ведущими техническими вузами страны.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20548" y="2237412"/>
            <a:ext cx="3226600" cy="386271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8398" y="2222810"/>
            <a:ext cx="876530" cy="8552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21485" y="2222810"/>
            <a:ext cx="876530" cy="8552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306808" y="2222810"/>
            <a:ext cx="876530" cy="8552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DB7CF9-2363-4C2C-8611-A2EEC24AF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065AB0-C034-4908-B235-D59442D1B1CC}"/>
              </a:ext>
            </a:extLst>
          </p:cNvPr>
          <p:cNvGrpSpPr/>
          <p:nvPr/>
        </p:nvGrpSpPr>
        <p:grpSpPr>
          <a:xfrm>
            <a:off x="0" y="-9784"/>
            <a:ext cx="12192000" cy="1460191"/>
            <a:chOff x="0" y="-9784"/>
            <a:chExt cx="12192000" cy="146019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D4A0D83-4B67-4493-A1EF-7CB9F5BE4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4"/>
            <a:stretch/>
          </p:blipFill>
          <p:spPr>
            <a:xfrm>
              <a:off x="0" y="1"/>
              <a:ext cx="12192000" cy="1433698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0E61105-E3FA-4929-8FA3-52A995295F15}"/>
                </a:ext>
              </a:extLst>
            </p:cNvPr>
            <p:cNvSpPr/>
            <p:nvPr/>
          </p:nvSpPr>
          <p:spPr>
            <a:xfrm>
              <a:off x="0" y="-9784"/>
              <a:ext cx="12192000" cy="146019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9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4389119" y="1594329"/>
            <a:ext cx="3889860" cy="16898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28B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8201" y="2384407"/>
            <a:ext cx="883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40859" y="1594329"/>
            <a:ext cx="3299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ЭКОСИСТЕМА СТУДЕНЧЕСКОГО ТЕХНОЛОГИЧЕСКОГО ПРЕДПРИНИМАТЕЛЬСТВА В ТПУ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7758" y="3388850"/>
            <a:ext cx="247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УЧРЕДИТЕЛИ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19934" y="4565994"/>
            <a:ext cx="3808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Привлечение индустриальных партнеров: «</a:t>
            </a:r>
            <a:r>
              <a:rPr lang="ru-RU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Ростех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», ПАО «Газпром нефть», НК «Роснефть», «Роскосмос» и другие.</a:t>
            </a:r>
          </a:p>
        </p:txBody>
      </p:sp>
      <p:sp>
        <p:nvSpPr>
          <p:cNvPr id="41" name="Объект 21"/>
          <p:cNvSpPr txBox="1">
            <a:spLocks/>
          </p:cNvSpPr>
          <p:nvPr/>
        </p:nvSpPr>
        <p:spPr>
          <a:xfrm>
            <a:off x="6792176" y="2826586"/>
            <a:ext cx="2171213" cy="801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indent="-180975">
              <a:lnSpc>
                <a:spcPts val="1700"/>
              </a:lnSpc>
              <a:buClr>
                <a:srgbClr val="4547BB"/>
              </a:buClr>
              <a:buSzPct val="150000"/>
              <a:buFont typeface="Arial" charset="0"/>
              <a:buNone/>
            </a:pPr>
            <a:endParaRPr lang="ru-RU" sz="11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97403" y="2412497"/>
            <a:ext cx="2647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вывод на рынок новых технологических компаний, зародившихся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университетах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2387" y="136525"/>
            <a:ext cx="8868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8BE46"/>
              </a:buClr>
              <a:buSzPct val="150000"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ТПУ — УЧАСТНИК ПРОЕКТА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«ПЛАТФОРМА УНИВЕРСИТЕТСКОГО ТЕХНОЛОГИЧЕСКОГО ПРЕДПРИНИМАТЕЛЬСТВА»</a:t>
            </a:r>
          </a:p>
        </p:txBody>
      </p:sp>
      <p:pic>
        <p:nvPicPr>
          <p:cNvPr id="57" name="Picture 8" descr="https://atlant-pravo.info/wp-content/uploads/2021/11/client2.png">
            <a:extLst>
              <a:ext uri="{FF2B5EF4-FFF2-40B4-BE49-F238E27FC236}">
                <a16:creationId xmlns:a16="http://schemas.microsoft.com/office/drawing/2014/main" id="{1F7C1CFC-C3E5-4FDB-B02B-223EF4D0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04" y="5591002"/>
            <a:ext cx="833075" cy="6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37758" y="1594329"/>
            <a:ext cx="355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8BE46"/>
              </a:buClr>
              <a:buSzPct val="150000"/>
            </a:pPr>
            <a:r>
              <a:rPr lang="ru-RU" b="1" dirty="0" err="1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Стартап</a:t>
            </a:r>
            <a:r>
              <a:rPr lang="ru-RU" b="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-студия университетов Томска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37757" y="3751465"/>
            <a:ext cx="31777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Фонд инфраструктурных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 образовательных программ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ООО «Стартап-студия "Открытые инновации"»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ТПУ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ТГУ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ТУСУР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7265" y="5603238"/>
            <a:ext cx="2885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КУРАТОР ПРОЕКТА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89821" y="5947039"/>
            <a:ext cx="31777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ТПУ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519934" y="1688150"/>
            <a:ext cx="247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НАПРАВЛЕНИЯ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42534" y="2062889"/>
            <a:ext cx="380898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Энергетика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Биотехнологии и новые материалы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IT, электроника, связь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Участники: студенты всех вузов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19934" y="3394671"/>
            <a:ext cx="338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2022 – 2025 годы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519934" y="3758182"/>
            <a:ext cx="38089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150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млн рублей инвестиций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72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стартап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-проекта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28B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стартапов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27" y="5676900"/>
            <a:ext cx="423180" cy="518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54" y="5522810"/>
            <a:ext cx="1069630" cy="792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22125" r="27067" b="26875"/>
          <a:stretch/>
        </p:blipFill>
        <p:spPr>
          <a:xfrm>
            <a:off x="4641584" y="5730240"/>
            <a:ext cx="736258" cy="4593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1C1684-5DF1-4D05-B524-B14A3FD95F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2" y="540389"/>
            <a:ext cx="1946933" cy="500405"/>
          </a:xfrm>
          <a:prstGeom prst="rect">
            <a:avLst/>
          </a:prstGeom>
        </p:spPr>
      </p:pic>
      <p:sp>
        <p:nvSpPr>
          <p:cNvPr id="31" name="Объект 21">
            <a:extLst>
              <a:ext uri="{FF2B5EF4-FFF2-40B4-BE49-F238E27FC236}">
                <a16:creationId xmlns:a16="http://schemas.microsoft.com/office/drawing/2014/main" id="{291D6807-36B1-4E7B-BD57-06D1936AD877}"/>
              </a:ext>
            </a:extLst>
          </p:cNvPr>
          <p:cNvSpPr txBox="1">
            <a:spLocks/>
          </p:cNvSpPr>
          <p:nvPr/>
        </p:nvSpPr>
        <p:spPr>
          <a:xfrm>
            <a:off x="8440859" y="3521324"/>
            <a:ext cx="3421738" cy="8261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lvl="0" indent="-180975"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Акселератор НТИ «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Startup Industry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Акселератор для инженеров»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sz="11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проекта – финалисты акселератора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Предпринимательская точка кипения –  более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мероприятий за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месяца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DCBB16-C667-488B-BFB1-84FDD8E16B94}"/>
              </a:ext>
            </a:extLst>
          </p:cNvPr>
          <p:cNvSpPr/>
          <p:nvPr/>
        </p:nvSpPr>
        <p:spPr>
          <a:xfrm>
            <a:off x="8440859" y="2862131"/>
            <a:ext cx="324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BE46"/>
              </a:buClr>
              <a:buSzPct val="15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Реализация проектов, инициированных Минобрнауки при поддержке НТИ: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2F1D2BA-997D-47EA-BAC4-6D34E4F87493}"/>
              </a:ext>
            </a:extLst>
          </p:cNvPr>
          <p:cNvSpPr/>
          <p:nvPr/>
        </p:nvSpPr>
        <p:spPr>
          <a:xfrm>
            <a:off x="8440859" y="4597850"/>
            <a:ext cx="325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BE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РЕЗУЛЬТАТЫ ДЕЯТЕЛЬНОСТИ ЭКОСИСТЕМЫ</a:t>
            </a:r>
          </a:p>
        </p:txBody>
      </p:sp>
      <p:sp>
        <p:nvSpPr>
          <p:cNvPr id="39" name="Объект 21">
            <a:extLst>
              <a:ext uri="{FF2B5EF4-FFF2-40B4-BE49-F238E27FC236}">
                <a16:creationId xmlns:a16="http://schemas.microsoft.com/office/drawing/2014/main" id="{8E280E8A-7EEA-4795-8311-B3B980FDEFDC}"/>
              </a:ext>
            </a:extLst>
          </p:cNvPr>
          <p:cNvSpPr txBox="1">
            <a:spLocks/>
          </p:cNvSpPr>
          <p:nvPr/>
        </p:nvSpPr>
        <p:spPr>
          <a:xfrm>
            <a:off x="8440859" y="5072166"/>
            <a:ext cx="3421738" cy="13600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Защита ВКР в формате стартап –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(2) победителя конкурса «Студенческий стартап» при поддержке ФСИ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победителей гранта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тыс. руб.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Центра Занятости ТО на реализацию стартап-проекта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99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64329</TotalTime>
  <Words>1456</Words>
  <Application>Microsoft Office PowerPoint</Application>
  <PresentationFormat>Широкоэкранный</PresentationFormat>
  <Paragraphs>257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Verdana</vt:lpstr>
      <vt:lpstr>Wingdings</vt:lpstr>
      <vt:lpstr>Тема Office</vt:lpstr>
      <vt:lpstr>Презентация PowerPoint</vt:lpstr>
      <vt:lpstr>Презентация PowerPoint</vt:lpstr>
      <vt:lpstr>ТОМСКИЙ ПОЛИТЕХНИЧЕСКИЙ УНИВЕРСИТЕТ </vt:lpstr>
      <vt:lpstr>СТРУКТУРА УНИВЕРСИТЕТА</vt:lpstr>
      <vt:lpstr>ОБРАЗОВАТЕЛЬНАЯ ДЕЯТЕЛЬНОСТЬ</vt:lpstr>
      <vt:lpstr>ОБРАЗОВАТЕЛЬНАЯ ДЕЯТЕЛЬНОСТЬ</vt:lpstr>
      <vt:lpstr>НАУЧНАЯ ДЕЯТЕЛЬНОСТЬ</vt:lpstr>
      <vt:lpstr>ТПУ — УЧАСТНИК ПРОГРАММЫ МИНОБРНАУКИ РОССИИ</vt:lpstr>
      <vt:lpstr>Презентация PowerPoint</vt:lpstr>
      <vt:lpstr>СТРАТЕГИЧЕСКОЕ ПАРТНЕРСТВО</vt:lpstr>
      <vt:lpstr>СПАСИБО  ЗА ВНИМАНИЕ!</vt:lpstr>
      <vt:lpstr>ТПУ — УЧАСТНИК ПРОЕКТА МИНОБРНАУКИ РФ «ПЕРЕДОВЫЕ ИНЖЕНЕРНЫЕ ШКОЛЫ»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Сычевская Ольга Витальевна</cp:lastModifiedBy>
  <cp:revision>370</cp:revision>
  <cp:lastPrinted>2021-08-02T01:21:27Z</cp:lastPrinted>
  <dcterms:created xsi:type="dcterms:W3CDTF">2021-07-15T12:03:34Z</dcterms:created>
  <dcterms:modified xsi:type="dcterms:W3CDTF">2023-06-20T10:35:12Z</dcterms:modified>
</cp:coreProperties>
</file>