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8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49.jpg" ContentType="image/jpeg"/>
  <Override PartName="/ppt/notesSlides/notesSlide1.xml" ContentType="application/vnd.openxmlformats-officedocument.presentationml.notesSlide+xml"/>
  <Override PartName="/ppt/media/image88.jpg" ContentType="image/jpeg"/>
  <Override PartName="/ppt/media/image90.jpg" ContentType="image/jpeg"/>
  <Override PartName="/ppt/media/image91.jpg" ContentType="image/jpeg"/>
  <Override PartName="/ppt/media/image92.jpg" ContentType="image/jpeg"/>
  <Override PartName="/ppt/media/image93.jpg" ContentType="image/jpeg"/>
  <Override PartName="/ppt/media/image10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62" r:id="rId2"/>
    <p:sldId id="287" r:id="rId3"/>
    <p:sldId id="359" r:id="rId4"/>
    <p:sldId id="363" r:id="rId5"/>
    <p:sldId id="330" r:id="rId6"/>
    <p:sldId id="332" r:id="rId7"/>
    <p:sldId id="333" r:id="rId8"/>
    <p:sldId id="370" r:id="rId9"/>
    <p:sldId id="367" r:id="rId10"/>
    <p:sldId id="368" r:id="rId11"/>
    <p:sldId id="364" r:id="rId12"/>
    <p:sldId id="290" r:id="rId13"/>
    <p:sldId id="369" r:id="rId14"/>
    <p:sldId id="334" r:id="rId15"/>
    <p:sldId id="335" r:id="rId16"/>
    <p:sldId id="336" r:id="rId17"/>
    <p:sldId id="337" r:id="rId18"/>
    <p:sldId id="338" r:id="rId19"/>
    <p:sldId id="339" r:id="rId20"/>
    <p:sldId id="341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3" r:id="rId29"/>
    <p:sldId id="371" r:id="rId30"/>
  </p:sldIdLst>
  <p:sldSz cx="12192000" cy="6858000"/>
  <p:notesSz cx="6791325" cy="9872663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Седнев" initials="ДС" lastIdx="1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28BE46"/>
    <a:srgbClr val="0096AA"/>
    <a:srgbClr val="3B7698"/>
    <a:srgbClr val="00C8E6"/>
    <a:srgbClr val="0096FF"/>
    <a:srgbClr val="FAB400"/>
    <a:srgbClr val="91D200"/>
    <a:srgbClr val="00653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5930" autoAdjust="0"/>
  </p:normalViewPr>
  <p:slideViewPr>
    <p:cSldViewPr snapToGrid="0" showGuides="1">
      <p:cViewPr varScale="1">
        <p:scale>
          <a:sx n="153" d="100"/>
          <a:sy n="153" d="100"/>
        </p:scale>
        <p:origin x="53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3" d="100"/>
          <a:sy n="113" d="100"/>
        </p:scale>
        <p:origin x="33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6513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49973-B2ED-47F8-8A78-D28DB888792A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6513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FD72E-0A6E-4C0A-A8ED-F814144E9B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54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73D0D-F572-4961-A578-7ED342E397B6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242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513" y="9377363"/>
            <a:ext cx="29432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6BDB8-779B-45E3-8167-784343790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486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6BDB8-779B-45E3-8167-784343790FE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83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6DA7-549E-4F58-939F-F8EB4345D5C7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3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6DA7-549E-4F58-939F-F8EB4345D5C7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031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6DA7-549E-4F58-939F-F8EB4345D5C7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3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6DA7-549E-4F58-939F-F8EB4345D5C7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83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6DA7-549E-4F58-939F-F8EB4345D5C7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52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6DA7-549E-4F58-939F-F8EB4345D5C7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58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6DA7-549E-4F58-939F-F8EB4345D5C7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07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6DA7-549E-4F58-939F-F8EB4345D5C7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34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6DA7-549E-4F58-939F-F8EB4345D5C7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84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6DA7-549E-4F58-939F-F8EB4345D5C7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57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346DA7-549E-4F58-939F-F8EB4345D5C7}" type="datetimeFigureOut">
              <a:rPr lang="ru-RU" smtClean="0"/>
              <a:t>31.08.2023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1D432A-D135-4954-8559-2B6A9DE81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86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49488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10440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11" y="755267"/>
            <a:ext cx="1150741" cy="267754"/>
          </a:xfrm>
          <a:prstGeom prst="rect">
            <a:avLst/>
          </a:prstGeom>
        </p:spPr>
      </p:pic>
      <p:sp>
        <p:nvSpPr>
          <p:cNvPr id="13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39052" y="6219825"/>
            <a:ext cx="2743200" cy="638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62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1.pn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.png"/><Relationship Id="rId7" Type="http://schemas.openxmlformats.org/officeDocument/2006/relationships/image" Target="../media/image1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18" Type="http://schemas.openxmlformats.org/officeDocument/2006/relationships/image" Target="../media/image3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image" Target="../media/image6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2" b="-23"/>
          <a:stretch/>
        </p:blipFill>
        <p:spPr>
          <a:xfrm>
            <a:off x="0" y="0"/>
            <a:ext cx="12192000" cy="705394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0" y="76198"/>
            <a:ext cx="12191999" cy="7053943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6"/>
          <p:cNvSpPr txBox="1">
            <a:spLocks/>
          </p:cNvSpPr>
          <p:nvPr/>
        </p:nvSpPr>
        <p:spPr>
          <a:xfrm>
            <a:off x="1006588" y="2443901"/>
            <a:ext cx="10891855" cy="2318538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МИССИЯ: ИНЖЕНЕР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1FB1A7-C388-4E2F-8FF4-C2CD0883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642585"/>
            <a:ext cx="1992880" cy="51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2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8606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8900000">
            <a:off x="7850874" y="1991671"/>
            <a:ext cx="2190871" cy="2190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 rot="18900000">
            <a:off x="6132420" y="273218"/>
            <a:ext cx="2190871" cy="2190871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 rot="18900000">
            <a:off x="9569327" y="3710125"/>
            <a:ext cx="2190871" cy="2190871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18900000">
            <a:off x="11287780" y="5428578"/>
            <a:ext cx="2190871" cy="2190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 rot="18900000">
            <a:off x="9542118" y="300427"/>
            <a:ext cx="2190871" cy="2190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 rot="18900000">
            <a:off x="7823665" y="-1418026"/>
            <a:ext cx="2190871" cy="21908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 rot="18900000">
            <a:off x="11260571" y="2018880"/>
            <a:ext cx="2190871" cy="21908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/>
          <p:cNvGrpSpPr/>
          <p:nvPr/>
        </p:nvGrpSpPr>
        <p:grpSpPr>
          <a:xfrm>
            <a:off x="831591" y="5425869"/>
            <a:ext cx="2293103" cy="985278"/>
            <a:chOff x="831591" y="5425869"/>
            <a:chExt cx="2293103" cy="98527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831591" y="5425869"/>
              <a:ext cx="985278" cy="985278"/>
            </a:xfrm>
            <a:prstGeom prst="rect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670274" y="5574093"/>
              <a:ext cx="1454420" cy="688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Заголовок 6"/>
          <p:cNvSpPr txBox="1">
            <a:spLocks/>
          </p:cNvSpPr>
          <p:nvPr/>
        </p:nvSpPr>
        <p:spPr>
          <a:xfrm>
            <a:off x="623889" y="2424163"/>
            <a:ext cx="6104246" cy="29784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Инженерная школа ядерных технологий</a:t>
            </a:r>
          </a:p>
        </p:txBody>
      </p:sp>
      <p:grpSp>
        <p:nvGrpSpPr>
          <p:cNvPr id="77" name="Группа 76"/>
          <p:cNvGrpSpPr/>
          <p:nvPr/>
        </p:nvGrpSpPr>
        <p:grpSpPr>
          <a:xfrm>
            <a:off x="2877433" y="8971170"/>
            <a:ext cx="3625122" cy="681712"/>
            <a:chOff x="4323074" y="5258566"/>
            <a:chExt cx="3625122" cy="681712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323074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8" name="Овал 7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6271795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53" name="Овал 52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Заголовок 6"/>
          <p:cNvSpPr txBox="1">
            <a:spLocks/>
          </p:cNvSpPr>
          <p:nvPr/>
        </p:nvSpPr>
        <p:spPr>
          <a:xfrm>
            <a:off x="946124" y="5667721"/>
            <a:ext cx="2170938" cy="48148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9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ИЯТШ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8066324" y="4927262"/>
            <a:ext cx="2862961" cy="538386"/>
            <a:chOff x="4323074" y="5258566"/>
            <a:chExt cx="3625122" cy="681712"/>
          </a:xfrm>
        </p:grpSpPr>
        <p:grpSp>
          <p:nvGrpSpPr>
            <p:cNvPr id="91" name="Группа 90"/>
            <p:cNvGrpSpPr/>
            <p:nvPr/>
          </p:nvGrpSpPr>
          <p:grpSpPr>
            <a:xfrm>
              <a:off x="4323074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116" name="Овал 115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Овал 122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Овал 123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Овал 125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Овал 126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Овал 127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Овал 128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Овал 129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Овал 131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Овал 132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2" name="Группа 91"/>
            <p:cNvGrpSpPr/>
            <p:nvPr/>
          </p:nvGrpSpPr>
          <p:grpSpPr>
            <a:xfrm>
              <a:off x="6271795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93" name="Овал 92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22" name="Прямая соединительная линия 21"/>
          <p:cNvCxnSpPr/>
          <p:nvPr/>
        </p:nvCxnSpPr>
        <p:spPr>
          <a:xfrm>
            <a:off x="2979033" y="5902422"/>
            <a:ext cx="31527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6131792" y="3841862"/>
            <a:ext cx="2060560" cy="2060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flipV="1">
            <a:off x="6794578" y="4018417"/>
            <a:ext cx="1523776" cy="15237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8" r="22938"/>
          <a:stretch/>
        </p:blipFill>
        <p:spPr>
          <a:xfrm>
            <a:off x="9092643" y="-169454"/>
            <a:ext cx="3114498" cy="3114498"/>
          </a:xfrm>
          <a:prstGeom prst="diamond">
            <a:avLst/>
          </a:prstGeom>
        </p:spPr>
      </p:pic>
      <p:sp>
        <p:nvSpPr>
          <p:cNvPr id="88" name="Прямоугольник 87"/>
          <p:cNvSpPr/>
          <p:nvPr/>
        </p:nvSpPr>
        <p:spPr>
          <a:xfrm rot="18900000">
            <a:off x="9555722" y="2002924"/>
            <a:ext cx="2190871" cy="21908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 r="1258"/>
          <a:stretch/>
        </p:blipFill>
        <p:spPr>
          <a:xfrm>
            <a:off x="5943185" y="84989"/>
            <a:ext cx="2563660" cy="2563660"/>
          </a:xfrm>
          <a:prstGeom prst="diamond">
            <a:avLst/>
          </a:prstGeom>
        </p:spPr>
      </p:pic>
      <p:sp>
        <p:nvSpPr>
          <p:cNvPr id="138" name="Прямоугольник 137"/>
          <p:cNvSpPr/>
          <p:nvPr/>
        </p:nvSpPr>
        <p:spPr>
          <a:xfrm rot="18900000">
            <a:off x="7810326" y="273218"/>
            <a:ext cx="2190871" cy="2190871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r="25926"/>
          <a:stretch/>
        </p:blipFill>
        <p:spPr>
          <a:xfrm>
            <a:off x="7369639" y="1532873"/>
            <a:ext cx="3171596" cy="3171596"/>
          </a:xfrm>
          <a:prstGeom prst="diamond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0E83CE-356F-461F-BCAE-CC4FA5E67D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16" y="1368832"/>
            <a:ext cx="3395567" cy="7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8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8606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8900000">
            <a:off x="7850874" y="1991671"/>
            <a:ext cx="2190871" cy="2190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 rot="18900000">
            <a:off x="6132420" y="273218"/>
            <a:ext cx="2190871" cy="2190871"/>
          </a:xfrm>
          <a:prstGeom prst="rect">
            <a:avLst/>
          </a:prstGeom>
          <a:solidFill>
            <a:srgbClr val="00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 rot="18900000">
            <a:off x="9569327" y="3710125"/>
            <a:ext cx="2190871" cy="2190871"/>
          </a:xfrm>
          <a:prstGeom prst="rect">
            <a:avLst/>
          </a:prstGeom>
          <a:solidFill>
            <a:srgbClr val="00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18900000">
            <a:off x="11287780" y="5428578"/>
            <a:ext cx="2190871" cy="2190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 rot="18900000">
            <a:off x="9542118" y="300427"/>
            <a:ext cx="2190871" cy="2190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 rot="18900000">
            <a:off x="7823665" y="-1418026"/>
            <a:ext cx="2190871" cy="21908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 rot="18900000">
            <a:off x="11260571" y="2018880"/>
            <a:ext cx="2190871" cy="21908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/>
          <p:cNvGrpSpPr/>
          <p:nvPr/>
        </p:nvGrpSpPr>
        <p:grpSpPr>
          <a:xfrm>
            <a:off x="831591" y="5425869"/>
            <a:ext cx="2293103" cy="985278"/>
            <a:chOff x="831591" y="5425869"/>
            <a:chExt cx="2293103" cy="98527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831591" y="5425869"/>
              <a:ext cx="985278" cy="985278"/>
            </a:xfrm>
            <a:prstGeom prst="rect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670274" y="5574093"/>
              <a:ext cx="1454420" cy="688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Заголовок 6"/>
          <p:cNvSpPr txBox="1">
            <a:spLocks/>
          </p:cNvSpPr>
          <p:nvPr/>
        </p:nvSpPr>
        <p:spPr>
          <a:xfrm>
            <a:off x="623888" y="2424163"/>
            <a:ext cx="6478799" cy="29784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Инженерная школа неразрушающего контроля </a:t>
            </a:r>
          </a:p>
          <a:p>
            <a:r>
              <a:rPr lang="ru-RU" sz="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безопасности</a:t>
            </a:r>
          </a:p>
        </p:txBody>
      </p:sp>
      <p:grpSp>
        <p:nvGrpSpPr>
          <p:cNvPr id="77" name="Группа 76"/>
          <p:cNvGrpSpPr/>
          <p:nvPr/>
        </p:nvGrpSpPr>
        <p:grpSpPr>
          <a:xfrm>
            <a:off x="2877433" y="8971170"/>
            <a:ext cx="3625122" cy="681712"/>
            <a:chOff x="4323074" y="5258566"/>
            <a:chExt cx="3625122" cy="681712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323074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8" name="Овал 7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6271795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53" name="Овал 52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Заголовок 6"/>
          <p:cNvSpPr txBox="1">
            <a:spLocks/>
          </p:cNvSpPr>
          <p:nvPr/>
        </p:nvSpPr>
        <p:spPr>
          <a:xfrm>
            <a:off x="946124" y="5667721"/>
            <a:ext cx="2170938" cy="48148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C8E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ИШНКБ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8066324" y="4927262"/>
            <a:ext cx="2862961" cy="538386"/>
            <a:chOff x="4323074" y="5258566"/>
            <a:chExt cx="3625122" cy="681712"/>
          </a:xfrm>
        </p:grpSpPr>
        <p:grpSp>
          <p:nvGrpSpPr>
            <p:cNvPr id="91" name="Группа 90"/>
            <p:cNvGrpSpPr/>
            <p:nvPr/>
          </p:nvGrpSpPr>
          <p:grpSpPr>
            <a:xfrm>
              <a:off x="4323074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116" name="Овал 115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Овал 122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Овал 123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Овал 125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Овал 126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Овал 127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Овал 128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Овал 129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Овал 131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Овал 132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2" name="Группа 91"/>
            <p:cNvGrpSpPr/>
            <p:nvPr/>
          </p:nvGrpSpPr>
          <p:grpSpPr>
            <a:xfrm>
              <a:off x="6271795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93" name="Овал 92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34" name="Рисунок 1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9" t="5535" r="12773" b="5535"/>
          <a:stretch/>
        </p:blipFill>
        <p:spPr>
          <a:xfrm>
            <a:off x="5914600" y="58076"/>
            <a:ext cx="2621154" cy="2621154"/>
          </a:xfrm>
          <a:prstGeom prst="diamond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2979033" y="5902422"/>
            <a:ext cx="31527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6131792" y="3841862"/>
            <a:ext cx="2060560" cy="2060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flipV="1">
            <a:off x="6794578" y="4018417"/>
            <a:ext cx="1523776" cy="15237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5" t="9091" r="13594" b="9863"/>
          <a:stretch/>
        </p:blipFill>
        <p:spPr>
          <a:xfrm>
            <a:off x="7397129" y="1531655"/>
            <a:ext cx="3098361" cy="3098361"/>
          </a:xfrm>
          <a:prstGeom prst="diamond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9088092" y="-159590"/>
            <a:ext cx="3109687" cy="3109687"/>
          </a:xfrm>
          <a:prstGeom prst="diamond">
            <a:avLst/>
          </a:prstGeom>
        </p:spPr>
      </p:pic>
      <p:sp>
        <p:nvSpPr>
          <p:cNvPr id="88" name="Прямоугольник 87"/>
          <p:cNvSpPr/>
          <p:nvPr/>
        </p:nvSpPr>
        <p:spPr>
          <a:xfrm rot="18900000">
            <a:off x="9555722" y="2002924"/>
            <a:ext cx="2190871" cy="21908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 rot="18900000">
            <a:off x="7810326" y="273218"/>
            <a:ext cx="2190871" cy="2190871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AA0423-E3D2-4648-8FF2-4B167B724F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75" y="1375547"/>
            <a:ext cx="4649322" cy="68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63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8606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 rot="18900000">
            <a:off x="6132420" y="273218"/>
            <a:ext cx="2190871" cy="2190871"/>
          </a:xfrm>
          <a:prstGeom prst="rect">
            <a:avLst/>
          </a:prstGeom>
          <a:solidFill>
            <a:srgbClr val="3B7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 rot="18900000">
            <a:off x="9569327" y="3710125"/>
            <a:ext cx="2190871" cy="2190871"/>
          </a:xfrm>
          <a:prstGeom prst="rect">
            <a:avLst/>
          </a:prstGeom>
          <a:solidFill>
            <a:srgbClr val="3B7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18900000">
            <a:off x="11287780" y="5428578"/>
            <a:ext cx="2190871" cy="2190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 rot="18900000">
            <a:off x="9542118" y="300427"/>
            <a:ext cx="2190871" cy="2190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 rot="18900000">
            <a:off x="7823665" y="-1418026"/>
            <a:ext cx="2190871" cy="21908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 rot="18900000">
            <a:off x="11260571" y="2018880"/>
            <a:ext cx="2190871" cy="21908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/>
          <p:cNvGrpSpPr/>
          <p:nvPr/>
        </p:nvGrpSpPr>
        <p:grpSpPr>
          <a:xfrm>
            <a:off x="831591" y="5425869"/>
            <a:ext cx="2293103" cy="985278"/>
            <a:chOff x="831591" y="5425869"/>
            <a:chExt cx="2293103" cy="98527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831591" y="5425869"/>
              <a:ext cx="985278" cy="985278"/>
            </a:xfrm>
            <a:prstGeom prst="rect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670274" y="5574093"/>
              <a:ext cx="1454420" cy="688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Заголовок 6"/>
          <p:cNvSpPr txBox="1">
            <a:spLocks/>
          </p:cNvSpPr>
          <p:nvPr/>
        </p:nvSpPr>
        <p:spPr>
          <a:xfrm>
            <a:off x="623888" y="2424163"/>
            <a:ext cx="6478799" cy="29784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Инженерная школа информационных технологий </a:t>
            </a:r>
            <a:br>
              <a:rPr lang="ru-RU" sz="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робототехники</a:t>
            </a:r>
          </a:p>
        </p:txBody>
      </p:sp>
      <p:grpSp>
        <p:nvGrpSpPr>
          <p:cNvPr id="77" name="Группа 76"/>
          <p:cNvGrpSpPr/>
          <p:nvPr/>
        </p:nvGrpSpPr>
        <p:grpSpPr>
          <a:xfrm>
            <a:off x="2877433" y="8971170"/>
            <a:ext cx="3625122" cy="681712"/>
            <a:chOff x="4323074" y="5258566"/>
            <a:chExt cx="3625122" cy="681712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323074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8" name="Овал 7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6271795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53" name="Овал 52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Заголовок 6"/>
          <p:cNvSpPr txBox="1">
            <a:spLocks/>
          </p:cNvSpPr>
          <p:nvPr/>
        </p:nvSpPr>
        <p:spPr>
          <a:xfrm>
            <a:off x="946124" y="5667721"/>
            <a:ext cx="2032909" cy="48148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3B769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ИШИТР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8066324" y="4927262"/>
            <a:ext cx="2862961" cy="538386"/>
            <a:chOff x="4323074" y="5258566"/>
            <a:chExt cx="3625122" cy="681712"/>
          </a:xfrm>
        </p:grpSpPr>
        <p:grpSp>
          <p:nvGrpSpPr>
            <p:cNvPr id="91" name="Группа 90"/>
            <p:cNvGrpSpPr/>
            <p:nvPr/>
          </p:nvGrpSpPr>
          <p:grpSpPr>
            <a:xfrm>
              <a:off x="4323074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116" name="Овал 115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Овал 122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Овал 123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Овал 125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Овал 126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Овал 127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Овал 128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Овал 129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Овал 131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Овал 132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2" name="Группа 91"/>
            <p:cNvGrpSpPr/>
            <p:nvPr/>
          </p:nvGrpSpPr>
          <p:grpSpPr>
            <a:xfrm>
              <a:off x="6271795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93" name="Овал 92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34" name="Рисунок 1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00" y="58076"/>
            <a:ext cx="2621154" cy="2621154"/>
          </a:xfrm>
          <a:prstGeom prst="diamond">
            <a:avLst/>
          </a:prstGeom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2979033" y="5902422"/>
            <a:ext cx="31527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6131792" y="3841862"/>
            <a:ext cx="2060560" cy="2060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flipV="1">
            <a:off x="6794578" y="4018417"/>
            <a:ext cx="1523776" cy="15237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092" y="-159590"/>
            <a:ext cx="3109687" cy="3109687"/>
          </a:xfrm>
          <a:prstGeom prst="diamond">
            <a:avLst/>
          </a:prstGeom>
        </p:spPr>
      </p:pic>
      <p:sp>
        <p:nvSpPr>
          <p:cNvPr id="88" name="Прямоугольник 87"/>
          <p:cNvSpPr/>
          <p:nvPr/>
        </p:nvSpPr>
        <p:spPr>
          <a:xfrm rot="18900000">
            <a:off x="9555722" y="2002924"/>
            <a:ext cx="2190871" cy="21908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 rot="18900000">
            <a:off x="7810326" y="273218"/>
            <a:ext cx="2190871" cy="2190871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129" y="1531655"/>
            <a:ext cx="3098361" cy="3098361"/>
          </a:xfrm>
          <a:prstGeom prst="diamond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715F4E-B18F-4AD7-85E6-4D689064EE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75" y="1293257"/>
            <a:ext cx="4806404" cy="6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5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8606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083430" y="-175922"/>
            <a:ext cx="3126019" cy="3126019"/>
          </a:xfrm>
          <a:prstGeom prst="diamond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8900000">
            <a:off x="7850874" y="1991671"/>
            <a:ext cx="2190871" cy="2190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 rot="18900000">
            <a:off x="6132420" y="273218"/>
            <a:ext cx="2190871" cy="2190871"/>
          </a:xfrm>
          <a:prstGeom prst="rect">
            <a:avLst/>
          </a:prstGeom>
          <a:solidFill>
            <a:srgbClr val="009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 rot="18900000">
            <a:off x="9569327" y="3710125"/>
            <a:ext cx="2190871" cy="2190871"/>
          </a:xfrm>
          <a:prstGeom prst="rect">
            <a:avLst/>
          </a:prstGeom>
          <a:solidFill>
            <a:srgbClr val="009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18900000">
            <a:off x="11287780" y="5428578"/>
            <a:ext cx="2190871" cy="2190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 rot="18900000">
            <a:off x="7823665" y="-1418026"/>
            <a:ext cx="2190871" cy="21908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 rot="18900000">
            <a:off x="11260571" y="2018880"/>
            <a:ext cx="2190871" cy="21908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/>
          <p:cNvGrpSpPr/>
          <p:nvPr/>
        </p:nvGrpSpPr>
        <p:grpSpPr>
          <a:xfrm>
            <a:off x="831591" y="5425869"/>
            <a:ext cx="2293103" cy="985278"/>
            <a:chOff x="831591" y="5425869"/>
            <a:chExt cx="2293103" cy="98527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831591" y="5425869"/>
              <a:ext cx="985278" cy="985278"/>
            </a:xfrm>
            <a:prstGeom prst="rect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670274" y="5574093"/>
              <a:ext cx="1454420" cy="688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Заголовок 6"/>
          <p:cNvSpPr txBox="1">
            <a:spLocks/>
          </p:cNvSpPr>
          <p:nvPr/>
        </p:nvSpPr>
        <p:spPr>
          <a:xfrm>
            <a:off x="623888" y="2424163"/>
            <a:ext cx="6478799" cy="29784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Школа инженерного предпринимательства</a:t>
            </a:r>
          </a:p>
        </p:txBody>
      </p:sp>
      <p:grpSp>
        <p:nvGrpSpPr>
          <p:cNvPr id="77" name="Группа 76"/>
          <p:cNvGrpSpPr/>
          <p:nvPr/>
        </p:nvGrpSpPr>
        <p:grpSpPr>
          <a:xfrm>
            <a:off x="2877433" y="8971170"/>
            <a:ext cx="3625122" cy="681712"/>
            <a:chOff x="4323074" y="5258566"/>
            <a:chExt cx="3625122" cy="681712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323074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8" name="Овал 7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6271795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53" name="Овал 52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Заголовок 6"/>
          <p:cNvSpPr txBox="1">
            <a:spLocks/>
          </p:cNvSpPr>
          <p:nvPr/>
        </p:nvSpPr>
        <p:spPr>
          <a:xfrm>
            <a:off x="946124" y="5667721"/>
            <a:ext cx="2170938" cy="48148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96A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ШИП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8066324" y="4927262"/>
            <a:ext cx="2862961" cy="538386"/>
            <a:chOff x="4323074" y="5258566"/>
            <a:chExt cx="3625122" cy="681712"/>
          </a:xfrm>
        </p:grpSpPr>
        <p:grpSp>
          <p:nvGrpSpPr>
            <p:cNvPr id="91" name="Группа 90"/>
            <p:cNvGrpSpPr/>
            <p:nvPr/>
          </p:nvGrpSpPr>
          <p:grpSpPr>
            <a:xfrm>
              <a:off x="4323074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116" name="Овал 115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Овал 122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Овал 123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Овал 125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Овал 126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Овал 127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Овал 128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Овал 129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Овал 131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Овал 132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2" name="Группа 91"/>
            <p:cNvGrpSpPr/>
            <p:nvPr/>
          </p:nvGrpSpPr>
          <p:grpSpPr>
            <a:xfrm>
              <a:off x="6271795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93" name="Овал 92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22" name="Прямая соединительная линия 21"/>
          <p:cNvCxnSpPr/>
          <p:nvPr/>
        </p:nvCxnSpPr>
        <p:spPr>
          <a:xfrm>
            <a:off x="2979033" y="5902422"/>
            <a:ext cx="31527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6131792" y="3841862"/>
            <a:ext cx="2060560" cy="2060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flipV="1">
            <a:off x="6794578" y="4018417"/>
            <a:ext cx="1523776" cy="15237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399599" y="1533672"/>
            <a:ext cx="3098362" cy="3098362"/>
          </a:xfrm>
          <a:prstGeom prst="diamond">
            <a:avLst/>
          </a:prstGeom>
        </p:spPr>
      </p:pic>
      <p:sp>
        <p:nvSpPr>
          <p:cNvPr id="88" name="Прямоугольник 87"/>
          <p:cNvSpPr/>
          <p:nvPr/>
        </p:nvSpPr>
        <p:spPr>
          <a:xfrm rot="18900000">
            <a:off x="9555722" y="2002924"/>
            <a:ext cx="2190871" cy="21908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 rot="18900000">
            <a:off x="7810326" y="273218"/>
            <a:ext cx="2190871" cy="2190871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920080" y="71237"/>
            <a:ext cx="2615550" cy="2615550"/>
          </a:xfrm>
          <a:prstGeom prst="diamond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4318CD9-6845-4E5C-98E7-0344364240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34" y="1227848"/>
            <a:ext cx="4210409" cy="74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1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7375792" y="1520825"/>
            <a:ext cx="4816208" cy="4422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3290462" y="-1385462"/>
            <a:ext cx="6858000" cy="962892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905000" cy="4635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0800000">
            <a:off x="-5" y="2543846"/>
            <a:ext cx="12191999" cy="2091652"/>
          </a:xfrm>
          <a:prstGeom prst="rect">
            <a:avLst/>
          </a:prstGeom>
          <a:gradFill>
            <a:gsLst>
              <a:gs pos="0">
                <a:srgbClr val="00B050">
                  <a:alpha val="29000"/>
                </a:srgbClr>
              </a:gs>
              <a:gs pos="100000">
                <a:srgbClr val="00B05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"/>
          </a:p>
        </p:txBody>
      </p:sp>
      <p:sp>
        <p:nvSpPr>
          <p:cNvPr id="14" name="Прямоугольник 13"/>
          <p:cNvSpPr/>
          <p:nvPr/>
        </p:nvSpPr>
        <p:spPr>
          <a:xfrm>
            <a:off x="20318" y="4217697"/>
            <a:ext cx="12171681" cy="264030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19921"/>
            <a:ext cx="4144108" cy="1048039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Где учатся студенты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20319" y="3716044"/>
            <a:ext cx="12171681" cy="3141956"/>
            <a:chOff x="20319" y="2825885"/>
            <a:chExt cx="14620966" cy="3774207"/>
          </a:xfrm>
          <a:effectLst/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562" y="3118889"/>
              <a:ext cx="4766945" cy="3171608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19" y="3428484"/>
              <a:ext cx="4757412" cy="3171608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4340" y="2825885"/>
              <a:ext cx="4766945" cy="3171608"/>
            </a:xfrm>
            <a:prstGeom prst="rect">
              <a:avLst/>
            </a:prstGeom>
          </p:spPr>
        </p:pic>
      </p:grpSp>
      <p:sp>
        <p:nvSpPr>
          <p:cNvPr id="47" name="Прямоугольник 46"/>
          <p:cNvSpPr/>
          <p:nvPr/>
        </p:nvSpPr>
        <p:spPr>
          <a:xfrm>
            <a:off x="838200" y="3083853"/>
            <a:ext cx="200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Исторические корпуса</a:t>
            </a:r>
          </a:p>
        </p:txBody>
      </p:sp>
      <p:sp>
        <p:nvSpPr>
          <p:cNvPr id="15" name="Фигура, имеющая форму буквы L 14"/>
          <p:cNvSpPr/>
          <p:nvPr/>
        </p:nvSpPr>
        <p:spPr>
          <a:xfrm rot="5400000">
            <a:off x="525397" y="1332581"/>
            <a:ext cx="411270" cy="374652"/>
          </a:xfrm>
          <a:prstGeom prst="corner">
            <a:avLst>
              <a:gd name="adj1" fmla="val 33163"/>
              <a:gd name="adj2" fmla="val 34651"/>
            </a:avLst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16200000">
            <a:off x="3664691" y="2482580"/>
            <a:ext cx="411270" cy="374652"/>
          </a:xfrm>
          <a:prstGeom prst="corner">
            <a:avLst>
              <a:gd name="adj1" fmla="val 33163"/>
              <a:gd name="adj2" fmla="val 34651"/>
            </a:avLst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857B13-0173-4C20-B529-F322E2B19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28" y="652320"/>
            <a:ext cx="1392848" cy="35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1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1" r="7361" b="2150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6200000">
            <a:off x="1168150" y="-1183165"/>
            <a:ext cx="3917043" cy="625797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95900" cy="1400175"/>
          </a:xfrm>
          <a:effectLst>
            <a:glow rad="215900">
              <a:schemeClr val="bg1">
                <a:alpha val="98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3600" dirty="0"/>
              <a:t>Где учатся студенты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15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143125"/>
            <a:ext cx="5308600" cy="421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7518401" y="5771574"/>
            <a:ext cx="3352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Современные аудитории и лаборатории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2143124"/>
            <a:ext cx="5442857" cy="36285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9F28BA-6AB0-480E-AB3E-C3FF38FF77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28" y="652320"/>
            <a:ext cx="1392848" cy="35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8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6200000">
            <a:off x="2347692" y="-2347684"/>
            <a:ext cx="6858000" cy="11553365"/>
          </a:xfrm>
          <a:prstGeom prst="rect">
            <a:avLst/>
          </a:prstGeom>
          <a:gradFill>
            <a:gsLst>
              <a:gs pos="31800">
                <a:srgbClr val="262424">
                  <a:alpha val="56000"/>
                </a:srgbClr>
              </a:gs>
              <a:gs pos="0">
                <a:schemeClr val="tx1">
                  <a:alpha val="63000"/>
                </a:schemeClr>
              </a:gs>
              <a:gs pos="100000">
                <a:schemeClr val="bg2">
                  <a:lumMod val="5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50382"/>
            <a:ext cx="3937000" cy="1048039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Где учатся студенты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38199" y="3614002"/>
            <a:ext cx="5127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Единственный в России действующий ядерный реактор в вузе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2F7D3D-19C7-4C09-9FF2-CE8C0D6F0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2" y="736434"/>
            <a:ext cx="1233093" cy="3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2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7" r="11841" b="11841"/>
          <a:stretch/>
        </p:blipFill>
        <p:spPr>
          <a:xfrm>
            <a:off x="0" y="-29030"/>
            <a:ext cx="12192000" cy="68870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-29031"/>
            <a:ext cx="12192000" cy="375920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89144"/>
            <a:ext cx="4546600" cy="1588107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B050"/>
                </a:solidFill>
              </a:rPr>
              <a:t>Где учатся студенты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>
                <a:solidFill>
                  <a:schemeClr val="bg1"/>
                </a:solidFill>
              </a:rPr>
              <a:pPr/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465452" y="1512015"/>
            <a:ext cx="4673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Геологический полигон в Хакасии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EB145C-59E9-42B6-B14E-1DCA0BE9D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28" y="652320"/>
            <a:ext cx="1392848" cy="35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65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8" r="6367" b="9193"/>
          <a:stretch/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-29030"/>
            <a:ext cx="12192000" cy="19594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-558800" y="549837"/>
            <a:ext cx="5558971" cy="444137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82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8601"/>
            <a:ext cx="5138058" cy="33603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580685" y="1700620"/>
            <a:ext cx="3712255" cy="115284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Где</a:t>
            </a:r>
            <a:r>
              <a:rPr lang="ru-RU" sz="3600" dirty="0"/>
              <a:t> учатся </a:t>
            </a:r>
            <a:r>
              <a:rPr lang="ru-RU" sz="3600" dirty="0">
                <a:solidFill>
                  <a:schemeClr val="bg1"/>
                </a:solidFill>
              </a:rPr>
              <a:t>сту</a:t>
            </a:r>
            <a:r>
              <a:rPr lang="ru-RU" sz="3600" dirty="0"/>
              <a:t>денты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68057" y="4258949"/>
            <a:ext cx="2864804" cy="259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4056108" y="4993569"/>
            <a:ext cx="267675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ru-RU" sz="16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Онлайн-курсы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ru-RU" sz="16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Цифровые тренажеры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2686"/>
            <a:ext cx="3891977" cy="2594651"/>
          </a:xfrm>
          <a:prstGeom prst="rect">
            <a:avLst/>
          </a:prstGeom>
        </p:spPr>
      </p:pic>
      <p:sp>
        <p:nvSpPr>
          <p:cNvPr id="14" name="Фигура, имеющая форму буквы L 13"/>
          <p:cNvSpPr/>
          <p:nvPr/>
        </p:nvSpPr>
        <p:spPr>
          <a:xfrm rot="5400000">
            <a:off x="3872914" y="4277996"/>
            <a:ext cx="411270" cy="374652"/>
          </a:xfrm>
          <a:prstGeom prst="corner">
            <a:avLst>
              <a:gd name="adj1" fmla="val 33163"/>
              <a:gd name="adj2" fmla="val 34651"/>
            </a:avLst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CFDB5C-A668-478E-842B-2205C3C6E8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28" y="652320"/>
            <a:ext cx="1392848" cy="35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62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838201" y="1792803"/>
            <a:ext cx="231139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разрабатывают «умные» медицинские материалы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ищут выбросы парниковых газов в Арктике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создают топливо, которое </a:t>
            </a:r>
            <a:b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не замерзает </a:t>
            </a:r>
            <a:b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 сильный мороз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5" t="230" b="13039"/>
          <a:stretch/>
        </p:blipFill>
        <p:spPr>
          <a:xfrm>
            <a:off x="3497943" y="-14514"/>
            <a:ext cx="8694057" cy="68725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88343" y="4956944"/>
            <a:ext cx="609600" cy="1915569"/>
          </a:xfrm>
          <a:prstGeom prst="rect">
            <a:avLst/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476343" y="1807264"/>
            <a:ext cx="37156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среди преподавателей:</a:t>
            </a:r>
          </a:p>
          <a:p>
            <a:pPr>
              <a:spcAft>
                <a:spcPts val="600"/>
              </a:spcAft>
            </a:pPr>
            <a:r>
              <a:rPr lang="ru-RU" sz="28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256</a:t>
            </a:r>
            <a:r>
              <a:rPr lang="ru-RU" sz="14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— доктора наук</a:t>
            </a:r>
          </a:p>
          <a:p>
            <a:pPr>
              <a:spcAft>
                <a:spcPts val="600"/>
              </a:spcAft>
            </a:pPr>
            <a:r>
              <a:rPr lang="ru-RU" sz="28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782</a:t>
            </a:r>
            <a:r>
              <a:rPr lang="ru-RU" sz="14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— кандидаты наук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8000" cy="1048039"/>
          </a:xfrm>
        </p:spPr>
        <p:txBody>
          <a:bodyPr>
            <a:normAutofit/>
          </a:bodyPr>
          <a:lstStyle/>
          <a:p>
            <a:r>
              <a:rPr lang="ru-RU" sz="3600" dirty="0"/>
              <a:t>Студенты </a:t>
            </a:r>
            <a:r>
              <a:rPr lang="ru-RU" sz="3600" dirty="0">
                <a:solidFill>
                  <a:schemeClr val="bg1"/>
                </a:solidFill>
              </a:rPr>
              <a:t>занимаются наукой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8004366" y="2365505"/>
            <a:ext cx="297806" cy="76200"/>
            <a:chOff x="2901950" y="2520999"/>
            <a:chExt cx="297806" cy="76200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Овал 12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004366" y="2905256"/>
            <a:ext cx="297806" cy="76200"/>
            <a:chOff x="2901950" y="2520999"/>
            <a:chExt cx="297806" cy="76200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Овал 15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DB29122-AFFD-4C1B-8491-7F53F7EA4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2" y="736434"/>
            <a:ext cx="1233093" cy="3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6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0"/>
            <a:ext cx="10287001" cy="6858000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0" y="0"/>
            <a:ext cx="2032000" cy="6858000"/>
          </a:xfrm>
          <a:prstGeom prst="rect">
            <a:avLst/>
          </a:prstGeom>
          <a:solidFill>
            <a:srgbClr val="001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 rot="16200000">
            <a:off x="170543" y="1861457"/>
            <a:ext cx="6858000" cy="3135086"/>
          </a:xfrm>
          <a:prstGeom prst="rect">
            <a:avLst/>
          </a:prstGeom>
          <a:gradFill>
            <a:gsLst>
              <a:gs pos="0">
                <a:srgbClr val="001315"/>
              </a:gs>
              <a:gs pos="100000">
                <a:srgbClr val="001315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8000" cy="1048039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Инженер – главная профессия современного мира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838200" y="1935741"/>
            <a:ext cx="25581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Инженеры разрабатывают новые технические решения, улучшают уже существующие и воплощают их в жизнь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805177" y="4201914"/>
            <a:ext cx="29477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spc="70" dirty="0">
                <a:solidFill>
                  <a:srgbClr val="28BE4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Инженеры нужны в любой отрасли, где внедряются современные технологии</a:t>
            </a:r>
            <a:endParaRPr lang="ru-RU" spc="70" dirty="0">
              <a:solidFill>
                <a:srgbClr val="28BE46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7752937" y="5571520"/>
            <a:ext cx="41293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ТО ЕСТЬ – ВЕЗДЕ!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-1" y="4634662"/>
            <a:ext cx="1836718" cy="1721688"/>
          </a:xfrm>
          <a:prstGeom prst="rect">
            <a:avLst/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78821"/>
            <a:ext cx="3429000" cy="2377529"/>
          </a:xfrm>
          <a:prstGeom prst="rect">
            <a:avLst/>
          </a:prstGeom>
          <a:solidFill>
            <a:srgbClr val="76B729"/>
          </a:solidFill>
        </p:spPr>
      </p:pic>
      <p:sp>
        <p:nvSpPr>
          <p:cNvPr id="65" name="Фигура, имеющая форму буквы L 64"/>
          <p:cNvSpPr/>
          <p:nvPr/>
        </p:nvSpPr>
        <p:spPr>
          <a:xfrm rot="5400000">
            <a:off x="649347" y="1769476"/>
            <a:ext cx="411270" cy="374652"/>
          </a:xfrm>
          <a:prstGeom prst="corner">
            <a:avLst>
              <a:gd name="adj1" fmla="val 33163"/>
              <a:gd name="adj2" fmla="val 34651"/>
            </a:avLst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Фигура, имеющая форму буквы L 65"/>
          <p:cNvSpPr/>
          <p:nvPr/>
        </p:nvSpPr>
        <p:spPr>
          <a:xfrm rot="5400000">
            <a:off x="4599542" y="3970979"/>
            <a:ext cx="411270" cy="374652"/>
          </a:xfrm>
          <a:prstGeom prst="corner">
            <a:avLst>
              <a:gd name="adj1" fmla="val 33163"/>
              <a:gd name="adj2" fmla="val 346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804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6"/>
          <a:stretch/>
        </p:blipFill>
        <p:spPr>
          <a:xfrm>
            <a:off x="0" y="1879600"/>
            <a:ext cx="6337300" cy="49672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845510"/>
            <a:ext cx="6597818" cy="375920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2720309" y="3241010"/>
            <a:ext cx="4978402" cy="225558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8000" cy="1048039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Любой студент может вместо диплома защитить </a:t>
            </a:r>
            <a:r>
              <a:rPr lang="ru-RU" sz="3600" dirty="0" err="1"/>
              <a:t>стартап</a:t>
            </a:r>
            <a:endParaRPr lang="ru-RU" sz="3600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6921500" y="2066634"/>
            <a:ext cx="46736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Инкубатор для новорожденных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Производство ЗОЖ-водорослей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Робот-бармен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3600" y="1952878"/>
            <a:ext cx="2527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Проекты студентов</a:t>
            </a:r>
            <a:endParaRPr lang="ru-RU" sz="2400" spc="7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4229100" y="4471674"/>
            <a:ext cx="780849" cy="2389148"/>
          </a:xfrm>
          <a:prstGeom prst="rect">
            <a:avLst/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29100" y="3504934"/>
            <a:ext cx="7861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Половина студентов Школы инженерного предпринимательства к выпуску имеют свой бизнес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591" y="4471674"/>
            <a:ext cx="3597409" cy="2393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49" y="4471674"/>
            <a:ext cx="3584641" cy="238498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168650" y="2066634"/>
            <a:ext cx="37528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Фильтр-стакан для очистки питьевой воды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Приложение для оптимизации инвестиционных портфелей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DD8F5B-B4D3-467C-93A2-24726EC01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2264" y="660544"/>
            <a:ext cx="1514475" cy="457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71938D-9498-47CC-8459-5345EB44B2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28" y="652320"/>
            <a:ext cx="1392848" cy="35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27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/>
        </p:blipFill>
        <p:spPr>
          <a:xfrm>
            <a:off x="7128357" y="3681700"/>
            <a:ext cx="5063634" cy="3188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8" t="588" r="14022" b="843"/>
          <a:stretch/>
        </p:blipFill>
        <p:spPr>
          <a:xfrm>
            <a:off x="0" y="0"/>
            <a:ext cx="7120632" cy="685799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-5585"/>
            <a:ext cx="12202226" cy="314736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/>
          <a:stretch/>
        </p:blipFill>
        <p:spPr>
          <a:xfrm>
            <a:off x="7120632" y="-2034"/>
            <a:ext cx="5071368" cy="36837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72300" cy="1905327"/>
          </a:xfrm>
        </p:spPr>
        <p:txBody>
          <a:bodyPr>
            <a:normAutofit/>
          </a:bodyPr>
          <a:lstStyle/>
          <a:p>
            <a:r>
              <a:rPr lang="ru-RU" sz="3600" dirty="0"/>
              <a:t>Лучший кампус </a:t>
            </a:r>
            <a:br>
              <a:rPr lang="ru-RU" sz="3600" dirty="0"/>
            </a:br>
            <a:r>
              <a:rPr lang="ru-RU" sz="3600" dirty="0"/>
              <a:t>среди вузов </a:t>
            </a:r>
            <a:br>
              <a:rPr lang="ru-RU" sz="3600" dirty="0"/>
            </a:br>
            <a:r>
              <a:rPr lang="ru-RU" sz="3600" dirty="0"/>
              <a:t>России 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-9" y="3563813"/>
            <a:ext cx="7118139" cy="3318087"/>
          </a:xfrm>
          <a:prstGeom prst="rect">
            <a:avLst/>
          </a:prstGeom>
          <a:gradFill>
            <a:gsLst>
              <a:gs pos="0">
                <a:schemeClr val="tx1">
                  <a:alpha val="55000"/>
                </a:schemeClr>
              </a:gs>
              <a:gs pos="100000">
                <a:srgbClr val="00B0F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"/>
          </a:p>
        </p:txBody>
      </p:sp>
      <p:sp>
        <p:nvSpPr>
          <p:cNvPr id="9" name="Прямоугольник 8"/>
          <p:cNvSpPr/>
          <p:nvPr/>
        </p:nvSpPr>
        <p:spPr>
          <a:xfrm>
            <a:off x="4126523" y="2590800"/>
            <a:ext cx="2983883" cy="4278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4653680" y="4840800"/>
            <a:ext cx="2354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Бассейн и спорткомплекс</a:t>
            </a:r>
          </a:p>
          <a:p>
            <a:pPr>
              <a:spcAft>
                <a:spcPts val="1200"/>
              </a:spcAft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Спортплощадки</a:t>
            </a:r>
          </a:p>
          <a:p>
            <a:pPr>
              <a:spcAft>
                <a:spcPts val="1200"/>
              </a:spcAft>
            </a:pPr>
            <a:r>
              <a:rPr lang="ru-RU" sz="1600" spc="70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WiFi</a:t>
            </a: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53680" y="2902656"/>
            <a:ext cx="2667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Общежития для </a:t>
            </a:r>
            <a:r>
              <a:rPr lang="ru-RU" sz="2800" b="1" spc="70" dirty="0">
                <a:solidFill>
                  <a:srgbClr val="28BE4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100 % </a:t>
            </a: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студентов</a:t>
            </a:r>
          </a:p>
          <a:p>
            <a:pPr>
              <a:spcAft>
                <a:spcPts val="1200"/>
              </a:spcAft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Библиотека</a:t>
            </a:r>
          </a:p>
          <a:p>
            <a:pPr>
              <a:spcAft>
                <a:spcPts val="1200"/>
              </a:spcAft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Культурный центр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4303988" y="3033346"/>
            <a:ext cx="297806" cy="76200"/>
            <a:chOff x="2901950" y="2520999"/>
            <a:chExt cx="297806" cy="7620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Овал 21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303988" y="4111869"/>
            <a:ext cx="297806" cy="76200"/>
            <a:chOff x="2901950" y="2520999"/>
            <a:chExt cx="297806" cy="7620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Овал 24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303988" y="4498731"/>
            <a:ext cx="297806" cy="76200"/>
            <a:chOff x="2901950" y="2520999"/>
            <a:chExt cx="297806" cy="76200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7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303988" y="4979377"/>
            <a:ext cx="297806" cy="76200"/>
            <a:chOff x="2901950" y="2520999"/>
            <a:chExt cx="297806" cy="76200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Овал 30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4303988" y="5612420"/>
            <a:ext cx="297806" cy="76200"/>
            <a:chOff x="2901950" y="2520999"/>
            <a:chExt cx="297806" cy="76200"/>
          </a:xfrm>
        </p:grpSpPr>
        <p:cxnSp>
          <p:nvCxnSpPr>
            <p:cNvPr id="34" name="Прямая соединительная линия 33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Овал 34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303988" y="6034451"/>
            <a:ext cx="297806" cy="76200"/>
            <a:chOff x="2901950" y="2520999"/>
            <a:chExt cx="297806" cy="76200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Овал 37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72D45D5-3491-477F-B964-E115C86296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28" y="652320"/>
            <a:ext cx="1392848" cy="35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89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1724"/>
            <a:ext cx="4835625" cy="6869723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68215" y="1676401"/>
            <a:ext cx="4167410" cy="3505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170" r="17141" b="508"/>
          <a:stretch/>
        </p:blipFill>
        <p:spPr>
          <a:xfrm>
            <a:off x="4835625" y="-11723"/>
            <a:ext cx="7356374" cy="68697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72300" cy="1048039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28BE46"/>
                </a:solidFill>
              </a:rPr>
              <a:t>Общежития</a:t>
            </a:r>
            <a:br>
              <a:rPr lang="ru-RU" sz="3600" dirty="0">
                <a:solidFill>
                  <a:srgbClr val="28BE46"/>
                </a:solidFill>
              </a:rPr>
            </a:br>
            <a:r>
              <a:rPr lang="ru-RU" sz="3600" dirty="0">
                <a:solidFill>
                  <a:srgbClr val="28BE46"/>
                </a:solidFill>
              </a:rPr>
              <a:t>ТПУ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1263787" y="2097763"/>
            <a:ext cx="345244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Безопасность: пропускная система, круглосуточная охрана</a:t>
            </a:r>
          </a:p>
          <a:p>
            <a:pPr>
              <a:spcAft>
                <a:spcPts val="1800"/>
              </a:spcAft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Учебные комнаты</a:t>
            </a:r>
          </a:p>
          <a:p>
            <a:pPr>
              <a:spcAft>
                <a:spcPts val="1800"/>
              </a:spcAft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Тренажерные залы</a:t>
            </a:r>
          </a:p>
          <a:p>
            <a:pPr>
              <a:spcAft>
                <a:spcPts val="1800"/>
              </a:spcAft>
            </a:pPr>
            <a:r>
              <a:rPr lang="ru-RU" sz="2800" b="1" spc="70" dirty="0">
                <a:solidFill>
                  <a:srgbClr val="28BE4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&lt; 600</a:t>
            </a:r>
            <a:r>
              <a:rPr lang="ru-RU" sz="1600" spc="70" dirty="0">
                <a:solidFill>
                  <a:srgbClr val="28BE4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руб./мес.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25" y="3823840"/>
            <a:ext cx="4554416" cy="30362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69" y="5190405"/>
            <a:ext cx="2514456" cy="1676304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57593" y="2224938"/>
            <a:ext cx="297806" cy="76200"/>
            <a:chOff x="2901950" y="2520999"/>
            <a:chExt cx="297806" cy="7620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57593" y="3183350"/>
            <a:ext cx="297806" cy="76200"/>
            <a:chOff x="2901950" y="2520999"/>
            <a:chExt cx="297806" cy="76200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957593" y="3684267"/>
            <a:ext cx="297806" cy="76200"/>
            <a:chOff x="2901950" y="2520999"/>
            <a:chExt cx="297806" cy="7620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Овал 19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957593" y="4217961"/>
            <a:ext cx="297806" cy="76200"/>
            <a:chOff x="2901950" y="2520999"/>
            <a:chExt cx="297806" cy="76200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Овал 26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Фигура, имеющая форму буквы L 27"/>
          <p:cNvSpPr/>
          <p:nvPr/>
        </p:nvSpPr>
        <p:spPr>
          <a:xfrm>
            <a:off x="543680" y="4923784"/>
            <a:ext cx="411270" cy="374652"/>
          </a:xfrm>
          <a:prstGeom prst="corner">
            <a:avLst>
              <a:gd name="adj1" fmla="val 33163"/>
              <a:gd name="adj2" fmla="val 34651"/>
            </a:avLst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25A354F-FAF7-4F4D-9BB5-012238D181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2" y="736434"/>
            <a:ext cx="1233093" cy="3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52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4" b="15587"/>
          <a:stretch/>
        </p:blipFill>
        <p:spPr>
          <a:xfrm>
            <a:off x="6389076" y="-1"/>
            <a:ext cx="5802923" cy="68707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13334"/>
          <a:stretch/>
        </p:blipFill>
        <p:spPr>
          <a:xfrm>
            <a:off x="5784299" y="586154"/>
            <a:ext cx="5802923" cy="62718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72300" cy="1369890"/>
          </a:xfrm>
        </p:spPr>
        <p:txBody>
          <a:bodyPr>
            <a:normAutofit/>
          </a:bodyPr>
          <a:lstStyle/>
          <a:p>
            <a:r>
              <a:rPr lang="ru-RU" sz="3600" dirty="0"/>
              <a:t>Стипендии</a:t>
            </a:r>
            <a:br>
              <a:rPr lang="ru-RU" sz="3600" dirty="0"/>
            </a:br>
            <a:r>
              <a:rPr lang="ru-RU" sz="3600" dirty="0"/>
              <a:t>и поддержка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1301262" y="1997147"/>
            <a:ext cx="413433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Индивидуальная материальная поддержка</a:t>
            </a:r>
          </a:p>
          <a:p>
            <a:pPr>
              <a:spcAft>
                <a:spcPts val="1200"/>
              </a:spcAft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Социальная стипендия, наставничество</a:t>
            </a:r>
          </a:p>
          <a:p>
            <a:pPr>
              <a:spcAft>
                <a:spcPts val="1200"/>
              </a:spcAft>
            </a:pPr>
            <a:r>
              <a:rPr lang="ru-RU" sz="2800" b="1" spc="70" dirty="0">
                <a:solidFill>
                  <a:srgbClr val="28BE4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33</a:t>
            </a: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стипендиальные программы</a:t>
            </a:r>
          </a:p>
          <a:p>
            <a:pPr>
              <a:spcAft>
                <a:spcPts val="1200"/>
              </a:spcAft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Проекты, гранты, статьи, патенты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199" y="4661706"/>
            <a:ext cx="53984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Более</a:t>
            </a:r>
            <a:br>
              <a:rPr lang="ru-RU" sz="20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4400" b="1" spc="70" dirty="0">
                <a:solidFill>
                  <a:srgbClr val="28BE4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480 000 000</a:t>
            </a:r>
            <a:r>
              <a:rPr lang="ru-RU" sz="20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руб. </a:t>
            </a:r>
            <a:br>
              <a:rPr lang="ru-RU" sz="20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20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 год</a:t>
            </a:r>
            <a:endParaRPr lang="ru-RU" sz="2000" spc="7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957593" y="2107707"/>
            <a:ext cx="297806" cy="76200"/>
            <a:chOff x="2901950" y="2520999"/>
            <a:chExt cx="297806" cy="76200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Овал 11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957593" y="2775923"/>
            <a:ext cx="297806" cy="76200"/>
            <a:chOff x="2901950" y="2520999"/>
            <a:chExt cx="297806" cy="76200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957593" y="3513415"/>
            <a:ext cx="297806" cy="76200"/>
            <a:chOff x="2901950" y="2520999"/>
            <a:chExt cx="297806" cy="7620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57593" y="4007582"/>
            <a:ext cx="297806" cy="76200"/>
            <a:chOff x="2901950" y="2520999"/>
            <a:chExt cx="297806" cy="76200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088889F-643D-4917-B034-86A14F87F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2" y="736434"/>
            <a:ext cx="1233093" cy="3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75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 t="1" r="-22293" b="9498"/>
          <a:stretch/>
        </p:blipFill>
        <p:spPr>
          <a:xfrm>
            <a:off x="10844" y="0"/>
            <a:ext cx="12181156" cy="68797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-12983"/>
            <a:ext cx="12192000" cy="4212097"/>
          </a:xfrm>
          <a:prstGeom prst="rect">
            <a:avLst/>
          </a:prstGeom>
          <a:gradFill>
            <a:gsLst>
              <a:gs pos="31800">
                <a:srgbClr val="262424">
                  <a:alpha val="56000"/>
                </a:srgbClr>
              </a:gs>
              <a:gs pos="0">
                <a:schemeClr val="tx1">
                  <a:alpha val="63000"/>
                </a:schemeClr>
              </a:gs>
              <a:gs pos="100000">
                <a:schemeClr val="bg2">
                  <a:lumMod val="5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72660"/>
            <a:ext cx="6972300" cy="1588004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Студенческая 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жизнь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Спорт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4949371" y="771850"/>
            <a:ext cx="35705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«Сибирские львы» — один из лучших студенческих клубов в России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8728146" y="1"/>
            <a:ext cx="3463856" cy="6866100"/>
            <a:chOff x="9694112" y="1572344"/>
            <a:chExt cx="2497889" cy="495134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4112" y="1572344"/>
              <a:ext cx="2497886" cy="166609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"/>
            <a:stretch/>
          </p:blipFill>
          <p:spPr>
            <a:xfrm>
              <a:off x="9711357" y="4831298"/>
              <a:ext cx="2479703" cy="1692394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4114" y="3238434"/>
              <a:ext cx="2497887" cy="1594396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4161322" y="3321324"/>
            <a:ext cx="4589435" cy="3544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72379" y="3576818"/>
            <a:ext cx="422854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Еще клубы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«Аида» </a:t>
            </a:r>
            <a:b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(альпинизм и спелеология)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«Амазонки» </a:t>
            </a:r>
            <a:b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(туристско-спортивный)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«Ариадна» (скалолазание)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«Орион» (дельтапланеризм)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«Афалина» (аквалангисты)</a:t>
            </a:r>
          </a:p>
        </p:txBody>
      </p:sp>
      <p:sp>
        <p:nvSpPr>
          <p:cNvPr id="17" name="Фигура, имеющая форму буквы L 16"/>
          <p:cNvSpPr/>
          <p:nvPr/>
        </p:nvSpPr>
        <p:spPr>
          <a:xfrm rot="5400000">
            <a:off x="4129255" y="3341448"/>
            <a:ext cx="411270" cy="374652"/>
          </a:xfrm>
          <a:prstGeom prst="corner">
            <a:avLst>
              <a:gd name="adj1" fmla="val 33163"/>
              <a:gd name="adj2" fmla="val 34651"/>
            </a:avLst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383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r="-12673"/>
          <a:stretch/>
        </p:blipFill>
        <p:spPr>
          <a:xfrm>
            <a:off x="1884385" y="0"/>
            <a:ext cx="10307615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6200000">
            <a:off x="750559" y="1135188"/>
            <a:ext cx="6856640" cy="4588984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00000">
                <a:schemeClr val="tx2">
                  <a:lumMod val="5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884385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72300" cy="1048039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Студенческая жизнь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Творчество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775" y="0"/>
            <a:ext cx="4649225" cy="6858000"/>
          </a:xfrm>
          <a:prstGeom prst="rect">
            <a:avLst/>
          </a:prstGeom>
        </p:spPr>
      </p:pic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838200" y="1906712"/>
            <a:ext cx="293057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Танцевальная сборная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Музыкальное объединение «Доминанта»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Студия эстрадного вокала «Отражение»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Школа классического вокала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1600" spc="7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Медиацентр</a:t>
            </a: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фото, видео, </a:t>
            </a:r>
            <a:r>
              <a:rPr lang="ru-RU" sz="1600" spc="7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блоггинг</a:t>
            </a:r>
            <a:endParaRPr lang="ru-RU" sz="1600" spc="7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6A8196-357E-47A8-AA7F-19E62DC2A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2" y="736434"/>
            <a:ext cx="1233093" cy="3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16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0"/>
          <a:stretch/>
        </p:blipFill>
        <p:spPr>
          <a:xfrm>
            <a:off x="-4948" y="0"/>
            <a:ext cx="12196948" cy="68652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6200000">
            <a:off x="2667002" y="-2667001"/>
            <a:ext cx="6857999" cy="12191999"/>
          </a:xfrm>
          <a:prstGeom prst="rect">
            <a:avLst/>
          </a:prstGeom>
          <a:gradFill>
            <a:gsLst>
              <a:gs pos="0">
                <a:srgbClr val="0069B4">
                  <a:alpha val="92000"/>
                </a:srgbClr>
              </a:gs>
              <a:gs pos="100000">
                <a:srgbClr val="FF0066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72300" cy="1048039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Студенческая жизнь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838200" y="1645455"/>
            <a:ext cx="3269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Студенческие отряды</a:t>
            </a:r>
            <a:endParaRPr lang="ru-RU" sz="1600" spc="7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1775" b="7991"/>
          <a:stretch/>
        </p:blipFill>
        <p:spPr>
          <a:xfrm>
            <a:off x="-14513" y="3933369"/>
            <a:ext cx="4746170" cy="29502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356" y="3933370"/>
            <a:ext cx="4406644" cy="29318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249" y="755040"/>
            <a:ext cx="1174412" cy="27368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904344" y="2807054"/>
            <a:ext cx="55524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 трудовой сезон боец </a:t>
            </a:r>
            <a:r>
              <a:rPr lang="ru-RU" sz="1600" spc="7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студотряда</a:t>
            </a: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зарабатывает </a:t>
            </a:r>
            <a:r>
              <a:rPr lang="ru-RU" sz="28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15–60</a:t>
            </a:r>
            <a:r>
              <a:rPr lang="ru-RU" sz="28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тыс. руб. в мес.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31657" y="3933370"/>
            <a:ext cx="3078844" cy="2932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135318" y="4473568"/>
            <a:ext cx="252822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Волонтеры</a:t>
            </a:r>
          </a:p>
          <a:p>
            <a:pPr>
              <a:spcAft>
                <a:spcPts val="1200"/>
              </a:spcAft>
            </a:pPr>
            <a:r>
              <a:rPr lang="ru-RU" sz="16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события, социальные акции, спорт, образование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64093" y="1627099"/>
            <a:ext cx="5618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4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300+ </a:t>
            </a:r>
            <a:r>
              <a:rPr lang="ru-RU" sz="16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бойцов</a:t>
            </a:r>
          </a:p>
        </p:txBody>
      </p:sp>
    </p:spTree>
    <p:extLst>
      <p:ext uri="{BB962C8B-B14F-4D97-AF65-F5344CB8AC3E}">
        <p14:creationId xmlns:p14="http://schemas.microsoft.com/office/powerpoint/2010/main" val="1696647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4" b="15587"/>
          <a:stretch/>
        </p:blipFill>
        <p:spPr>
          <a:xfrm>
            <a:off x="0" y="-1"/>
            <a:ext cx="5802923" cy="6870701"/>
          </a:xfrm>
          <a:prstGeom prst="rect">
            <a:avLst/>
          </a:prstGeom>
        </p:spPr>
      </p:pic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5948" r="12543"/>
          <a:stretch/>
        </p:blipFill>
        <p:spPr>
          <a:xfrm>
            <a:off x="3614057" y="0"/>
            <a:ext cx="8674595" cy="688565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927364"/>
            <a:ext cx="4775200" cy="601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990439" y="1353401"/>
            <a:ext cx="317878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spc="70" dirty="0">
                <a:solidFill>
                  <a:srgbClr val="28BE4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9 500 </a:t>
            </a:r>
            <a:r>
              <a:rPr lang="ru-RU" sz="20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студентов ТПУ: точно найдешь друзей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90439" y="2821468"/>
            <a:ext cx="364341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spc="70" dirty="0">
                <a:solidFill>
                  <a:srgbClr val="28BE4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3 000 </a:t>
            </a:r>
            <a:r>
              <a:rPr lang="ru-RU" sz="20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иностранных студентов: друзья из </a:t>
            </a:r>
            <a:r>
              <a:rPr lang="ru-RU" sz="2800" b="1" spc="70" dirty="0">
                <a:solidFill>
                  <a:srgbClr val="28BE4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40</a:t>
            </a:r>
            <a:r>
              <a:rPr lang="ru-RU" sz="20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стран 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90439" y="4452752"/>
            <a:ext cx="3538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Выпускники работают по всему миру: </a:t>
            </a:r>
            <a:r>
              <a:rPr lang="ru-RU" sz="20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полезные связи и друзья на всю жизнь 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618908" y="1573625"/>
            <a:ext cx="297806" cy="76200"/>
            <a:chOff x="2901950" y="2520999"/>
            <a:chExt cx="297806" cy="7620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Овал 24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18908" y="3059525"/>
            <a:ext cx="297806" cy="76200"/>
            <a:chOff x="2901950" y="2520999"/>
            <a:chExt cx="297806" cy="76200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7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18908" y="4612100"/>
            <a:ext cx="297806" cy="76200"/>
            <a:chOff x="2901950" y="2520999"/>
            <a:chExt cx="297806" cy="76200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Овал 30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70478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50254C-1012-4557-890D-29E2F417BB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/>
          <a:stretch/>
        </p:blipFill>
        <p:spPr>
          <a:xfrm>
            <a:off x="2116595" y="498112"/>
            <a:ext cx="4756150" cy="391771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0" b="56459"/>
          <a:stretch/>
        </p:blipFill>
        <p:spPr>
          <a:xfrm rot="5400000">
            <a:off x="6108702" y="774700"/>
            <a:ext cx="6857998" cy="53086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27251" y="4417358"/>
            <a:ext cx="4756150" cy="2440642"/>
          </a:xfrm>
          <a:prstGeom prst="rect">
            <a:avLst/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388" y="3245224"/>
            <a:ext cx="4108704" cy="1170600"/>
          </a:xfrm>
          <a:ln>
            <a:noFill/>
            <a:bevel/>
          </a:ln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28BE46"/>
                </a:solidFill>
              </a:rPr>
              <a:t>Узнай </a:t>
            </a:r>
            <a:br>
              <a:rPr lang="ru-RU" sz="3600" dirty="0">
                <a:solidFill>
                  <a:srgbClr val="28BE46"/>
                </a:solidFill>
              </a:rPr>
            </a:br>
            <a:r>
              <a:rPr lang="ru-RU" sz="3600" dirty="0">
                <a:solidFill>
                  <a:srgbClr val="28BE46"/>
                </a:solidFill>
              </a:rPr>
              <a:t>о ТПУ больше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7221351" y="774595"/>
            <a:ext cx="46609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ru-RU" sz="28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Заходи: </a:t>
            </a:r>
            <a:r>
              <a:rPr lang="ru-RU" sz="28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 сайт abiturient.tpu.ru  </a:t>
            </a:r>
          </a:p>
          <a:p>
            <a:pPr>
              <a:spcAft>
                <a:spcPts val="2400"/>
              </a:spcAft>
            </a:pPr>
            <a:r>
              <a:rPr lang="ru-RU" sz="28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Позвони: </a:t>
            </a:r>
            <a:r>
              <a:rPr lang="ru-RU" sz="28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701-602 </a:t>
            </a:r>
          </a:p>
          <a:p>
            <a:pPr>
              <a:spcAft>
                <a:spcPts val="2400"/>
              </a:spcAft>
            </a:pPr>
            <a:r>
              <a:rPr lang="ru-RU" sz="28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Напиши: </a:t>
            </a:r>
            <a:r>
              <a:rPr lang="ru-RU" sz="28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abiturient@tpu.ru</a:t>
            </a:r>
          </a:p>
          <a:p>
            <a:pPr>
              <a:spcAft>
                <a:spcPts val="2400"/>
              </a:spcAft>
            </a:pPr>
            <a:r>
              <a:rPr lang="ru-RU" sz="28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Присоединяйся:</a:t>
            </a:r>
            <a:r>
              <a:rPr lang="ru-RU" sz="28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2800" spc="7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0327" y="4668183"/>
            <a:ext cx="31559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правила приема</a:t>
            </a:r>
          </a:p>
          <a:p>
            <a:pPr>
              <a:spcAft>
                <a:spcPts val="1200"/>
              </a:spcAft>
            </a:pP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направления</a:t>
            </a:r>
          </a:p>
          <a:p>
            <a:pPr>
              <a:spcAft>
                <a:spcPts val="1200"/>
              </a:spcAft>
            </a:pP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новости</a:t>
            </a:r>
          </a:p>
          <a:p>
            <a:pPr>
              <a:spcAft>
                <a:spcPts val="1200"/>
              </a:spcAft>
            </a:pP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подготовка</a:t>
            </a:r>
          </a:p>
          <a:p>
            <a:pPr>
              <a:spcAft>
                <a:spcPts val="1200"/>
              </a:spcAft>
            </a:pPr>
            <a:r>
              <a:rPr lang="ru-RU" sz="1600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вопросы-ответы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27251" y="-1"/>
            <a:ext cx="4745494" cy="5238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2824331" y="4817409"/>
            <a:ext cx="297806" cy="76200"/>
            <a:chOff x="2901950" y="2520999"/>
            <a:chExt cx="297806" cy="76200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Овал 11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824331" y="5180824"/>
            <a:ext cx="297806" cy="76200"/>
            <a:chOff x="2901950" y="2520999"/>
            <a:chExt cx="297806" cy="76200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824331" y="5561479"/>
            <a:ext cx="297806" cy="76200"/>
            <a:chOff x="2901950" y="2520999"/>
            <a:chExt cx="297806" cy="76200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824331" y="5981312"/>
            <a:ext cx="297806" cy="76200"/>
            <a:chOff x="2901950" y="2520999"/>
            <a:chExt cx="297806" cy="76200"/>
          </a:xfrm>
        </p:grpSpPr>
        <p:cxnSp>
          <p:nvCxnSpPr>
            <p:cNvPr id="21" name="Прямая соединительная линия 20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Овал 21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824331" y="6373547"/>
            <a:ext cx="297806" cy="76200"/>
            <a:chOff x="2901950" y="2520999"/>
            <a:chExt cx="297806" cy="7620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Овал 24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8C8E95E-7F01-4EDF-BD92-02E69AF66E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6" y="4938529"/>
            <a:ext cx="1433266" cy="14332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65B6853-18C5-4504-9A0F-91AABB06D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88" y="476250"/>
            <a:ext cx="1514475" cy="4572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3907CF1-9955-4A2F-9F27-3BCC39549F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6" y="595155"/>
            <a:ext cx="1392848" cy="35888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73EF81D-0B23-40C0-BCAB-A295FDFE5E6F}"/>
              </a:ext>
            </a:extLst>
          </p:cNvPr>
          <p:cNvSpPr/>
          <p:nvPr/>
        </p:nvSpPr>
        <p:spPr>
          <a:xfrm>
            <a:off x="7221351" y="4571773"/>
            <a:ext cx="43402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VK: </a:t>
            </a:r>
            <a:r>
              <a:rPr lang="ru-RU" sz="2800" spc="70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abiturient_tpu</a:t>
            </a:r>
            <a:endParaRPr lang="ru-RU" sz="2800" spc="7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8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28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C45EAC5-EF94-44DD-844B-C65CF96C325E}"/>
              </a:ext>
            </a:extLst>
          </p:cNvPr>
          <p:cNvSpPr/>
          <p:nvPr/>
        </p:nvSpPr>
        <p:spPr>
          <a:xfrm>
            <a:off x="7221351" y="5278626"/>
            <a:ext cx="32319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Telegram</a:t>
            </a:r>
            <a:r>
              <a:rPr lang="ru-RU" sz="28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ru-RU" sz="28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abituri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е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nt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_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tpu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76655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Овал 33"/>
          <p:cNvSpPr/>
          <p:nvPr/>
        </p:nvSpPr>
        <p:spPr>
          <a:xfrm>
            <a:off x="5631531" y="-932339"/>
            <a:ext cx="2948055" cy="29480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8528786" y="4046002"/>
            <a:ext cx="4104441" cy="4104441"/>
          </a:xfrm>
          <a:prstGeom prst="ellipse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-841321" y="1641715"/>
            <a:ext cx="6800656" cy="68006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16400" y="381178"/>
            <a:ext cx="5240483" cy="1026186"/>
          </a:xfrm>
          <a:prstGeom prst="roundRect">
            <a:avLst>
              <a:gd name="adj" fmla="val 50000"/>
            </a:avLst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8282BC-AB12-4917-8CB8-2CF48F7CB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2801" y="615529"/>
            <a:ext cx="4463928" cy="574856"/>
          </a:xfrm>
        </p:spPr>
        <p:txBody>
          <a:bodyPr>
            <a:no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poly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_</a:t>
            </a: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help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_</a:t>
            </a: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bot</a:t>
            </a:r>
            <a:endParaRPr lang="ru-RU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29C560-7562-440E-98CD-CDDA3BEA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340" y="408368"/>
            <a:ext cx="1981200" cy="6191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345B0D-1A5E-41E6-BAD4-E2D14D3B0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308" y="681037"/>
            <a:ext cx="1392848" cy="35888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38200" y="365125"/>
            <a:ext cx="3378200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600" dirty="0"/>
              <a:t>Поли поможет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615026" y="3182201"/>
            <a:ext cx="297806" cy="76200"/>
            <a:chOff x="2901950" y="2520999"/>
            <a:chExt cx="297806" cy="76200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Овал 12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615026" y="3626701"/>
            <a:ext cx="297806" cy="76200"/>
            <a:chOff x="2901950" y="2520999"/>
            <a:chExt cx="297806" cy="76200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Овал 15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Объект 2">
            <a:extLst>
              <a:ext uri="{FF2B5EF4-FFF2-40B4-BE49-F238E27FC236}">
                <a16:creationId xmlns:a16="http://schemas.microsoft.com/office/drawing/2014/main" id="{3C8282BC-AB12-4917-8CB8-2CF48F7CB132}"/>
              </a:ext>
            </a:extLst>
          </p:cNvPr>
          <p:cNvSpPr txBox="1">
            <a:spLocks/>
          </p:cNvSpPr>
          <p:nvPr/>
        </p:nvSpPr>
        <p:spPr>
          <a:xfrm>
            <a:off x="7134437" y="3002503"/>
            <a:ext cx="4806103" cy="3159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</a:rPr>
              <a:t>выбрать специальность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</a:rPr>
              <a:t>подготовиться к ЕГЭ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</a:rPr>
              <a:t>выбрать вуз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</a:rPr>
              <a:t>составить самый лучший план </a:t>
            </a:r>
            <a:r>
              <a:rPr lang="ru-RU" sz="2100" strike="sngStrike" dirty="0">
                <a:latin typeface="Verdana" panose="020B0604030504040204" pitchFamily="34" charset="0"/>
                <a:ea typeface="Verdana" panose="020B0604030504040204" pitchFamily="34" charset="0"/>
              </a:rPr>
              <a:t>захвата мира</a:t>
            </a: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100" dirty="0">
                <a:latin typeface="Verdana" panose="020B0604030504040204" pitchFamily="34" charset="0"/>
                <a:ea typeface="Verdana" panose="020B0604030504040204" pitchFamily="34" charset="0"/>
              </a:rPr>
              <a:t>не пропустить важное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6615026" y="4198201"/>
            <a:ext cx="297806" cy="76200"/>
            <a:chOff x="2901950" y="2520999"/>
            <a:chExt cx="297806" cy="76200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Овал 22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615026" y="4718901"/>
            <a:ext cx="297806" cy="76200"/>
            <a:chOff x="2901950" y="2520999"/>
            <a:chExt cx="297806" cy="7620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6615026" y="5519001"/>
            <a:ext cx="297806" cy="76200"/>
            <a:chOff x="2901950" y="2520999"/>
            <a:chExt cx="297806" cy="7620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Овал 28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Фигура, имеющая форму буквы L 29"/>
          <p:cNvSpPr/>
          <p:nvPr/>
        </p:nvSpPr>
        <p:spPr>
          <a:xfrm>
            <a:off x="6203756" y="5921938"/>
            <a:ext cx="411270" cy="374652"/>
          </a:xfrm>
          <a:prstGeom prst="corner">
            <a:avLst>
              <a:gd name="adj1" fmla="val 33163"/>
              <a:gd name="adj2" fmla="val 34651"/>
            </a:avLst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Фигура, имеющая форму буквы L 30"/>
          <p:cNvSpPr/>
          <p:nvPr/>
        </p:nvSpPr>
        <p:spPr>
          <a:xfrm rot="10800000">
            <a:off x="11134886" y="2720881"/>
            <a:ext cx="411270" cy="374652"/>
          </a:xfrm>
          <a:prstGeom prst="corner">
            <a:avLst>
              <a:gd name="adj1" fmla="val 33163"/>
              <a:gd name="adj2" fmla="val 34651"/>
            </a:avLst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/>
        </p:nvGrpSpPr>
        <p:grpSpPr>
          <a:xfrm>
            <a:off x="417185" y="1808575"/>
            <a:ext cx="6087038" cy="5130800"/>
            <a:chOff x="696572" y="987425"/>
            <a:chExt cx="6087038" cy="513080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6572" y="987425"/>
              <a:ext cx="6087038" cy="5130800"/>
            </a:xfrm>
            <a:prstGeom prst="rect">
              <a:avLst/>
            </a:prstGeom>
          </p:spPr>
        </p:pic>
        <p:sp>
          <p:nvSpPr>
            <p:cNvPr id="36" name="Прямоугольник 35"/>
            <p:cNvSpPr/>
            <p:nvPr/>
          </p:nvSpPr>
          <p:spPr>
            <a:xfrm>
              <a:off x="2334006" y="4412075"/>
              <a:ext cx="502227" cy="507588"/>
            </a:xfrm>
            <a:prstGeom prst="rect">
              <a:avLst/>
            </a:prstGeom>
            <a:solidFill>
              <a:srgbClr val="DEE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7345B0D-1A5E-41E6-BAD4-E2D14D3B0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38"/>
            <a:stretch/>
          </p:blipFill>
          <p:spPr>
            <a:xfrm>
              <a:off x="2418242" y="4486429"/>
              <a:ext cx="333755" cy="358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3257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67"/>
          <a:stretch/>
        </p:blipFill>
        <p:spPr>
          <a:xfrm rot="5400000">
            <a:off x="2663373" y="-2663372"/>
            <a:ext cx="6865255" cy="12192002"/>
          </a:xfrm>
          <a:prstGeom prst="rect">
            <a:avLst/>
          </a:prstGeom>
        </p:spPr>
      </p:pic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-2170878" y="2994721"/>
            <a:ext cx="6234979" cy="1048039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Что разрабатывают инженеры Томского </a:t>
            </a:r>
            <a:r>
              <a:rPr lang="ru-RU" sz="3600" dirty="0" err="1"/>
              <a:t>политеха</a:t>
            </a:r>
            <a:endParaRPr lang="ru-RU" sz="3600" dirty="0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198" y="411345"/>
            <a:ext cx="1307783" cy="304295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931619" y="-11289"/>
            <a:ext cx="10260382" cy="6869289"/>
            <a:chOff x="1134046" y="1790593"/>
            <a:chExt cx="8221984" cy="550458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" r="4929"/>
            <a:stretch/>
          </p:blipFill>
          <p:spPr>
            <a:xfrm>
              <a:off x="6602758" y="1808938"/>
              <a:ext cx="2745940" cy="274594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>
              <a:off x="3885303" y="4529635"/>
              <a:ext cx="2747481" cy="2747481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>
              <a:off x="3879986" y="1806864"/>
              <a:ext cx="2722772" cy="2722772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>
              <a:off x="1134046" y="4543924"/>
              <a:ext cx="2751258" cy="2751258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0" r="16650"/>
            <a:stretch/>
          </p:blipFill>
          <p:spPr>
            <a:xfrm>
              <a:off x="6617044" y="4539923"/>
              <a:ext cx="2738986" cy="273898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r="16875"/>
            <a:stretch/>
          </p:blipFill>
          <p:spPr>
            <a:xfrm>
              <a:off x="1137290" y="1790593"/>
              <a:ext cx="2753331" cy="2753331"/>
            </a:xfrm>
            <a:prstGeom prst="rect">
              <a:avLst/>
            </a:prstGeom>
          </p:spPr>
        </p:pic>
      </p:grpSp>
      <p:sp>
        <p:nvSpPr>
          <p:cNvPr id="34" name="Прямоугольник 33"/>
          <p:cNvSpPr/>
          <p:nvPr/>
        </p:nvSpPr>
        <p:spPr>
          <a:xfrm rot="10800000">
            <a:off x="1917364" y="1102825"/>
            <a:ext cx="10292462" cy="2302698"/>
          </a:xfrm>
          <a:prstGeom prst="rect">
            <a:avLst/>
          </a:prstGeom>
          <a:gradFill>
            <a:gsLst>
              <a:gs pos="0">
                <a:schemeClr val="tx1">
                  <a:alpha val="7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177689" y="2759027"/>
            <a:ext cx="2882914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защитные покрытия для космических кораблей</a:t>
            </a:r>
          </a:p>
        </p:txBody>
      </p:sp>
      <p:sp>
        <p:nvSpPr>
          <p:cNvPr id="26" name="Прямоугольник 25"/>
          <p:cNvSpPr/>
          <p:nvPr/>
        </p:nvSpPr>
        <p:spPr>
          <a:xfrm rot="10800000">
            <a:off x="1917364" y="4546600"/>
            <a:ext cx="10292462" cy="2302698"/>
          </a:xfrm>
          <a:prstGeom prst="rect">
            <a:avLst/>
          </a:prstGeom>
          <a:gradFill>
            <a:gsLst>
              <a:gs pos="0">
                <a:schemeClr val="tx1">
                  <a:alpha val="7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177689" y="6125518"/>
            <a:ext cx="2830954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способы защиты лесов </a:t>
            </a:r>
            <a:br>
              <a:rPr lang="ru-RU" sz="12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2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 пожаров и вредителей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557545" y="6125518"/>
            <a:ext cx="2882914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новые лекарства </a:t>
            </a:r>
            <a:r>
              <a:rPr lang="en-US" sz="12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2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2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для лечения рака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557544" y="2676600"/>
            <a:ext cx="2683703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способы получения </a:t>
            </a:r>
            <a:r>
              <a:rPr lang="ru-RU" sz="1200" b="1" spc="7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экологичного</a:t>
            </a:r>
            <a:r>
              <a:rPr lang="ru-RU" sz="12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водородного топлива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966539" y="6125518"/>
            <a:ext cx="2882914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реактор для получения </a:t>
            </a:r>
            <a:r>
              <a:rPr lang="ru-RU" sz="1200" b="1" spc="7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биоразлагаемого</a:t>
            </a:r>
            <a:r>
              <a:rPr lang="ru-RU" sz="12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пластика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966539" y="2861266"/>
            <a:ext cx="2882914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способы очистки воды</a:t>
            </a:r>
          </a:p>
        </p:txBody>
      </p:sp>
    </p:spTree>
    <p:extLst>
      <p:ext uri="{BB962C8B-B14F-4D97-AF65-F5344CB8AC3E}">
        <p14:creationId xmlns:p14="http://schemas.microsoft.com/office/powerpoint/2010/main" val="4319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" b="34909"/>
          <a:stretch/>
        </p:blipFill>
        <p:spPr>
          <a:xfrm>
            <a:off x="-50799" y="-1"/>
            <a:ext cx="12242800" cy="685800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50799" y="0"/>
            <a:ext cx="12242799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8000" cy="1048039"/>
          </a:xfrm>
        </p:spPr>
        <p:txBody>
          <a:bodyPr>
            <a:normAutofit/>
          </a:bodyPr>
          <a:lstStyle/>
          <a:p>
            <a:r>
              <a:rPr lang="ru-RU" sz="3600" dirty="0"/>
              <a:t>Где учиться на инженера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838199" y="1398262"/>
            <a:ext cx="10806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b="1" spc="70" dirty="0">
                <a:solidFill>
                  <a:srgbClr val="28BE4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ТОП-10</a:t>
            </a:r>
            <a:r>
              <a:rPr lang="ru-RU" sz="20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технических вузов России по рейтингу </a:t>
            </a:r>
            <a:r>
              <a:rPr lang="ru-RU" sz="36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FORBES</a:t>
            </a:r>
            <a:endParaRPr lang="ru-RU" sz="3600" spc="7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5400000">
            <a:off x="6152175" y="825002"/>
            <a:ext cx="6858003" cy="5207993"/>
          </a:xfrm>
          <a:prstGeom prst="rect">
            <a:avLst/>
          </a:prstGeom>
          <a:gradFill>
            <a:gsLst>
              <a:gs pos="0">
                <a:srgbClr val="00B050">
                  <a:alpha val="13000"/>
                </a:srgbClr>
              </a:gs>
              <a:gs pos="100000">
                <a:srgbClr val="00B05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37300" y="4143376"/>
            <a:ext cx="4483100" cy="496612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38199" y="2210755"/>
            <a:ext cx="54991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Национальный исследовательский ядерный </a:t>
            </a:r>
            <a:b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университет «МИФИ»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Московский физико-технический институт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Национальный исследовательский технологический университет «</a:t>
            </a:r>
            <a:r>
              <a:rPr lang="ru-RU" sz="1100" spc="70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МИСиС</a:t>
            </a: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Национальный исследовательский университет ИТМО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11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Национальный исследовательский Томский </a:t>
            </a:r>
            <a:br>
              <a:rPr lang="ru-RU" sz="11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1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политехнический университет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Московский государственный технический </a:t>
            </a:r>
            <a:b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университет имени Н.Э. Баумана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37300" y="2210755"/>
            <a:ext cx="428376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 startAt="7"/>
            </a:pP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Санкт-Петербургский политехнический университет Петра Великого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 startAt="7"/>
            </a:pP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Российский химико-технологический университет имени Д.И. Менделеев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 startAt="7"/>
            </a:pP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Санкт-Петербургский государственный электротехнический университет «ЛЭТИ» </a:t>
            </a:r>
            <a:b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им. В.И. Ульянова (Ленина)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 startAt="7"/>
            </a:pP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Технологический университет «СТАНКИН»</a:t>
            </a:r>
          </a:p>
          <a:p>
            <a:pPr>
              <a:spcAft>
                <a:spcPts val="600"/>
              </a:spcAft>
            </a:pPr>
            <a:r>
              <a:rPr lang="ru-RU" sz="11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ТПУ – единственный вуз, расположенный не в Москве или Санкт-Петербурге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8200" y="4838542"/>
            <a:ext cx="424815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3200" b="1" spc="70" dirty="0">
                <a:solidFill>
                  <a:srgbClr val="28BE4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ТОП-10</a:t>
            </a:r>
            <a:r>
              <a:rPr lang="ru-RU" sz="2000" b="1" spc="70" dirty="0">
                <a:solidFill>
                  <a:srgbClr val="28BE4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вузов России </a:t>
            </a:r>
            <a:br>
              <a:rPr lang="ru-RU" sz="20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20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 лучшим качеством образования </a:t>
            </a:r>
            <a:br>
              <a:rPr lang="ru-RU" sz="20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20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 рейтингу FORBES</a:t>
            </a:r>
            <a:endParaRPr lang="ru-RU" sz="2000" spc="7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06832" y="5407171"/>
            <a:ext cx="3475420" cy="679304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946650" y="5097623"/>
            <a:ext cx="398290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Национальный исследовательский ядерный университет «МИФИ»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Национальный исследовательский университет ИТМО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Национальный исследовательский университет «Высшая школа экономики»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406832" y="5102910"/>
            <a:ext cx="3475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 startAt="4"/>
            </a:pP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Университет </a:t>
            </a:r>
            <a:r>
              <a:rPr lang="ru-RU" sz="1100" spc="70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Иннополис</a:t>
            </a:r>
            <a:r>
              <a:rPr lang="ru-RU" sz="11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 startAt="4"/>
            </a:pPr>
            <a:r>
              <a:rPr lang="ru-RU" sz="11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Национальный исследовательский Томский политехнический университет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926123" y="4838542"/>
            <a:ext cx="10956129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783C32-7F2A-48DC-9A21-5E47556A4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28" y="652320"/>
            <a:ext cx="1392848" cy="35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60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831" y="-2673999"/>
            <a:ext cx="6859562" cy="121947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6200000">
            <a:off x="2664221" y="-2666997"/>
            <a:ext cx="6858000" cy="1219199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00B05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28657" cy="148071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ТПУ в мировых рейтингах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838200" y="2243862"/>
            <a:ext cx="35345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398</a:t>
            </a:r>
            <a:r>
              <a:rPr lang="ru-RU" dirty="0">
                <a:solidFill>
                  <a:schemeClr val="bg1"/>
                </a:solidFill>
              </a:rPr>
              <a:t> (из </a:t>
            </a:r>
            <a:r>
              <a:rPr lang="ru-RU" b="1" dirty="0">
                <a:solidFill>
                  <a:schemeClr val="bg1"/>
                </a:solidFill>
              </a:rPr>
              <a:t>1300</a:t>
            </a:r>
            <a:r>
              <a:rPr lang="ru-RU" dirty="0">
                <a:solidFill>
                  <a:schemeClr val="bg1"/>
                </a:solidFill>
              </a:rPr>
              <a:t>) в мире</a:t>
            </a:r>
          </a:p>
          <a:p>
            <a:r>
              <a:rPr lang="ru-RU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sz="5400" b="1" dirty="0">
                <a:solidFill>
                  <a:schemeClr val="bg1"/>
                </a:solidFill>
              </a:rPr>
              <a:t>29</a:t>
            </a:r>
            <a:r>
              <a:rPr lang="ru-RU" dirty="0">
                <a:solidFill>
                  <a:schemeClr val="bg1"/>
                </a:solidFill>
              </a:rPr>
              <a:t> (из </a:t>
            </a:r>
            <a:r>
              <a:rPr lang="ru-RU" b="1" dirty="0">
                <a:solidFill>
                  <a:schemeClr val="bg1"/>
                </a:solidFill>
              </a:rPr>
              <a:t>350</a:t>
            </a:r>
            <a:r>
              <a:rPr lang="ru-RU" dirty="0">
                <a:solidFill>
                  <a:schemeClr val="bg1"/>
                </a:solidFill>
              </a:rPr>
              <a:t>) Восточная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Европа и Центральная Азия</a:t>
            </a:r>
            <a:endParaRPr lang="ru-RU" sz="1400" spc="7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3013" y="1645455"/>
            <a:ext cx="642424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19</a:t>
            </a:r>
            <a:r>
              <a:rPr lang="ru-RU" dirty="0">
                <a:solidFill>
                  <a:schemeClr val="bg1"/>
                </a:solidFill>
              </a:rPr>
              <a:t> (из </a:t>
            </a:r>
            <a:r>
              <a:rPr lang="ru-RU" b="1" dirty="0">
                <a:solidFill>
                  <a:schemeClr val="bg1"/>
                </a:solidFill>
              </a:rPr>
              <a:t>150</a:t>
            </a:r>
            <a:r>
              <a:rPr lang="ru-RU" dirty="0">
                <a:solidFill>
                  <a:schemeClr val="bg1"/>
                </a:solidFill>
              </a:rPr>
              <a:t>) Нефтегазовое дело</a:t>
            </a:r>
          </a:p>
          <a:p>
            <a:r>
              <a:rPr lang="ru-RU" sz="4400" b="1" dirty="0">
                <a:solidFill>
                  <a:schemeClr val="bg1"/>
                </a:solidFill>
              </a:rPr>
              <a:t>96</a:t>
            </a:r>
            <a:r>
              <a:rPr lang="ru-RU" dirty="0">
                <a:solidFill>
                  <a:schemeClr val="bg1"/>
                </a:solidFill>
              </a:rPr>
              <a:t> (из </a:t>
            </a:r>
            <a:r>
              <a:rPr lang="ru-RU" b="1" dirty="0">
                <a:solidFill>
                  <a:schemeClr val="bg1"/>
                </a:solidFill>
              </a:rPr>
              <a:t>600</a:t>
            </a:r>
            <a:r>
              <a:rPr lang="ru-RU" dirty="0">
                <a:solidFill>
                  <a:schemeClr val="bg1"/>
                </a:solidFill>
              </a:rPr>
              <a:t>) Промышленность,</a:t>
            </a:r>
          </a:p>
          <a:p>
            <a:r>
              <a:rPr lang="ru-RU" dirty="0">
                <a:solidFill>
                  <a:schemeClr val="bg1"/>
                </a:solidFill>
              </a:rPr>
              <a:t>инновации и инфраструктура</a:t>
            </a:r>
            <a:endParaRPr lang="ru-RU" sz="1400" spc="7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35739" y="3810000"/>
            <a:ext cx="1967209" cy="594193"/>
          </a:xfrm>
          <a:prstGeom prst="roundRect">
            <a:avLst>
              <a:gd name="adj" fmla="val 0"/>
            </a:avLst>
          </a:prstGeom>
          <a:solidFill>
            <a:srgbClr val="76B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35739" y="4695283"/>
            <a:ext cx="1967209" cy="594193"/>
          </a:xfrm>
          <a:prstGeom prst="roundRect">
            <a:avLst>
              <a:gd name="adj" fmla="val 0"/>
            </a:avLst>
          </a:prstGeom>
          <a:solidFill>
            <a:srgbClr val="28B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35739" y="5571041"/>
            <a:ext cx="1967209" cy="594193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882632" y="3726835"/>
            <a:ext cx="642424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топ-</a:t>
            </a:r>
            <a:r>
              <a:rPr lang="en-US" sz="4000" b="1" dirty="0">
                <a:solidFill>
                  <a:schemeClr val="bg1"/>
                </a:solidFill>
              </a:rPr>
              <a:t>30</a:t>
            </a:r>
            <a:r>
              <a:rPr lang="ru-RU" sz="4000" b="1" dirty="0">
                <a:solidFill>
                  <a:schemeClr val="bg1"/>
                </a:solidFill>
              </a:rPr>
              <a:t>0</a:t>
            </a:r>
            <a:r>
              <a:rPr lang="ru-RU" dirty="0">
                <a:solidFill>
                  <a:schemeClr val="bg1"/>
                </a:solidFill>
              </a:rPr>
              <a:t>     (из</a:t>
            </a:r>
            <a:r>
              <a:rPr lang="ru-RU" b="1" dirty="0">
                <a:solidFill>
                  <a:schemeClr val="bg1"/>
                </a:solidFill>
              </a:rPr>
              <a:t> 500</a:t>
            </a:r>
            <a:r>
              <a:rPr lang="ru-RU" dirty="0">
                <a:solidFill>
                  <a:schemeClr val="bg1"/>
                </a:solidFill>
              </a:rPr>
              <a:t>) Механика</a:t>
            </a:r>
          </a:p>
          <a:p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топ-300  </a:t>
            </a:r>
            <a:r>
              <a:rPr lang="ru-RU" dirty="0">
                <a:solidFill>
                  <a:schemeClr val="bg1"/>
                </a:solidFill>
              </a:rPr>
              <a:t> (из</a:t>
            </a:r>
            <a:r>
              <a:rPr lang="ru-RU" b="1" dirty="0">
                <a:solidFill>
                  <a:schemeClr val="bg1"/>
                </a:solidFill>
              </a:rPr>
              <a:t> 500</a:t>
            </a:r>
            <a:r>
              <a:rPr lang="ru-RU" dirty="0">
                <a:solidFill>
                  <a:schemeClr val="bg1"/>
                </a:solidFill>
              </a:rPr>
              <a:t>) Электротехника и электроника</a:t>
            </a:r>
          </a:p>
          <a:p>
            <a:r>
              <a:rPr lang="ru-RU" dirty="0">
                <a:solidFill>
                  <a:schemeClr val="bg1"/>
                </a:solidFill>
              </a:rPr>
              <a:t> </a:t>
            </a:r>
          </a:p>
          <a:p>
            <a:r>
              <a:rPr lang="ru-RU" sz="4000" b="1" dirty="0">
                <a:solidFill>
                  <a:schemeClr val="bg1"/>
                </a:solidFill>
              </a:rPr>
              <a:t>топ-400  </a:t>
            </a:r>
            <a:r>
              <a:rPr lang="ru-RU" dirty="0">
                <a:solidFill>
                  <a:schemeClr val="bg1"/>
                </a:solidFill>
              </a:rPr>
              <a:t> (из </a:t>
            </a:r>
            <a:r>
              <a:rPr lang="ru-RU" b="1" dirty="0">
                <a:solidFill>
                  <a:schemeClr val="bg1"/>
                </a:solidFill>
              </a:rPr>
              <a:t>650</a:t>
            </a:r>
            <a:r>
              <a:rPr lang="ru-RU" dirty="0">
                <a:solidFill>
                  <a:schemeClr val="bg1"/>
                </a:solidFill>
              </a:rPr>
              <a:t>) Компьютерные науки</a:t>
            </a:r>
            <a:endParaRPr lang="ru-RU" sz="1400" spc="7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966177" y="315403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77545" y="315403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388913" y="315403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960217" y="315403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612603" y="3084575"/>
            <a:ext cx="290738" cy="290736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172580" y="315403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383948" y="315403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595315" y="315403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816314" y="315403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3027682" y="315403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239050" y="315403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3450417" y="315403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330759" y="5002600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1542127" y="5002600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753495" y="5002600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1960217" y="5002600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976929" y="4933137"/>
            <a:ext cx="290738" cy="290736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2172580" y="5002600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2383948" y="5002600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595315" y="5002600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2816314" y="5002600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3027682" y="5002600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3239050" y="5002600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3450417" y="5002600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8424275" y="2086369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8985948" y="2086369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9197316" y="2086369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9418315" y="2086369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8635642" y="2016906"/>
            <a:ext cx="290738" cy="290736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9630678" y="2086369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9842046" y="2086369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10053413" y="2086369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10274412" y="2086369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10485780" y="2086369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10697148" y="2086369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10908515" y="2086369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8424275" y="286738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8985948" y="286738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9197316" y="286738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9418315" y="286738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/>
          <p:cNvSpPr/>
          <p:nvPr/>
        </p:nvSpPr>
        <p:spPr>
          <a:xfrm>
            <a:off x="8635642" y="2797925"/>
            <a:ext cx="290738" cy="290736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9630678" y="286738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9842046" y="286738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10053413" y="286738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10274412" y="286738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0485780" y="286738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10697148" y="286738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10908515" y="2867388"/>
            <a:ext cx="164123" cy="16412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894821" y="3327295"/>
            <a:ext cx="298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</a:t>
            </a:r>
            <a:endParaRPr lang="ru-RU" sz="1200" spc="70" dirty="0">
              <a:solidFill>
                <a:schemeClr val="accent5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239051" y="3327295"/>
            <a:ext cx="5868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1300</a:t>
            </a:r>
            <a:endParaRPr lang="ru-RU" sz="1200" spc="70" dirty="0">
              <a:solidFill>
                <a:schemeClr val="accent5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894821" y="5279122"/>
            <a:ext cx="298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</a:t>
            </a:r>
            <a:endParaRPr lang="ru-RU" sz="1200" spc="70" dirty="0">
              <a:solidFill>
                <a:schemeClr val="accent5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3239051" y="5279122"/>
            <a:ext cx="5868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350</a:t>
            </a:r>
            <a:endParaRPr lang="ru-RU" sz="1200" spc="70" dirty="0">
              <a:solidFill>
                <a:schemeClr val="accent5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8361527" y="3105647"/>
            <a:ext cx="298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</a:t>
            </a:r>
            <a:endParaRPr lang="ru-RU" sz="1200" spc="70" dirty="0">
              <a:solidFill>
                <a:schemeClr val="accent5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0705757" y="3105647"/>
            <a:ext cx="5868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600</a:t>
            </a:r>
            <a:endParaRPr lang="ru-RU" sz="1200" spc="70" dirty="0">
              <a:solidFill>
                <a:schemeClr val="accent5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8361527" y="2267478"/>
            <a:ext cx="2986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</a:t>
            </a:r>
            <a:endParaRPr lang="ru-RU" sz="1200" spc="70" dirty="0">
              <a:solidFill>
                <a:schemeClr val="accent5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10705757" y="2267478"/>
            <a:ext cx="5868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150</a:t>
            </a:r>
            <a:endParaRPr lang="ru-RU" sz="1200" spc="70" dirty="0">
              <a:solidFill>
                <a:schemeClr val="accent5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2" name="Группа 81"/>
          <p:cNvGrpSpPr/>
          <p:nvPr/>
        </p:nvGrpSpPr>
        <p:grpSpPr>
          <a:xfrm>
            <a:off x="510610" y="2687707"/>
            <a:ext cx="297806" cy="76200"/>
            <a:chOff x="2901950" y="2520999"/>
            <a:chExt cx="297806" cy="76200"/>
          </a:xfrm>
        </p:grpSpPr>
        <p:cxnSp>
          <p:nvCxnSpPr>
            <p:cNvPr id="83" name="Прямая соединительная линия 82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Овал 83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06226" y="4148207"/>
            <a:ext cx="297806" cy="76200"/>
            <a:chOff x="2901950" y="2520999"/>
            <a:chExt cx="297806" cy="76200"/>
          </a:xfrm>
        </p:grpSpPr>
        <p:cxnSp>
          <p:nvCxnSpPr>
            <p:cNvPr id="89" name="Прямая соединительная линия 88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Овал 89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4270022" y="2089300"/>
            <a:ext cx="297806" cy="76200"/>
            <a:chOff x="2901950" y="2520999"/>
            <a:chExt cx="297806" cy="76200"/>
          </a:xfrm>
        </p:grpSpPr>
        <p:cxnSp>
          <p:nvCxnSpPr>
            <p:cNvPr id="92" name="Прямая соединительная линия 91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Овал 92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4270022" y="2688674"/>
            <a:ext cx="297806" cy="76200"/>
            <a:chOff x="2901950" y="2520999"/>
            <a:chExt cx="297806" cy="76200"/>
          </a:xfrm>
        </p:grpSpPr>
        <p:cxnSp>
          <p:nvCxnSpPr>
            <p:cNvPr id="95" name="Прямая соединительная линия 94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Овал 95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17267B-11F3-4DB1-8E31-75E8D7D42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2" y="736434"/>
            <a:ext cx="1233093" cy="3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47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85"/>
          <a:stretch/>
        </p:blipFill>
        <p:spPr>
          <a:xfrm rot="5400000">
            <a:off x="4196862" y="-4196860"/>
            <a:ext cx="3798278" cy="12192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51876" cy="1987320"/>
          </a:xfrm>
        </p:spPr>
        <p:txBody>
          <a:bodyPr>
            <a:normAutofit/>
          </a:bodyPr>
          <a:lstStyle/>
          <a:p>
            <a:r>
              <a:rPr lang="ru-RU" sz="3600" dirty="0"/>
              <a:t>Где работают выпускники ТПУ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1167949" y="2409009"/>
            <a:ext cx="4025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Спрос в </a:t>
            </a:r>
            <a:r>
              <a:rPr lang="ru-RU" sz="28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1,7</a:t>
            </a: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раза больше, </a:t>
            </a:r>
            <a:b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чем выпускников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12" y="4332692"/>
            <a:ext cx="947282" cy="5130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1" t="24097" r="14151" b="24097"/>
          <a:stretch/>
        </p:blipFill>
        <p:spPr>
          <a:xfrm>
            <a:off x="1933300" y="5695001"/>
            <a:ext cx="751406" cy="33444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43" y="5677290"/>
            <a:ext cx="1370792" cy="36986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53" y="5564458"/>
            <a:ext cx="794036" cy="59552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713" y="5504620"/>
            <a:ext cx="1072806" cy="7152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0" y="5537557"/>
            <a:ext cx="530426" cy="64932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69" y="4384223"/>
            <a:ext cx="1226015" cy="40994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07" y="4222173"/>
            <a:ext cx="574116" cy="734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75" y="4415160"/>
            <a:ext cx="1313342" cy="34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909" y="4226134"/>
            <a:ext cx="1089190" cy="7261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57" y="4200863"/>
            <a:ext cx="1403012" cy="776668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548" y="4226555"/>
            <a:ext cx="575880" cy="725284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4" y="5586625"/>
            <a:ext cx="1720799" cy="551193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039" y="4413482"/>
            <a:ext cx="1093815" cy="351431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06" y="5767517"/>
            <a:ext cx="1200299" cy="189409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958" y="5731734"/>
            <a:ext cx="1143896" cy="260974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5761519" y="1645455"/>
            <a:ext cx="4025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15 % </a:t>
            </a: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работают </a:t>
            </a:r>
            <a:b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 момент получения диплома</a:t>
            </a:r>
          </a:p>
          <a:p>
            <a:pPr>
              <a:spcAft>
                <a:spcPts val="600"/>
              </a:spcAft>
            </a:pPr>
            <a:endParaRPr lang="ru-RU" sz="1400" spc="7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8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3 500 </a:t>
            </a: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вакансий для выпускников в «банке ТПУ»</a:t>
            </a:r>
          </a:p>
        </p:txBody>
      </p:sp>
      <p:grpSp>
        <p:nvGrpSpPr>
          <p:cNvPr id="74" name="Группа 73"/>
          <p:cNvGrpSpPr/>
          <p:nvPr/>
        </p:nvGrpSpPr>
        <p:grpSpPr>
          <a:xfrm>
            <a:off x="838200" y="2719504"/>
            <a:ext cx="297806" cy="76200"/>
            <a:chOff x="2901950" y="2520999"/>
            <a:chExt cx="297806" cy="76200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Овал 75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0" name="Группа 79"/>
          <p:cNvGrpSpPr/>
          <p:nvPr/>
        </p:nvGrpSpPr>
        <p:grpSpPr>
          <a:xfrm>
            <a:off x="5399826" y="1955950"/>
            <a:ext cx="297806" cy="76200"/>
            <a:chOff x="2901950" y="2520999"/>
            <a:chExt cx="297806" cy="76200"/>
          </a:xfrm>
        </p:grpSpPr>
        <p:cxnSp>
          <p:nvCxnSpPr>
            <p:cNvPr id="81" name="Прямая соединительная линия 80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Овал 81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5399826" y="2908450"/>
            <a:ext cx="297806" cy="76200"/>
            <a:chOff x="2901950" y="2520999"/>
            <a:chExt cx="297806" cy="76200"/>
          </a:xfrm>
        </p:grpSpPr>
        <p:cxnSp>
          <p:nvCxnSpPr>
            <p:cNvPr id="84" name="Прямая соединительная линия 83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Овал 84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6" name="Прямоугольник 85"/>
          <p:cNvSpPr/>
          <p:nvPr/>
        </p:nvSpPr>
        <p:spPr>
          <a:xfrm>
            <a:off x="5761519" y="642267"/>
            <a:ext cx="49284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800" b="1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95 % </a:t>
            </a: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приглашают компании </a:t>
            </a:r>
            <a:b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400" spc="7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после выпуска</a:t>
            </a:r>
          </a:p>
        </p:txBody>
      </p:sp>
      <p:grpSp>
        <p:nvGrpSpPr>
          <p:cNvPr id="87" name="Группа 86"/>
          <p:cNvGrpSpPr/>
          <p:nvPr/>
        </p:nvGrpSpPr>
        <p:grpSpPr>
          <a:xfrm>
            <a:off x="5431771" y="952762"/>
            <a:ext cx="297806" cy="76200"/>
            <a:chOff x="2901950" y="2520999"/>
            <a:chExt cx="297806" cy="76200"/>
          </a:xfrm>
        </p:grpSpPr>
        <p:cxnSp>
          <p:nvCxnSpPr>
            <p:cNvPr id="88" name="Прямая соединительная линия 87"/>
            <p:cNvCxnSpPr/>
            <p:nvPr/>
          </p:nvCxnSpPr>
          <p:spPr>
            <a:xfrm>
              <a:off x="2901950" y="2559099"/>
              <a:ext cx="24478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Овал 88"/>
            <p:cNvSpPr/>
            <p:nvPr/>
          </p:nvSpPr>
          <p:spPr>
            <a:xfrm>
              <a:off x="3123556" y="2520999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E322EAE-32CB-4FCC-8620-6C6B72A6EC0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28" y="652320"/>
            <a:ext cx="1392848" cy="35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82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r="10527"/>
          <a:stretch/>
        </p:blipFill>
        <p:spPr>
          <a:xfrm rot="5400000">
            <a:off x="2656113" y="-2677887"/>
            <a:ext cx="6879772" cy="121920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8000" cy="1048039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ТПУ — это инженерные и исследовательские  школы 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91390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EAEAE"/>
                </a:solidFill>
              </a:defRPr>
            </a:lvl1pPr>
          </a:lstStyle>
          <a:p>
            <a:fld id="{751D432A-D135-4954-8559-2B6A9DE81B6A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1851990" y="1800584"/>
            <a:ext cx="316843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1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природных ресурсов</a:t>
            </a:r>
          </a:p>
          <a:p>
            <a:pPr>
              <a:spcAft>
                <a:spcPts val="1500"/>
              </a:spcAft>
            </a:pPr>
            <a:endParaRPr lang="ru-RU" sz="1400" b="1" spc="7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1500"/>
              </a:spcAft>
            </a:pPr>
            <a:r>
              <a:rPr lang="ru-RU" sz="1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энергетики</a:t>
            </a:r>
          </a:p>
          <a:p>
            <a:pPr>
              <a:spcAft>
                <a:spcPts val="1500"/>
              </a:spcAft>
            </a:pPr>
            <a:endParaRPr lang="ru-RU" sz="1400" b="1" spc="7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3000"/>
              </a:spcAft>
            </a:pPr>
            <a:r>
              <a:rPr lang="ru-RU" sz="1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ядерных технологий</a:t>
            </a:r>
          </a:p>
          <a:p>
            <a:pPr>
              <a:spcAft>
                <a:spcPts val="3000"/>
              </a:spcAft>
            </a:pPr>
            <a:r>
              <a:rPr lang="ru-RU" sz="1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неразрушающего </a:t>
            </a:r>
            <a:br>
              <a:rPr lang="ru-RU" sz="1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контроля и безопасности</a:t>
            </a:r>
          </a:p>
          <a:p>
            <a:pPr>
              <a:spcAft>
                <a:spcPts val="3000"/>
              </a:spcAft>
            </a:pPr>
            <a:r>
              <a:rPr lang="ru-RU" sz="1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информационных технологий и робототехники</a:t>
            </a:r>
            <a:endParaRPr lang="en-US" sz="1400" b="1" spc="7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3000"/>
              </a:spcAft>
            </a:pPr>
            <a:r>
              <a:rPr lang="ru-RU" sz="1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новых производственных технологий</a:t>
            </a:r>
          </a:p>
          <a:p>
            <a:pPr>
              <a:spcAft>
                <a:spcPts val="1500"/>
              </a:spcAft>
            </a:pPr>
            <a:endParaRPr lang="ru-RU" sz="1400" b="1" spc="7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2128" y="5050883"/>
            <a:ext cx="39314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5400" b="1" dirty="0">
                <a:solidFill>
                  <a:srgbClr val="76B729"/>
                </a:solidFill>
              </a:rPr>
              <a:t>35 </a:t>
            </a:r>
            <a:r>
              <a:rPr lang="ru-RU" b="1" dirty="0">
                <a:solidFill>
                  <a:schemeClr val="bg1"/>
                </a:solidFill>
              </a:rPr>
              <a:t>специальностей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69721" y="5149877"/>
            <a:ext cx="3271940" cy="8423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288789" y="1716224"/>
            <a:ext cx="4172730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ru-RU" sz="1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инженерного предпринимательства</a:t>
            </a:r>
          </a:p>
          <a:p>
            <a:pPr>
              <a:spcAft>
                <a:spcPts val="2400"/>
              </a:spcAft>
            </a:pPr>
            <a:r>
              <a:rPr lang="ru-RU" sz="1400" b="1" spc="7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Юргинский</a:t>
            </a:r>
            <a:r>
              <a:rPr lang="ru-RU" sz="1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технологический институт</a:t>
            </a:r>
          </a:p>
          <a:p>
            <a:pPr>
              <a:spcAft>
                <a:spcPts val="2400"/>
              </a:spcAft>
            </a:pPr>
            <a:r>
              <a:rPr lang="ru-RU" sz="1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Исследовательская школа физики высокоэнергетических процессов</a:t>
            </a:r>
          </a:p>
          <a:p>
            <a:pPr>
              <a:spcAft>
                <a:spcPts val="1500"/>
              </a:spcAft>
            </a:pPr>
            <a:r>
              <a:rPr lang="ru-RU" sz="14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Исследовательская школа химических и биомедицинских технологий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BF8547-1EF0-421D-B70F-220E28DBE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412" y="736434"/>
            <a:ext cx="1233093" cy="31784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4D2EAE-43F4-4DC4-BF55-2932ED8F46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8" r="29500" b="59936"/>
          <a:stretch/>
        </p:blipFill>
        <p:spPr>
          <a:xfrm>
            <a:off x="5020422" y="2514047"/>
            <a:ext cx="1268367" cy="6371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F5FEA3D-FC84-4E4E-A42E-05C9A0FEE4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5" r="41870" b="56231"/>
          <a:stretch/>
        </p:blipFill>
        <p:spPr>
          <a:xfrm>
            <a:off x="5113203" y="3281264"/>
            <a:ext cx="1082805" cy="69882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8722DD2-13B3-40D0-88E1-BC847942D8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3" t="-6455" r="34671" b="49204"/>
          <a:stretch/>
        </p:blipFill>
        <p:spPr>
          <a:xfrm>
            <a:off x="746448" y="2363507"/>
            <a:ext cx="1021845" cy="78765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8AC21D4-BFD0-4829-8E59-C1EE66A7DE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9" t="1" r="32151" b="55647"/>
          <a:stretch/>
        </p:blipFill>
        <p:spPr>
          <a:xfrm>
            <a:off x="746448" y="1647877"/>
            <a:ext cx="1082806" cy="72993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2F719A8-57A0-4E03-BB71-B6220E0619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4" r="37029" b="50391"/>
          <a:stretch/>
        </p:blipFill>
        <p:spPr>
          <a:xfrm>
            <a:off x="817953" y="5711898"/>
            <a:ext cx="1082805" cy="84230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489FEB5-2ED1-4C6B-BDEE-0D18FA375E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0" r="38998" b="50686"/>
          <a:stretch/>
        </p:blipFill>
        <p:spPr>
          <a:xfrm>
            <a:off x="715967" y="4006903"/>
            <a:ext cx="1082805" cy="82568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EB47B9-115E-49EC-AF92-B53D4ED0DA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30605" b="50951"/>
          <a:stretch/>
        </p:blipFill>
        <p:spPr>
          <a:xfrm>
            <a:off x="725688" y="3232023"/>
            <a:ext cx="1082805" cy="8360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365CCE2-6D4A-4E7D-B64F-9E2B3500F1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14577" r="76649" b="17371"/>
          <a:stretch/>
        </p:blipFill>
        <p:spPr>
          <a:xfrm>
            <a:off x="5104119" y="1404884"/>
            <a:ext cx="1184670" cy="117806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55B2F03-0575-4F86-924C-FD5AEBC7A15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8" r="76487" b="17013"/>
          <a:stretch/>
        </p:blipFill>
        <p:spPr>
          <a:xfrm>
            <a:off x="4877000" y="3864623"/>
            <a:ext cx="1387406" cy="104973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C0A2978-9FF1-4B50-A83E-7251C47C0B9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58" b="-17586"/>
          <a:stretch/>
        </p:blipFill>
        <p:spPr>
          <a:xfrm>
            <a:off x="952830" y="4822647"/>
            <a:ext cx="929640" cy="8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40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8606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083430" y="-175922"/>
            <a:ext cx="3126019" cy="3126019"/>
          </a:xfrm>
          <a:prstGeom prst="diamond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8900000">
            <a:off x="7850874" y="1991671"/>
            <a:ext cx="2190871" cy="2190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 rot="18900000">
            <a:off x="6132420" y="273218"/>
            <a:ext cx="2190871" cy="2190871"/>
          </a:xfrm>
          <a:prstGeom prst="rect">
            <a:avLst/>
          </a:prstGeom>
          <a:solidFill>
            <a:srgbClr val="91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 rot="18900000">
            <a:off x="9569327" y="3710125"/>
            <a:ext cx="2190871" cy="2190871"/>
          </a:xfrm>
          <a:prstGeom prst="rect">
            <a:avLst/>
          </a:prstGeom>
          <a:solidFill>
            <a:srgbClr val="91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18900000">
            <a:off x="11287780" y="5428578"/>
            <a:ext cx="2190871" cy="2190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 rot="18900000">
            <a:off x="7823665" y="-1418026"/>
            <a:ext cx="2190871" cy="21908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 rot="18900000">
            <a:off x="11260571" y="2018880"/>
            <a:ext cx="2190871" cy="21908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/>
          <p:cNvGrpSpPr/>
          <p:nvPr/>
        </p:nvGrpSpPr>
        <p:grpSpPr>
          <a:xfrm>
            <a:off x="831591" y="5425869"/>
            <a:ext cx="2293103" cy="985278"/>
            <a:chOff x="831591" y="5425869"/>
            <a:chExt cx="2293103" cy="98527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831591" y="5425869"/>
              <a:ext cx="985278" cy="985278"/>
            </a:xfrm>
            <a:prstGeom prst="rect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670274" y="5574093"/>
              <a:ext cx="1454420" cy="688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Заголовок 6"/>
          <p:cNvSpPr txBox="1">
            <a:spLocks/>
          </p:cNvSpPr>
          <p:nvPr/>
        </p:nvSpPr>
        <p:spPr>
          <a:xfrm>
            <a:off x="623888" y="2424163"/>
            <a:ext cx="6478799" cy="29784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Инженерная школа природных ресурсов</a:t>
            </a:r>
          </a:p>
        </p:txBody>
      </p:sp>
      <p:grpSp>
        <p:nvGrpSpPr>
          <p:cNvPr id="77" name="Группа 76"/>
          <p:cNvGrpSpPr/>
          <p:nvPr/>
        </p:nvGrpSpPr>
        <p:grpSpPr>
          <a:xfrm>
            <a:off x="2877433" y="8971170"/>
            <a:ext cx="3625122" cy="681712"/>
            <a:chOff x="4323074" y="5258566"/>
            <a:chExt cx="3625122" cy="681712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323074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8" name="Овал 7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6271795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53" name="Овал 52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Заголовок 6"/>
          <p:cNvSpPr txBox="1">
            <a:spLocks/>
          </p:cNvSpPr>
          <p:nvPr/>
        </p:nvSpPr>
        <p:spPr>
          <a:xfrm>
            <a:off x="946124" y="5667721"/>
            <a:ext cx="2170938" cy="48148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91D2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ИШПР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8066324" y="4927262"/>
            <a:ext cx="2862961" cy="538386"/>
            <a:chOff x="4323074" y="5258566"/>
            <a:chExt cx="3625122" cy="681712"/>
          </a:xfrm>
        </p:grpSpPr>
        <p:grpSp>
          <p:nvGrpSpPr>
            <p:cNvPr id="91" name="Группа 90"/>
            <p:cNvGrpSpPr/>
            <p:nvPr/>
          </p:nvGrpSpPr>
          <p:grpSpPr>
            <a:xfrm>
              <a:off x="4323074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116" name="Овал 115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Овал 122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Овал 123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Овал 125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Овал 126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Овал 127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Овал 128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Овал 129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Овал 131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Овал 132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2" name="Группа 91"/>
            <p:cNvGrpSpPr/>
            <p:nvPr/>
          </p:nvGrpSpPr>
          <p:grpSpPr>
            <a:xfrm>
              <a:off x="6271795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93" name="Овал 92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22" name="Прямая соединительная линия 21"/>
          <p:cNvCxnSpPr/>
          <p:nvPr/>
        </p:nvCxnSpPr>
        <p:spPr>
          <a:xfrm>
            <a:off x="2979033" y="5902422"/>
            <a:ext cx="31527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6131792" y="3841862"/>
            <a:ext cx="2060560" cy="2060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flipV="1">
            <a:off x="6794578" y="4018417"/>
            <a:ext cx="1523776" cy="15237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399599" y="1533672"/>
            <a:ext cx="3098362" cy="3098362"/>
          </a:xfrm>
          <a:prstGeom prst="diamond">
            <a:avLst/>
          </a:prstGeom>
        </p:spPr>
      </p:pic>
      <p:sp>
        <p:nvSpPr>
          <p:cNvPr id="88" name="Прямоугольник 87"/>
          <p:cNvSpPr/>
          <p:nvPr/>
        </p:nvSpPr>
        <p:spPr>
          <a:xfrm rot="18900000">
            <a:off x="9555722" y="2002924"/>
            <a:ext cx="2190871" cy="21908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 rot="18900000">
            <a:off x="7810326" y="273218"/>
            <a:ext cx="2190871" cy="2190871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920080" y="71237"/>
            <a:ext cx="2615550" cy="2615550"/>
          </a:xfrm>
          <a:prstGeom prst="diamond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F10ED5-B25D-437E-93AA-95A6CFE26F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2" y="372037"/>
            <a:ext cx="3986462" cy="19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74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18900000">
            <a:off x="7850874" y="1991671"/>
            <a:ext cx="2190871" cy="2190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 rot="18900000">
            <a:off x="6132420" y="273218"/>
            <a:ext cx="2190871" cy="2190871"/>
          </a:xfrm>
          <a:prstGeom prst="rect">
            <a:avLst/>
          </a:prstGeom>
          <a:solidFill>
            <a:srgbClr val="FA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 rot="18900000">
            <a:off x="9569327" y="3710125"/>
            <a:ext cx="2190871" cy="2190871"/>
          </a:xfrm>
          <a:prstGeom prst="rect">
            <a:avLst/>
          </a:prstGeom>
          <a:solidFill>
            <a:srgbClr val="FA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18900000">
            <a:off x="11287780" y="5428578"/>
            <a:ext cx="2190871" cy="2190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 rot="18900000">
            <a:off x="9542118" y="300427"/>
            <a:ext cx="2190871" cy="2190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 rot="18900000">
            <a:off x="7823665" y="-1418026"/>
            <a:ext cx="2190871" cy="21908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 rot="18900000">
            <a:off x="11260571" y="2018880"/>
            <a:ext cx="2190871" cy="21908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/>
          <p:cNvGrpSpPr/>
          <p:nvPr/>
        </p:nvGrpSpPr>
        <p:grpSpPr>
          <a:xfrm>
            <a:off x="831591" y="5425869"/>
            <a:ext cx="2293103" cy="985278"/>
            <a:chOff x="831591" y="5425869"/>
            <a:chExt cx="2293103" cy="98527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831591" y="5425869"/>
              <a:ext cx="985278" cy="985278"/>
            </a:xfrm>
            <a:prstGeom prst="rect">
              <a:avLst/>
            </a:prstGeom>
            <a:noFill/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670274" y="5574093"/>
              <a:ext cx="1454420" cy="688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" name="Заголовок 6"/>
          <p:cNvSpPr txBox="1">
            <a:spLocks/>
          </p:cNvSpPr>
          <p:nvPr/>
        </p:nvSpPr>
        <p:spPr>
          <a:xfrm>
            <a:off x="623888" y="2004935"/>
            <a:ext cx="6478799" cy="29784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Инженерная </a:t>
            </a:r>
            <a:b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школа энергетики</a:t>
            </a:r>
          </a:p>
        </p:txBody>
      </p:sp>
      <p:grpSp>
        <p:nvGrpSpPr>
          <p:cNvPr id="77" name="Группа 76"/>
          <p:cNvGrpSpPr/>
          <p:nvPr/>
        </p:nvGrpSpPr>
        <p:grpSpPr>
          <a:xfrm>
            <a:off x="2877433" y="8971170"/>
            <a:ext cx="3625122" cy="681712"/>
            <a:chOff x="4323074" y="5258566"/>
            <a:chExt cx="3625122" cy="681712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323074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8" name="Овал 7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Овал 17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6271795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53" name="Овал 52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Овал 53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Овал 55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Овал 56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Овал 65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" name="Заголовок 6"/>
          <p:cNvSpPr txBox="1">
            <a:spLocks/>
          </p:cNvSpPr>
          <p:nvPr/>
        </p:nvSpPr>
        <p:spPr>
          <a:xfrm>
            <a:off x="1085019" y="5621421"/>
            <a:ext cx="2170938" cy="48148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AB4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ИШЭ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8066324" y="4927262"/>
            <a:ext cx="2862961" cy="538386"/>
            <a:chOff x="4323074" y="5258566"/>
            <a:chExt cx="3625122" cy="681712"/>
          </a:xfrm>
        </p:grpSpPr>
        <p:grpSp>
          <p:nvGrpSpPr>
            <p:cNvPr id="91" name="Группа 90"/>
            <p:cNvGrpSpPr/>
            <p:nvPr/>
          </p:nvGrpSpPr>
          <p:grpSpPr>
            <a:xfrm>
              <a:off x="4323074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116" name="Овал 115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7" name="Овал 116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Овал 119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1" name="Овал 120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2" name="Овал 121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3" name="Овал 122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4" name="Овал 123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5" name="Овал 124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6" name="Овал 125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7" name="Овал 126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8" name="Овал 127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9" name="Овал 128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0" name="Овал 129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1" name="Овал 130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2" name="Овал 131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3" name="Овал 132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2" name="Группа 91"/>
            <p:cNvGrpSpPr/>
            <p:nvPr/>
          </p:nvGrpSpPr>
          <p:grpSpPr>
            <a:xfrm>
              <a:off x="6271795" y="5258566"/>
              <a:ext cx="1676401" cy="681712"/>
              <a:chOff x="4223061" y="5258566"/>
              <a:chExt cx="1676401" cy="681712"/>
            </a:xfrm>
            <a:solidFill>
              <a:schemeClr val="bg1">
                <a:lumMod val="85000"/>
              </a:schemeClr>
            </a:solidFill>
          </p:grpSpPr>
          <p:sp>
            <p:nvSpPr>
              <p:cNvPr id="93" name="Овал 92"/>
              <p:cNvSpPr/>
              <p:nvPr/>
            </p:nvSpPr>
            <p:spPr>
              <a:xfrm>
                <a:off x="422306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5" name="Овал 94"/>
              <p:cNvSpPr/>
              <p:nvPr/>
            </p:nvSpPr>
            <p:spPr>
              <a:xfrm>
                <a:off x="454310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Овал 95"/>
              <p:cNvSpPr/>
              <p:nvPr/>
            </p:nvSpPr>
            <p:spPr>
              <a:xfrm>
                <a:off x="486314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Овал 96"/>
              <p:cNvSpPr/>
              <p:nvPr/>
            </p:nvSpPr>
            <p:spPr>
              <a:xfrm>
                <a:off x="518318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8" name="Овал 97"/>
              <p:cNvSpPr/>
              <p:nvPr/>
            </p:nvSpPr>
            <p:spPr>
              <a:xfrm>
                <a:off x="5503221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9" name="Овал 98"/>
              <p:cNvSpPr/>
              <p:nvPr/>
            </p:nvSpPr>
            <p:spPr>
              <a:xfrm>
                <a:off x="5823262" y="5258566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0" name="Овал 99"/>
              <p:cNvSpPr/>
              <p:nvPr/>
            </p:nvSpPr>
            <p:spPr>
              <a:xfrm>
                <a:off x="422306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Овал 101"/>
              <p:cNvSpPr/>
              <p:nvPr/>
            </p:nvSpPr>
            <p:spPr>
              <a:xfrm>
                <a:off x="454310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Овал 102"/>
              <p:cNvSpPr/>
              <p:nvPr/>
            </p:nvSpPr>
            <p:spPr>
              <a:xfrm>
                <a:off x="486314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" name="Овал 103"/>
              <p:cNvSpPr/>
              <p:nvPr/>
            </p:nvSpPr>
            <p:spPr>
              <a:xfrm>
                <a:off x="518318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Овал 104"/>
              <p:cNvSpPr/>
              <p:nvPr/>
            </p:nvSpPr>
            <p:spPr>
              <a:xfrm>
                <a:off x="5503221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6" name="Овал 105"/>
              <p:cNvSpPr/>
              <p:nvPr/>
            </p:nvSpPr>
            <p:spPr>
              <a:xfrm>
                <a:off x="5823262" y="556530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7" name="Овал 106"/>
              <p:cNvSpPr/>
              <p:nvPr/>
            </p:nvSpPr>
            <p:spPr>
              <a:xfrm>
                <a:off x="422306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>
                <a:off x="454310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>
                <a:off x="486314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>
                <a:off x="518318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>
                <a:off x="5503221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4" name="Овал 113"/>
              <p:cNvSpPr/>
              <p:nvPr/>
            </p:nvSpPr>
            <p:spPr>
              <a:xfrm>
                <a:off x="5823262" y="5864078"/>
                <a:ext cx="76200" cy="762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34" name="Рисунок 1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18680" r="35418" b="1926"/>
          <a:stretch/>
        </p:blipFill>
        <p:spPr>
          <a:xfrm>
            <a:off x="5917278" y="83330"/>
            <a:ext cx="2621154" cy="2621154"/>
          </a:xfrm>
          <a:prstGeom prst="diamond">
            <a:avLst/>
          </a:prstGeom>
          <a:blipFill>
            <a:blip r:embed="rId3"/>
            <a:stretch>
              <a:fillRect/>
            </a:stretch>
          </a:blipFill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2979033" y="5902422"/>
            <a:ext cx="31527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6131792" y="3841862"/>
            <a:ext cx="2060560" cy="2060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flipV="1">
            <a:off x="7186421" y="3600682"/>
            <a:ext cx="1523776" cy="15237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r="16736"/>
          <a:stretch/>
        </p:blipFill>
        <p:spPr>
          <a:xfrm>
            <a:off x="7397129" y="1531655"/>
            <a:ext cx="3098361" cy="3098361"/>
          </a:xfrm>
          <a:prstGeom prst="diamond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r="16736"/>
          <a:stretch/>
        </p:blipFill>
        <p:spPr>
          <a:xfrm>
            <a:off x="9088092" y="-159590"/>
            <a:ext cx="3109687" cy="3109687"/>
          </a:xfrm>
          <a:prstGeom prst="diamond">
            <a:avLst/>
          </a:prstGeom>
        </p:spPr>
      </p:pic>
      <p:sp>
        <p:nvSpPr>
          <p:cNvPr id="88" name="Прямоугольник 87"/>
          <p:cNvSpPr/>
          <p:nvPr/>
        </p:nvSpPr>
        <p:spPr>
          <a:xfrm rot="18900000">
            <a:off x="9555722" y="2002924"/>
            <a:ext cx="2190871" cy="21908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 rot="18900000">
            <a:off x="7810326" y="273218"/>
            <a:ext cx="2190871" cy="2190871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FADA17-A899-45AF-8E18-019DFFA54C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2" y="955288"/>
            <a:ext cx="2889986" cy="76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7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80506</TotalTime>
  <Words>798</Words>
  <Application>Microsoft Office PowerPoint</Application>
  <PresentationFormat>Широкоэкранный</PresentationFormat>
  <Paragraphs>197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Wingdings</vt:lpstr>
      <vt:lpstr>Verdana</vt:lpstr>
      <vt:lpstr>Tahoma</vt:lpstr>
      <vt:lpstr>Тема Office</vt:lpstr>
      <vt:lpstr>Презентация PowerPoint</vt:lpstr>
      <vt:lpstr>Инженер – главная профессия современного мира</vt:lpstr>
      <vt:lpstr>Что разрабатывают инженеры Томского политеха</vt:lpstr>
      <vt:lpstr>Где учиться на инженера</vt:lpstr>
      <vt:lpstr>ТПУ в мировых рейтингах</vt:lpstr>
      <vt:lpstr>Где работают выпускники ТПУ</vt:lpstr>
      <vt:lpstr>ТПУ — это инженерные и исследовательские  школы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Где учатся студенты</vt:lpstr>
      <vt:lpstr>Где учатся студенты</vt:lpstr>
      <vt:lpstr>Где учатся студенты</vt:lpstr>
      <vt:lpstr>Где учатся студенты</vt:lpstr>
      <vt:lpstr>Где учатся студенты</vt:lpstr>
      <vt:lpstr>Студенты занимаются наукой </vt:lpstr>
      <vt:lpstr>Любой студент может вместо диплома защитить стартап</vt:lpstr>
      <vt:lpstr>Лучший кампус  среди вузов  России </vt:lpstr>
      <vt:lpstr>Общежития ТПУ</vt:lpstr>
      <vt:lpstr>Стипендии и поддержка</vt:lpstr>
      <vt:lpstr>Студенческая  жизнь Спорт</vt:lpstr>
      <vt:lpstr>Студенческая жизнь Творчество</vt:lpstr>
      <vt:lpstr>Студенческая жизнь</vt:lpstr>
      <vt:lpstr>Презентация PowerPoint</vt:lpstr>
      <vt:lpstr>Узнай  о ТПУ больше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Тришкина Екатерина Андреевна</cp:lastModifiedBy>
  <cp:revision>328</cp:revision>
  <cp:lastPrinted>2021-08-02T01:21:27Z</cp:lastPrinted>
  <dcterms:created xsi:type="dcterms:W3CDTF">2021-07-15T12:03:34Z</dcterms:created>
  <dcterms:modified xsi:type="dcterms:W3CDTF">2023-08-31T02:53:12Z</dcterms:modified>
</cp:coreProperties>
</file>