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95" r:id="rId2"/>
    <p:sldId id="396" r:id="rId3"/>
    <p:sldId id="397" r:id="rId4"/>
    <p:sldId id="398" r:id="rId5"/>
    <p:sldId id="399" r:id="rId6"/>
    <p:sldId id="400" r:id="rId7"/>
    <p:sldId id="401" r:id="rId8"/>
    <p:sldId id="402" r:id="rId9"/>
    <p:sldId id="403" r:id="rId10"/>
    <p:sldId id="404" r:id="rId11"/>
    <p:sldId id="405" r:id="rId12"/>
    <p:sldId id="406" r:id="rId13"/>
  </p:sldIdLst>
  <p:sldSz cx="12192000" cy="6858000"/>
  <p:notesSz cx="67833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ий Седнев" initials="ДС" lastIdx="12" clrIdx="0">
    <p:extLst/>
  </p:cmAuthor>
  <p:cmAuthor id="2" name="Тюрина Юлия Игоревна" initials="ТЮИ" lastIdx="2" clrIdx="1">
    <p:extLst>
      <p:ext uri="{19B8F6BF-5375-455C-9EA6-DF929625EA0E}">
        <p15:presenceInfo xmlns:p15="http://schemas.microsoft.com/office/powerpoint/2012/main" userId="S-1-5-21-507921405-1993962763-1957994488-32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FFFFFF"/>
    <a:srgbClr val="4D897C"/>
    <a:srgbClr val="C4DED8"/>
    <a:srgbClr val="434C9B"/>
    <a:srgbClr val="F2F2F2"/>
    <a:srgbClr val="D5E7E3"/>
    <a:srgbClr val="EAFAED"/>
    <a:srgbClr val="BDD7EE"/>
    <a:srgbClr val="CE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39" autoAdjust="0"/>
    <p:restoredTop sz="94660"/>
  </p:normalViewPr>
  <p:slideViewPr>
    <p:cSldViewPr snapToGrid="0" showGuides="1">
      <p:cViewPr>
        <p:scale>
          <a:sx n="100" d="100"/>
          <a:sy n="100" d="100"/>
        </p:scale>
        <p:origin x="1733" y="557"/>
      </p:cViewPr>
      <p:guideLst/>
    </p:cSldViewPr>
  </p:slideViewPr>
  <p:notesTextViewPr>
    <p:cViewPr>
      <p:scale>
        <a:sx n="1" d="1"/>
        <a:sy n="1" d="1"/>
      </p:scale>
      <p:origin x="0" y="0"/>
    </p:cViewPr>
  </p:notesTextViewPr>
  <p:notesViewPr>
    <p:cSldViewPr snapToGrid="0">
      <p:cViewPr varScale="1">
        <p:scale>
          <a:sx n="113" d="100"/>
          <a:sy n="113" d="100"/>
        </p:scale>
        <p:origin x="33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spPr>
            <a:solidFill>
              <a:srgbClr val="80BF44"/>
            </a:solidFill>
            <a:ln>
              <a:noFill/>
            </a:ln>
          </c:spPr>
          <c:dPt>
            <c:idx val="0"/>
            <c:bubble3D val="0"/>
            <c:spPr>
              <a:solidFill>
                <a:srgbClr val="4D897C"/>
              </a:solidFill>
              <a:ln w="19050">
                <a:noFill/>
              </a:ln>
              <a:effectLst/>
            </c:spPr>
            <c:extLst>
              <c:ext xmlns:c16="http://schemas.microsoft.com/office/drawing/2014/chart" uri="{C3380CC4-5D6E-409C-BE32-E72D297353CC}">
                <c16:uniqueId val="{00000001-EDDC-45C6-851A-6466D73F1E4F}"/>
              </c:ext>
            </c:extLst>
          </c:dPt>
          <c:dPt>
            <c:idx val="1"/>
            <c:bubble3D val="0"/>
            <c:spPr>
              <a:solidFill>
                <a:srgbClr val="C4DED8"/>
              </a:solidFill>
              <a:ln w="19050">
                <a:noFill/>
              </a:ln>
              <a:effectLst/>
            </c:spPr>
            <c:extLst>
              <c:ext xmlns:c16="http://schemas.microsoft.com/office/drawing/2014/chart" uri="{C3380CC4-5D6E-409C-BE32-E72D297353CC}">
                <c16:uniqueId val="{00000003-EDDC-45C6-851A-6466D73F1E4F}"/>
              </c:ext>
            </c:extLst>
          </c:dPt>
          <c:dPt>
            <c:idx val="2"/>
            <c:bubble3D val="0"/>
            <c:spPr>
              <a:solidFill>
                <a:srgbClr val="80BF44"/>
              </a:solidFill>
              <a:ln w="19050">
                <a:noFill/>
              </a:ln>
              <a:effectLst/>
            </c:spPr>
            <c:extLst>
              <c:ext xmlns:c16="http://schemas.microsoft.com/office/drawing/2014/chart" uri="{C3380CC4-5D6E-409C-BE32-E72D297353CC}">
                <c16:uniqueId val="{00000005-EDDC-45C6-851A-6466D73F1E4F}"/>
              </c:ext>
            </c:extLst>
          </c:dPt>
          <c:dPt>
            <c:idx val="3"/>
            <c:bubble3D val="0"/>
            <c:spPr>
              <a:solidFill>
                <a:srgbClr val="80BF44"/>
              </a:solidFill>
              <a:ln w="19050">
                <a:noFill/>
              </a:ln>
              <a:effectLst/>
            </c:spPr>
            <c:extLst>
              <c:ext xmlns:c16="http://schemas.microsoft.com/office/drawing/2014/chart" uri="{C3380CC4-5D6E-409C-BE32-E72D297353CC}">
                <c16:uniqueId val="{00000007-EDDC-45C6-851A-6466D73F1E4F}"/>
              </c:ext>
            </c:extLst>
          </c:dPt>
          <c:cat>
            <c:numRef>
              <c:f>Лист1!$A$2:$A$5</c:f>
              <c:numCache>
                <c:formatCode>General</c:formatCode>
                <c:ptCount val="4"/>
              </c:numCache>
            </c:numRef>
          </c:cat>
          <c:val>
            <c:numRef>
              <c:f>Лист1!$B$2:$B$5</c:f>
              <c:numCache>
                <c:formatCode>General</c:formatCode>
                <c:ptCount val="4"/>
                <c:pt idx="0">
                  <c:v>95</c:v>
                </c:pt>
                <c:pt idx="1">
                  <c:v>5</c:v>
                </c:pt>
              </c:numCache>
            </c:numRef>
          </c:val>
          <c:extLst>
            <c:ext xmlns:c16="http://schemas.microsoft.com/office/drawing/2014/chart" uri="{C3380CC4-5D6E-409C-BE32-E72D297353CC}">
              <c16:uniqueId val="{00000008-EDDC-45C6-851A-6466D73F1E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0.34286</cdr:x>
      <cdr:y>0.25128</cdr:y>
    </cdr:from>
    <cdr:to>
      <cdr:x>0.65714</cdr:x>
      <cdr:y>0.74872</cdr:y>
    </cdr:to>
    <cdr:sp macro="" textlink="">
      <cdr:nvSpPr>
        <cdr:cNvPr id="2" name="Овал 1"/>
        <cdr:cNvSpPr/>
      </cdr:nvSpPr>
      <cdr:spPr>
        <a:xfrm xmlns:a="http://schemas.openxmlformats.org/drawingml/2006/main">
          <a:off x="1137244" y="526599"/>
          <a:ext cx="1042433" cy="1042433"/>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39785" cy="49800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2018" y="0"/>
            <a:ext cx="2939785" cy="498008"/>
          </a:xfrm>
          <a:prstGeom prst="rect">
            <a:avLst/>
          </a:prstGeom>
        </p:spPr>
        <p:txBody>
          <a:bodyPr vert="horz" lIns="91440" tIns="45720" rIns="91440" bIns="45720" rtlCol="0"/>
          <a:lstStyle>
            <a:lvl1pPr algn="r">
              <a:defRPr sz="1200"/>
            </a:lvl1pPr>
          </a:lstStyle>
          <a:p>
            <a:fld id="{E2449973-B2ED-47F8-8A78-D28DB888792A}" type="datetimeFigureOut">
              <a:rPr lang="ru-RU" smtClean="0"/>
              <a:t>18.03.2024</a:t>
            </a:fld>
            <a:endParaRPr lang="ru-RU"/>
          </a:p>
        </p:txBody>
      </p:sp>
      <p:sp>
        <p:nvSpPr>
          <p:cNvPr id="4" name="Нижний колонтитул 3"/>
          <p:cNvSpPr>
            <a:spLocks noGrp="1"/>
          </p:cNvSpPr>
          <p:nvPr>
            <p:ph type="ftr" sz="quarter" idx="2"/>
          </p:nvPr>
        </p:nvSpPr>
        <p:spPr>
          <a:xfrm>
            <a:off x="1" y="9428630"/>
            <a:ext cx="2939785" cy="49800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2018" y="9428630"/>
            <a:ext cx="2939785" cy="498008"/>
          </a:xfrm>
          <a:prstGeom prst="rect">
            <a:avLst/>
          </a:prstGeom>
        </p:spPr>
        <p:txBody>
          <a:bodyPr vert="horz" lIns="91440" tIns="45720" rIns="91440" bIns="45720" rtlCol="0" anchor="b"/>
          <a:lstStyle>
            <a:lvl1pPr algn="r">
              <a:defRPr sz="1200"/>
            </a:lvl1pPr>
          </a:lstStyle>
          <a:p>
            <a:fld id="{CF5FD72E-0A6E-4C0A-A8ED-F814144E9BE6}" type="slidenum">
              <a:rPr lang="ru-RU" smtClean="0"/>
              <a:t>‹#›</a:t>
            </a:fld>
            <a:endParaRPr lang="ru-RU"/>
          </a:p>
        </p:txBody>
      </p:sp>
    </p:spTree>
    <p:extLst>
      <p:ext uri="{BB962C8B-B14F-4D97-AF65-F5344CB8AC3E}">
        <p14:creationId xmlns:p14="http://schemas.microsoft.com/office/powerpoint/2010/main" val="106455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39785" cy="49800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2018" y="0"/>
            <a:ext cx="2939785" cy="498008"/>
          </a:xfrm>
          <a:prstGeom prst="rect">
            <a:avLst/>
          </a:prstGeom>
        </p:spPr>
        <p:txBody>
          <a:bodyPr vert="horz" lIns="91440" tIns="45720" rIns="91440" bIns="45720" rtlCol="0"/>
          <a:lstStyle>
            <a:lvl1pPr algn="r">
              <a:defRPr sz="1200"/>
            </a:lvl1pPr>
          </a:lstStyle>
          <a:p>
            <a:fld id="{B8DDC125-F1CB-421D-BF0C-479EBC807B8B}" type="datetimeFigureOut">
              <a:rPr lang="ru-RU" smtClean="0"/>
              <a:t>18.03.2024</a:t>
            </a:fld>
            <a:endParaRPr lang="ru-RU"/>
          </a:p>
        </p:txBody>
      </p:sp>
      <p:sp>
        <p:nvSpPr>
          <p:cNvPr id="4" name="Образ слайда 3"/>
          <p:cNvSpPr>
            <a:spLocks noGrp="1" noRot="1" noChangeAspect="1"/>
          </p:cNvSpPr>
          <p:nvPr>
            <p:ph type="sldImg" idx="2"/>
          </p:nvPr>
        </p:nvSpPr>
        <p:spPr>
          <a:xfrm>
            <a:off x="414338" y="1239838"/>
            <a:ext cx="5954712"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656" y="4777365"/>
            <a:ext cx="5426076" cy="390904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630"/>
            <a:ext cx="2939785" cy="49800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2018" y="9428630"/>
            <a:ext cx="2939785" cy="498008"/>
          </a:xfrm>
          <a:prstGeom prst="rect">
            <a:avLst/>
          </a:prstGeom>
        </p:spPr>
        <p:txBody>
          <a:bodyPr vert="horz" lIns="91440" tIns="45720" rIns="91440" bIns="45720" rtlCol="0" anchor="b"/>
          <a:lstStyle>
            <a:lvl1pPr algn="r">
              <a:defRPr sz="1200"/>
            </a:lvl1pPr>
          </a:lstStyle>
          <a:p>
            <a:fld id="{951DB774-640C-411A-8718-DDB764B45302}" type="slidenum">
              <a:rPr lang="ru-RU" smtClean="0"/>
              <a:t>‹#›</a:t>
            </a:fld>
            <a:endParaRPr lang="ru-RU"/>
          </a:p>
        </p:txBody>
      </p:sp>
    </p:spTree>
    <p:extLst>
      <p:ext uri="{BB962C8B-B14F-4D97-AF65-F5344CB8AC3E}">
        <p14:creationId xmlns:p14="http://schemas.microsoft.com/office/powerpoint/2010/main" val="25354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userDrawn="1"/>
        </p:nvSpPr>
        <p:spPr>
          <a:xfrm>
            <a:off x="0" y="0"/>
            <a:ext cx="12192000" cy="6858000"/>
          </a:xfrm>
          <a:prstGeom prst="rect">
            <a:avLst/>
          </a:prstGeom>
          <a:gradFill flip="none" rotWithShape="1">
            <a:gsLst>
              <a:gs pos="46000">
                <a:srgbClr val="FCFEFC"/>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1033785" y="1894702"/>
            <a:ext cx="6760226" cy="2165607"/>
          </a:xfrm>
        </p:spPr>
        <p:txBody>
          <a:bodyPr anchor="b">
            <a:normAutofit/>
          </a:bodyPr>
          <a:lstStyle>
            <a:lvl1pPr algn="l">
              <a:defRPr sz="3400" cap="all" spc="300" baseline="0"/>
            </a:lvl1pPr>
          </a:lstStyle>
          <a:p>
            <a:r>
              <a:rPr lang="ru-RU" dirty="0"/>
              <a:t>Название презентации</a:t>
            </a:r>
          </a:p>
        </p:txBody>
      </p:sp>
      <p:sp>
        <p:nvSpPr>
          <p:cNvPr id="3" name="Подзаголовок 2"/>
          <p:cNvSpPr>
            <a:spLocks noGrp="1"/>
          </p:cNvSpPr>
          <p:nvPr>
            <p:ph type="subTitle" idx="1" hasCustomPrompt="1"/>
          </p:nvPr>
        </p:nvSpPr>
        <p:spPr>
          <a:xfrm>
            <a:off x="1033784" y="4161402"/>
            <a:ext cx="6760226" cy="832965"/>
          </a:xfrm>
        </p:spPr>
        <p:txBody>
          <a:bodyPr>
            <a:normAutofit/>
          </a:bodyPr>
          <a:lstStyle>
            <a:lvl1pPr marL="0" indent="0" algn="l">
              <a:buNone/>
              <a:defRPr sz="2000" b="1"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Дополнительное название</a:t>
            </a:r>
          </a:p>
        </p:txBody>
      </p:sp>
      <p:sp>
        <p:nvSpPr>
          <p:cNvPr id="14" name="Текст 13"/>
          <p:cNvSpPr>
            <a:spLocks noGrp="1"/>
          </p:cNvSpPr>
          <p:nvPr>
            <p:ph type="body" sz="quarter" idx="10" hasCustomPrompt="1"/>
          </p:nvPr>
        </p:nvSpPr>
        <p:spPr>
          <a:xfrm>
            <a:off x="1033784" y="6203092"/>
            <a:ext cx="1949450" cy="289011"/>
          </a:xfrm>
        </p:spPr>
        <p:txBody>
          <a:bodyPr/>
          <a:lstStyle>
            <a:lvl1pPr marL="0" indent="0">
              <a:buNone/>
              <a:defRPr sz="1600">
                <a:solidFill>
                  <a:srgbClr val="3AAA35"/>
                </a:solidFill>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дата</a:t>
            </a:r>
          </a:p>
        </p:txBody>
      </p:sp>
      <p:sp>
        <p:nvSpPr>
          <p:cNvPr id="17" name="Текст 16"/>
          <p:cNvSpPr>
            <a:spLocks noGrp="1"/>
          </p:cNvSpPr>
          <p:nvPr>
            <p:ph type="body" sz="quarter" idx="12" hasCustomPrompt="1"/>
          </p:nvPr>
        </p:nvSpPr>
        <p:spPr>
          <a:xfrm>
            <a:off x="1033920" y="5095460"/>
            <a:ext cx="6760090" cy="808038"/>
          </a:xfrm>
        </p:spPr>
        <p:txBody>
          <a:bodyPr>
            <a:normAutofit/>
          </a:bodyPr>
          <a:lstStyle>
            <a:lvl1pPr marL="0" indent="0">
              <a:lnSpc>
                <a:spcPct val="100000"/>
              </a:lnSpc>
              <a:spcBef>
                <a:spcPts val="0"/>
              </a:spcBef>
              <a:buNone/>
              <a:defRPr sz="16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ФИО выступающего,</a:t>
            </a:r>
          </a:p>
          <a:p>
            <a:pPr lvl="0"/>
            <a:r>
              <a:rPr lang="ru-RU" dirty="0"/>
              <a:t>должность</a:t>
            </a:r>
          </a:p>
        </p:txBody>
      </p:sp>
      <p:pic>
        <p:nvPicPr>
          <p:cNvPr id="6" name="Рисунок 5">
            <a:extLst>
              <a:ext uri="{FF2B5EF4-FFF2-40B4-BE49-F238E27FC236}">
                <a16:creationId xmlns:a16="http://schemas.microsoft.com/office/drawing/2014/main" id="{AC137827-8C47-45FC-900D-425CB0CD2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79" y="1207182"/>
            <a:ext cx="1764560" cy="487506"/>
          </a:xfrm>
          <a:prstGeom prst="rect">
            <a:avLst/>
          </a:prstGeom>
        </p:spPr>
      </p:pic>
    </p:spTree>
    <p:extLst>
      <p:ext uri="{BB962C8B-B14F-4D97-AF65-F5344CB8AC3E}">
        <p14:creationId xmlns:p14="http://schemas.microsoft.com/office/powerpoint/2010/main" val="56923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199" y="1709738"/>
            <a:ext cx="10763251" cy="2852737"/>
          </a:xfrm>
        </p:spPr>
        <p:txBody>
          <a:bodyPr anchor="b">
            <a:normAutofit/>
          </a:bodyPr>
          <a:lstStyle>
            <a:lvl1pPr>
              <a:defRPr sz="4400"/>
            </a:lvl1pPr>
          </a:lstStyle>
          <a:p>
            <a:r>
              <a:rPr lang="ru-RU"/>
              <a:t>Образец заголовка</a:t>
            </a:r>
            <a:endParaRPr lang="ru-RU" dirty="0"/>
          </a:p>
        </p:txBody>
      </p:sp>
      <p:sp>
        <p:nvSpPr>
          <p:cNvPr id="3" name="Текст 2"/>
          <p:cNvSpPr>
            <a:spLocks noGrp="1"/>
          </p:cNvSpPr>
          <p:nvPr>
            <p:ph type="body" idx="1"/>
          </p:nvPr>
        </p:nvSpPr>
        <p:spPr>
          <a:xfrm>
            <a:off x="584199" y="4589463"/>
            <a:ext cx="10763251"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5" name="Нижний колонтитул 4"/>
          <p:cNvSpPr>
            <a:spLocks noGrp="1"/>
          </p:cNvSpPr>
          <p:nvPr>
            <p:ph type="ftr" sz="quarter" idx="11"/>
          </p:nvPr>
        </p:nvSpPr>
        <p:spPr>
          <a:xfrm>
            <a:off x="4038600" y="6432421"/>
            <a:ext cx="4114800" cy="365125"/>
          </a:xfrm>
          <a:prstGeom prst="rect">
            <a:avLst/>
          </a:prstGeom>
        </p:spPr>
        <p:txBody>
          <a:bodyPr/>
          <a:lstStyle>
            <a:lvl1pPr>
              <a:defRPr sz="1400">
                <a:solidFill>
                  <a:schemeClr val="tx1">
                    <a:lumMod val="50000"/>
                    <a:lumOff val="50000"/>
                  </a:schemeClr>
                </a:solidFill>
              </a:defRPr>
            </a:lvl1pPr>
          </a:lstStyle>
          <a:p>
            <a:endParaRPr lang="ru-RU" dirty="0"/>
          </a:p>
        </p:txBody>
      </p:sp>
      <p:sp>
        <p:nvSpPr>
          <p:cNvPr id="6" name="Номер слайда 5"/>
          <p:cNvSpPr>
            <a:spLocks noGrp="1"/>
          </p:cNvSpPr>
          <p:nvPr>
            <p:ph type="sldNum" sz="quarter" idx="12"/>
          </p:nvPr>
        </p:nvSpPr>
        <p:spPr>
          <a:xfrm>
            <a:off x="9139052" y="6432421"/>
            <a:ext cx="2743200" cy="365125"/>
          </a:xfrm>
          <a:prstGeom prst="rect">
            <a:avLst/>
          </a:prstGeom>
        </p:spPr>
        <p:txBody>
          <a:bodyPr/>
          <a:lstStyle/>
          <a:p>
            <a:fld id="{751D432A-D135-4954-8559-2B6A9DE81B6A}" type="slidenum">
              <a:rPr lang="ru-RU" smtClean="0"/>
              <a:t>‹#›</a:t>
            </a:fld>
            <a:endParaRPr lang="ru-RU" dirty="0"/>
          </a:p>
        </p:txBody>
      </p:sp>
      <p:sp>
        <p:nvSpPr>
          <p:cNvPr id="10" name="Дата 2"/>
          <p:cNvSpPr>
            <a:spLocks noGrp="1"/>
          </p:cNvSpPr>
          <p:nvPr>
            <p:ph type="dt" sz="half" idx="10"/>
          </p:nvPr>
        </p:nvSpPr>
        <p:spPr>
          <a:xfrm>
            <a:off x="584199" y="6453496"/>
            <a:ext cx="1495308"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a:p>
        </p:txBody>
      </p:sp>
      <p:pic>
        <p:nvPicPr>
          <p:cNvPr id="8" name="Рисунок 7">
            <a:extLst>
              <a:ext uri="{FF2B5EF4-FFF2-40B4-BE49-F238E27FC236}">
                <a16:creationId xmlns:a16="http://schemas.microsoft.com/office/drawing/2014/main" id="{B933C378-29FC-4FD9-AF74-05FC149E7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120755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Только бумаг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199" y="1545491"/>
            <a:ext cx="7878121" cy="1472143"/>
          </a:xfrm>
        </p:spPr>
        <p:txBody>
          <a:bodyPr>
            <a:normAutofit/>
          </a:bodyPr>
          <a:lstStyle>
            <a:lvl1pPr>
              <a:defRPr sz="3600" cap="all" baseline="0"/>
            </a:lvl1pPr>
          </a:lstStyle>
          <a:p>
            <a:r>
              <a:rPr lang="ru-RU" dirty="0"/>
              <a:t>Образец заголовка</a:t>
            </a:r>
          </a:p>
        </p:txBody>
      </p:sp>
      <p:sp>
        <p:nvSpPr>
          <p:cNvPr id="3" name="Объект 2"/>
          <p:cNvSpPr>
            <a:spLocks noGrp="1"/>
          </p:cNvSpPr>
          <p:nvPr>
            <p:ph idx="1"/>
          </p:nvPr>
        </p:nvSpPr>
        <p:spPr>
          <a:xfrm>
            <a:off x="2953124" y="3282805"/>
            <a:ext cx="8929127" cy="289415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1"/>
          </p:nvPr>
        </p:nvSpPr>
        <p:spPr>
          <a:xfrm>
            <a:off x="2953124" y="6450227"/>
            <a:ext cx="4114800" cy="365125"/>
          </a:xfrm>
          <a:prstGeom prst="rect">
            <a:avLst/>
          </a:prstGeom>
        </p:spPr>
        <p:txBody>
          <a:bodyPr/>
          <a:lstStyle>
            <a:lvl1pPr>
              <a:defRPr sz="1400">
                <a:solidFill>
                  <a:schemeClr val="tx1">
                    <a:lumMod val="50000"/>
                    <a:lumOff val="50000"/>
                  </a:schemeClr>
                </a:solidFill>
              </a:defRPr>
            </a:lvl1pPr>
          </a:lstStyle>
          <a:p>
            <a:endParaRPr lang="ru-RU" dirty="0"/>
          </a:p>
        </p:txBody>
      </p:sp>
      <p:sp>
        <p:nvSpPr>
          <p:cNvPr id="6" name="Номер слайда 5"/>
          <p:cNvSpPr>
            <a:spLocks noGrp="1"/>
          </p:cNvSpPr>
          <p:nvPr>
            <p:ph type="sldNum" sz="quarter" idx="12"/>
          </p:nvPr>
        </p:nvSpPr>
        <p:spPr>
          <a:xfrm>
            <a:off x="9139052" y="6432421"/>
            <a:ext cx="2743200" cy="365125"/>
          </a:xfrm>
          <a:prstGeom prst="rect">
            <a:avLst/>
          </a:prstGeom>
        </p:spPr>
        <p:txBody>
          <a:bodyPr/>
          <a:lstStyle/>
          <a:p>
            <a:fld id="{751D432A-D135-4954-8559-2B6A9DE81B6A}" type="slidenum">
              <a:rPr lang="ru-RU" smtClean="0"/>
              <a:t>‹#›</a:t>
            </a:fld>
            <a:endParaRPr lang="ru-RU" dirty="0"/>
          </a:p>
        </p:txBody>
      </p:sp>
      <p:sp>
        <p:nvSpPr>
          <p:cNvPr id="12" name="Дата 2"/>
          <p:cNvSpPr>
            <a:spLocks noGrp="1"/>
          </p:cNvSpPr>
          <p:nvPr>
            <p:ph type="dt" sz="half" idx="10"/>
          </p:nvPr>
        </p:nvSpPr>
        <p:spPr>
          <a:xfrm>
            <a:off x="584199" y="6453496"/>
            <a:ext cx="1495308"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pic>
        <p:nvPicPr>
          <p:cNvPr id="8" name="Рисунок 7">
            <a:extLst>
              <a:ext uri="{FF2B5EF4-FFF2-40B4-BE49-F238E27FC236}">
                <a16:creationId xmlns:a16="http://schemas.microsoft.com/office/drawing/2014/main" id="{347A58FD-FFB3-44C8-8A54-D4CE12DFA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76060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201" y="365125"/>
            <a:ext cx="9328356" cy="1048039"/>
          </a:xfrm>
        </p:spPr>
        <p:txBody>
          <a:bodyPr>
            <a:normAutofit/>
          </a:bodyPr>
          <a:lstStyle>
            <a:lvl1pPr>
              <a:defRPr sz="2800" cap="all" baseline="0"/>
            </a:lvl1pPr>
          </a:lstStyle>
          <a:p>
            <a:r>
              <a:rPr lang="ru-RU" dirty="0"/>
              <a:t>Образец заголовка</a:t>
            </a:r>
          </a:p>
        </p:txBody>
      </p:sp>
      <p:sp>
        <p:nvSpPr>
          <p:cNvPr id="3" name="Дата 2"/>
          <p:cNvSpPr>
            <a:spLocks noGrp="1"/>
          </p:cNvSpPr>
          <p:nvPr>
            <p:ph type="dt" sz="half" idx="10"/>
          </p:nvPr>
        </p:nvSpPr>
        <p:spPr>
          <a:xfrm>
            <a:off x="584199" y="6450227"/>
            <a:ext cx="1860550"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sp>
        <p:nvSpPr>
          <p:cNvPr id="4" name="Нижний колонтитул 3"/>
          <p:cNvSpPr>
            <a:spLocks noGrp="1"/>
          </p:cNvSpPr>
          <p:nvPr>
            <p:ph type="ftr" sz="quarter" idx="11"/>
          </p:nvPr>
        </p:nvSpPr>
        <p:spPr>
          <a:xfrm>
            <a:off x="4038600" y="6450227"/>
            <a:ext cx="5156200" cy="365125"/>
          </a:xfrm>
          <a:prstGeom prst="rect">
            <a:avLst/>
          </a:prstGeom>
        </p:spPr>
        <p:txBody>
          <a:bodyPr/>
          <a:lstStyle>
            <a:lvl1pPr>
              <a:defRPr sz="1400">
                <a:solidFill>
                  <a:schemeClr val="bg2">
                    <a:lumMod val="50000"/>
                  </a:schemeClr>
                </a:solidFill>
              </a:defRPr>
            </a:lvl1pPr>
          </a:lstStyle>
          <a:p>
            <a:endParaRPr lang="ru-RU" dirty="0"/>
          </a:p>
        </p:txBody>
      </p:sp>
      <p:sp>
        <p:nvSpPr>
          <p:cNvPr id="5" name="Номер слайда 4"/>
          <p:cNvSpPr>
            <a:spLocks noGrp="1"/>
          </p:cNvSpPr>
          <p:nvPr>
            <p:ph type="sldNum" sz="quarter" idx="12"/>
          </p:nvPr>
        </p:nvSpPr>
        <p:spPr>
          <a:xfrm>
            <a:off x="10045700" y="6432421"/>
            <a:ext cx="1836552" cy="365125"/>
          </a:xfrm>
          <a:prstGeom prst="rect">
            <a:avLst/>
          </a:prstGeom>
        </p:spPr>
        <p:txBody>
          <a:bodyPr/>
          <a:lstStyle/>
          <a:p>
            <a:fld id="{751D432A-D135-4954-8559-2B6A9DE81B6A}" type="slidenum">
              <a:rPr lang="ru-RU" smtClean="0"/>
              <a:t>‹#›</a:t>
            </a:fld>
            <a:endParaRPr lang="ru-RU"/>
          </a:p>
        </p:txBody>
      </p:sp>
      <p:pic>
        <p:nvPicPr>
          <p:cNvPr id="7" name="Рисунок 6">
            <a:extLst>
              <a:ext uri="{FF2B5EF4-FFF2-40B4-BE49-F238E27FC236}">
                <a16:creationId xmlns:a16="http://schemas.microsoft.com/office/drawing/2014/main" id="{C50AA284-AF50-4EEC-ACEF-F04A9C7DBB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84834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Только Лого">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84199" y="6453496"/>
            <a:ext cx="2743200"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a:p>
        </p:txBody>
      </p:sp>
      <p:sp>
        <p:nvSpPr>
          <p:cNvPr id="3" name="Нижний колонтитул 2"/>
          <p:cNvSpPr>
            <a:spLocks noGrp="1"/>
          </p:cNvSpPr>
          <p:nvPr>
            <p:ph type="ftr" sz="quarter" idx="11"/>
          </p:nvPr>
        </p:nvSpPr>
        <p:spPr>
          <a:xfrm>
            <a:off x="4038600" y="6451342"/>
            <a:ext cx="4546600" cy="365125"/>
          </a:xfrm>
          <a:prstGeom prst="rect">
            <a:avLst/>
          </a:prstGeom>
        </p:spPr>
        <p:txBody>
          <a:bodyPr/>
          <a:lstStyle>
            <a:lvl1pPr>
              <a:defRPr sz="1400">
                <a:solidFill>
                  <a:schemeClr val="bg2">
                    <a:lumMod val="50000"/>
                  </a:schemeClr>
                </a:solidFill>
              </a:defRPr>
            </a:lvl1pPr>
          </a:lstStyle>
          <a:p>
            <a:endParaRPr lang="ru-RU" dirty="0"/>
          </a:p>
        </p:txBody>
      </p:sp>
      <p:sp>
        <p:nvSpPr>
          <p:cNvPr id="4" name="Номер слайда 3"/>
          <p:cNvSpPr>
            <a:spLocks noGrp="1"/>
          </p:cNvSpPr>
          <p:nvPr>
            <p:ph type="sldNum" sz="quarter" idx="12"/>
          </p:nvPr>
        </p:nvSpPr>
        <p:spPr>
          <a:xfrm>
            <a:off x="9139052" y="6432421"/>
            <a:ext cx="2743200" cy="365125"/>
          </a:xfrm>
          <a:prstGeom prst="rect">
            <a:avLst/>
          </a:prstGeom>
        </p:spPr>
        <p:txBody>
          <a:bodyPr/>
          <a:lstStyle/>
          <a:p>
            <a:fld id="{751D432A-D135-4954-8559-2B6A9DE81B6A}" type="slidenum">
              <a:rPr lang="ru-RU" smtClean="0"/>
              <a:t>‹#›</a:t>
            </a:fld>
            <a:endParaRPr lang="ru-RU" dirty="0"/>
          </a:p>
        </p:txBody>
      </p:sp>
      <p:pic>
        <p:nvPicPr>
          <p:cNvPr id="6" name="Рисунок 5">
            <a:extLst>
              <a:ext uri="{FF2B5EF4-FFF2-40B4-BE49-F238E27FC236}">
                <a16:creationId xmlns:a16="http://schemas.microsoft.com/office/drawing/2014/main" id="{28FC17C8-2F30-4407-BD4A-6287191CC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08684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ой слайд">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9943070" y="6435810"/>
            <a:ext cx="1939182" cy="358347"/>
          </a:xfrm>
        </p:spPr>
        <p:txBody>
          <a:bodyPr/>
          <a:lstStyle/>
          <a:p>
            <a:fld id="{751D432A-D135-4954-8559-2B6A9DE81B6A}" type="slidenum">
              <a:rPr lang="ru-RU" smtClean="0"/>
              <a:pPr/>
              <a:t>‹#›</a:t>
            </a:fld>
            <a:endParaRPr lang="ru-RU" dirty="0"/>
          </a:p>
        </p:txBody>
      </p:sp>
      <p:sp>
        <p:nvSpPr>
          <p:cNvPr id="2" name="Заголовок 1"/>
          <p:cNvSpPr>
            <a:spLocks noGrp="1"/>
          </p:cNvSpPr>
          <p:nvPr>
            <p:ph type="title"/>
          </p:nvPr>
        </p:nvSpPr>
        <p:spPr>
          <a:xfrm>
            <a:off x="584200" y="365125"/>
            <a:ext cx="8432800" cy="1048039"/>
          </a:xfrm>
        </p:spPr>
        <p:txBody>
          <a:bodyPr>
            <a:normAutofit/>
          </a:bodyPr>
          <a:lstStyle>
            <a:lvl1pPr>
              <a:defRPr sz="2800" cap="all" baseline="0"/>
            </a:lvl1pPr>
          </a:lstStyle>
          <a:p>
            <a:r>
              <a:rPr lang="ru-RU" dirty="0"/>
              <a:t>Образец заголовка</a:t>
            </a:r>
          </a:p>
        </p:txBody>
      </p:sp>
      <p:sp>
        <p:nvSpPr>
          <p:cNvPr id="15" name="Текст 14"/>
          <p:cNvSpPr>
            <a:spLocks noGrp="1"/>
          </p:cNvSpPr>
          <p:nvPr>
            <p:ph type="body" sz="quarter" idx="12"/>
          </p:nvPr>
        </p:nvSpPr>
        <p:spPr>
          <a:xfrm>
            <a:off x="1983756" y="1512888"/>
            <a:ext cx="7033244" cy="325321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Нижний колонтитул 4"/>
          <p:cNvSpPr>
            <a:spLocks noGrp="1"/>
          </p:cNvSpPr>
          <p:nvPr>
            <p:ph type="ftr" sz="quarter" idx="11"/>
          </p:nvPr>
        </p:nvSpPr>
        <p:spPr>
          <a:xfrm>
            <a:off x="2584450" y="6450226"/>
            <a:ext cx="2298700" cy="365125"/>
          </a:xfrm>
          <a:prstGeom prst="rect">
            <a:avLst/>
          </a:prstGeom>
        </p:spPr>
        <p:txBody>
          <a:bodyPr/>
          <a:lstStyle>
            <a:lvl1pPr>
              <a:defRPr sz="1400">
                <a:solidFill>
                  <a:schemeClr val="tx1">
                    <a:lumMod val="50000"/>
                    <a:lumOff val="50000"/>
                  </a:schemeClr>
                </a:solidFill>
              </a:defRPr>
            </a:lvl1pPr>
          </a:lstStyle>
          <a:p>
            <a:endParaRPr lang="ru-RU" dirty="0"/>
          </a:p>
        </p:txBody>
      </p:sp>
      <p:sp>
        <p:nvSpPr>
          <p:cNvPr id="17" name="Дата 2"/>
          <p:cNvSpPr>
            <a:spLocks noGrp="1"/>
          </p:cNvSpPr>
          <p:nvPr>
            <p:ph type="dt" sz="half" idx="13"/>
          </p:nvPr>
        </p:nvSpPr>
        <p:spPr>
          <a:xfrm>
            <a:off x="584200" y="6450227"/>
            <a:ext cx="1885950"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pic>
        <p:nvPicPr>
          <p:cNvPr id="5" name="Рисунок 4">
            <a:extLst>
              <a:ext uri="{FF2B5EF4-FFF2-40B4-BE49-F238E27FC236}">
                <a16:creationId xmlns:a16="http://schemas.microsoft.com/office/drawing/2014/main" id="{C7EF5661-1C8E-41D9-9A03-42AF7EEC0C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19742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списка">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9943070" y="6435810"/>
            <a:ext cx="1939182" cy="358347"/>
          </a:xfrm>
        </p:spPr>
        <p:txBody>
          <a:bodyPr/>
          <a:lstStyle/>
          <a:p>
            <a:fld id="{751D432A-D135-4954-8559-2B6A9DE81B6A}" type="slidenum">
              <a:rPr lang="ru-RU" smtClean="0"/>
              <a:pPr/>
              <a:t>‹#›</a:t>
            </a:fld>
            <a:endParaRPr lang="ru-RU" dirty="0"/>
          </a:p>
        </p:txBody>
      </p:sp>
      <p:sp>
        <p:nvSpPr>
          <p:cNvPr id="2" name="Заголовок 1"/>
          <p:cNvSpPr>
            <a:spLocks noGrp="1"/>
          </p:cNvSpPr>
          <p:nvPr>
            <p:ph type="title"/>
          </p:nvPr>
        </p:nvSpPr>
        <p:spPr>
          <a:xfrm>
            <a:off x="584200" y="365125"/>
            <a:ext cx="8432800" cy="1048039"/>
          </a:xfrm>
        </p:spPr>
        <p:txBody>
          <a:bodyPr>
            <a:normAutofit/>
          </a:bodyPr>
          <a:lstStyle>
            <a:lvl1pPr>
              <a:defRPr sz="2800" cap="all" baseline="0"/>
            </a:lvl1pPr>
          </a:lstStyle>
          <a:p>
            <a:r>
              <a:rPr lang="ru-RU" dirty="0"/>
              <a:t>Образец заголовка</a:t>
            </a:r>
          </a:p>
        </p:txBody>
      </p:sp>
      <p:sp>
        <p:nvSpPr>
          <p:cNvPr id="15" name="Текст 14"/>
          <p:cNvSpPr>
            <a:spLocks noGrp="1"/>
          </p:cNvSpPr>
          <p:nvPr>
            <p:ph type="body" sz="quarter" idx="12"/>
          </p:nvPr>
        </p:nvSpPr>
        <p:spPr>
          <a:xfrm>
            <a:off x="1983756" y="2084491"/>
            <a:ext cx="4754795" cy="267202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13"/>
          </p:nvPr>
        </p:nvSpPr>
        <p:spPr>
          <a:xfrm>
            <a:off x="6862763" y="2084416"/>
            <a:ext cx="4785540" cy="26716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Текст 6"/>
          <p:cNvSpPr>
            <a:spLocks noGrp="1"/>
          </p:cNvSpPr>
          <p:nvPr>
            <p:ph type="body" sz="quarter" idx="14" hasCustomPrompt="1"/>
          </p:nvPr>
        </p:nvSpPr>
        <p:spPr>
          <a:xfrm>
            <a:off x="1983756" y="1512888"/>
            <a:ext cx="5108575" cy="436563"/>
          </a:xfrm>
        </p:spPr>
        <p:txBody>
          <a:bodyPr/>
          <a:lstStyle>
            <a:lvl1pPr marL="0" indent="0">
              <a:buNone/>
              <a:defRPr b="1"/>
            </a:lvl1pPr>
          </a:lstStyle>
          <a:p>
            <a:pPr lvl="0"/>
            <a:r>
              <a:rPr lang="ru-RU" dirty="0"/>
              <a:t>Дополнительная информация</a:t>
            </a:r>
          </a:p>
        </p:txBody>
      </p:sp>
      <p:sp>
        <p:nvSpPr>
          <p:cNvPr id="14" name="Нижний колонтитул 4"/>
          <p:cNvSpPr>
            <a:spLocks noGrp="1"/>
          </p:cNvSpPr>
          <p:nvPr>
            <p:ph type="ftr" sz="quarter" idx="11"/>
          </p:nvPr>
        </p:nvSpPr>
        <p:spPr>
          <a:xfrm>
            <a:off x="2572951" y="6453495"/>
            <a:ext cx="4114800" cy="365125"/>
          </a:xfrm>
          <a:prstGeom prst="rect">
            <a:avLst/>
          </a:prstGeom>
        </p:spPr>
        <p:txBody>
          <a:bodyPr/>
          <a:lstStyle>
            <a:lvl1pPr>
              <a:defRPr sz="1400">
                <a:solidFill>
                  <a:schemeClr val="tx1">
                    <a:lumMod val="50000"/>
                    <a:lumOff val="50000"/>
                  </a:schemeClr>
                </a:solidFill>
              </a:defRPr>
            </a:lvl1pPr>
          </a:lstStyle>
          <a:p>
            <a:endParaRPr lang="ru-RU" dirty="0"/>
          </a:p>
        </p:txBody>
      </p:sp>
      <p:sp>
        <p:nvSpPr>
          <p:cNvPr id="16" name="Дата 2"/>
          <p:cNvSpPr>
            <a:spLocks noGrp="1"/>
          </p:cNvSpPr>
          <p:nvPr>
            <p:ph type="dt" sz="half" idx="15"/>
          </p:nvPr>
        </p:nvSpPr>
        <p:spPr>
          <a:xfrm>
            <a:off x="584199" y="6453496"/>
            <a:ext cx="1495308"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pic>
        <p:nvPicPr>
          <p:cNvPr id="10" name="Рисунок 9">
            <a:extLst>
              <a:ext uri="{FF2B5EF4-FFF2-40B4-BE49-F238E27FC236}">
                <a16:creationId xmlns:a16="http://schemas.microsoft.com/office/drawing/2014/main" id="{278B545D-517E-4F9C-98AA-A8EC2F1F4D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008109979"/>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оп.информаци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199" y="365126"/>
            <a:ext cx="7061201" cy="1048038"/>
          </a:xfrm>
        </p:spPr>
        <p:txBody>
          <a:bodyPr>
            <a:noAutofit/>
          </a:bodyPr>
          <a:lstStyle>
            <a:lvl1pPr>
              <a:defRPr sz="2800" cap="all" baseline="0"/>
            </a:lvl1pPr>
          </a:lstStyle>
          <a:p>
            <a:r>
              <a:rPr lang="ru-RU" dirty="0"/>
              <a:t>Образец заголовка</a:t>
            </a:r>
          </a:p>
        </p:txBody>
      </p:sp>
      <p:sp>
        <p:nvSpPr>
          <p:cNvPr id="4" name="Нижний колонтитул 3"/>
          <p:cNvSpPr>
            <a:spLocks noGrp="1"/>
          </p:cNvSpPr>
          <p:nvPr>
            <p:ph type="ftr" sz="quarter" idx="11"/>
          </p:nvPr>
        </p:nvSpPr>
        <p:spPr>
          <a:xfrm>
            <a:off x="5535613" y="6450227"/>
            <a:ext cx="3328988" cy="329514"/>
          </a:xfrm>
          <a:prstGeom prst="rect">
            <a:avLst/>
          </a:prstGeom>
        </p:spPr>
        <p:txBody>
          <a:bodyPr/>
          <a:lstStyle>
            <a:lvl1pPr>
              <a:defRPr sz="1400">
                <a:solidFill>
                  <a:schemeClr val="tx1">
                    <a:lumMod val="50000"/>
                    <a:lumOff val="50000"/>
                  </a:schemeClr>
                </a:solidFill>
              </a:defRPr>
            </a:lvl1pPr>
          </a:lstStyle>
          <a:p>
            <a:endParaRPr lang="ru-RU" dirty="0"/>
          </a:p>
        </p:txBody>
      </p:sp>
      <p:sp>
        <p:nvSpPr>
          <p:cNvPr id="5" name="Номер слайда 4"/>
          <p:cNvSpPr>
            <a:spLocks noGrp="1"/>
          </p:cNvSpPr>
          <p:nvPr>
            <p:ph type="sldNum" sz="quarter" idx="12"/>
          </p:nvPr>
        </p:nvSpPr>
        <p:spPr>
          <a:xfrm>
            <a:off x="11112500" y="6450227"/>
            <a:ext cx="769752" cy="329514"/>
          </a:xfrm>
          <a:prstGeom prst="rect">
            <a:avLst/>
          </a:prstGeom>
        </p:spPr>
        <p:txBody>
          <a:bodyPr/>
          <a:lstStyle/>
          <a:p>
            <a:fld id="{751D432A-D135-4954-8559-2B6A9DE81B6A}" type="slidenum">
              <a:rPr lang="ru-RU" smtClean="0"/>
              <a:t>‹#›</a:t>
            </a:fld>
            <a:endParaRPr lang="ru-RU" dirty="0"/>
          </a:p>
        </p:txBody>
      </p:sp>
      <p:sp>
        <p:nvSpPr>
          <p:cNvPr id="13" name="Текст 12"/>
          <p:cNvSpPr>
            <a:spLocks noGrp="1"/>
          </p:cNvSpPr>
          <p:nvPr>
            <p:ph type="body" sz="quarter" idx="13"/>
          </p:nvPr>
        </p:nvSpPr>
        <p:spPr>
          <a:xfrm>
            <a:off x="5535613" y="1512888"/>
            <a:ext cx="6088062" cy="427037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14"/>
          <p:cNvSpPr>
            <a:spLocks noGrp="1"/>
          </p:cNvSpPr>
          <p:nvPr>
            <p:ph type="body" sz="quarter" idx="14" hasCustomPrompt="1"/>
          </p:nvPr>
        </p:nvSpPr>
        <p:spPr>
          <a:xfrm>
            <a:off x="584199" y="1512888"/>
            <a:ext cx="2990850" cy="4270375"/>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ru-RU" dirty="0"/>
              <a:t>Дополнительная информация</a:t>
            </a:r>
          </a:p>
        </p:txBody>
      </p:sp>
      <p:sp>
        <p:nvSpPr>
          <p:cNvPr id="14" name="Дата 2"/>
          <p:cNvSpPr>
            <a:spLocks noGrp="1"/>
          </p:cNvSpPr>
          <p:nvPr>
            <p:ph type="dt" sz="half" idx="10"/>
          </p:nvPr>
        </p:nvSpPr>
        <p:spPr>
          <a:xfrm>
            <a:off x="584199" y="6453496"/>
            <a:ext cx="1403351"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pic>
        <p:nvPicPr>
          <p:cNvPr id="9" name="Рисунок 8">
            <a:extLst>
              <a:ext uri="{FF2B5EF4-FFF2-40B4-BE49-F238E27FC236}">
                <a16:creationId xmlns:a16="http://schemas.microsoft.com/office/drawing/2014/main" id="{2700E84F-059E-44DB-BB2D-D334D3E293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90722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На бумаг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656" y="365125"/>
            <a:ext cx="4529694" cy="1048040"/>
          </a:xfrm>
        </p:spPr>
        <p:txBody>
          <a:bodyPr>
            <a:normAutofit/>
          </a:bodyPr>
          <a:lstStyle>
            <a:lvl1pPr>
              <a:defRPr sz="2800" cap="all" baseline="0"/>
            </a:lvl1pPr>
          </a:lstStyle>
          <a:p>
            <a:r>
              <a:rPr lang="ru-RU" dirty="0"/>
              <a:t>Образец заголовка</a:t>
            </a:r>
          </a:p>
        </p:txBody>
      </p:sp>
      <p:sp>
        <p:nvSpPr>
          <p:cNvPr id="3" name="Объект 2"/>
          <p:cNvSpPr>
            <a:spLocks noGrp="1"/>
          </p:cNvSpPr>
          <p:nvPr>
            <p:ph idx="1"/>
          </p:nvPr>
        </p:nvSpPr>
        <p:spPr>
          <a:xfrm>
            <a:off x="5128656" y="1512888"/>
            <a:ext cx="6585470" cy="397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1"/>
          </p:nvPr>
        </p:nvSpPr>
        <p:spPr>
          <a:xfrm>
            <a:off x="5128656" y="6440684"/>
            <a:ext cx="4882610" cy="339057"/>
          </a:xfrm>
          <a:prstGeom prst="rect">
            <a:avLst/>
          </a:prstGeom>
        </p:spPr>
        <p:txBody>
          <a:bodyPr/>
          <a:lstStyle>
            <a:lvl1pPr>
              <a:defRPr sz="1400">
                <a:solidFill>
                  <a:schemeClr val="tx1">
                    <a:lumMod val="50000"/>
                    <a:lumOff val="50000"/>
                  </a:schemeClr>
                </a:solidFill>
              </a:defRPr>
            </a:lvl1pPr>
          </a:lstStyle>
          <a:p>
            <a:endParaRPr lang="ru-RU" dirty="0"/>
          </a:p>
        </p:txBody>
      </p:sp>
      <p:sp>
        <p:nvSpPr>
          <p:cNvPr id="6" name="Номер слайда 5"/>
          <p:cNvSpPr>
            <a:spLocks noGrp="1"/>
          </p:cNvSpPr>
          <p:nvPr>
            <p:ph type="sldNum" sz="quarter" idx="12"/>
          </p:nvPr>
        </p:nvSpPr>
        <p:spPr>
          <a:xfrm>
            <a:off x="10011266" y="6440684"/>
            <a:ext cx="1870986" cy="339057"/>
          </a:xfrm>
          <a:prstGeom prst="rect">
            <a:avLst/>
          </a:prstGeom>
        </p:spPr>
        <p:txBody>
          <a:bodyPr/>
          <a:lstStyle/>
          <a:p>
            <a:fld id="{751D432A-D135-4954-8559-2B6A9DE81B6A}" type="slidenum">
              <a:rPr lang="ru-RU" smtClean="0"/>
              <a:t>‹#›</a:t>
            </a:fld>
            <a:endParaRPr lang="ru-RU"/>
          </a:p>
        </p:txBody>
      </p:sp>
      <p:sp>
        <p:nvSpPr>
          <p:cNvPr id="13" name="Дата 2"/>
          <p:cNvSpPr>
            <a:spLocks noGrp="1"/>
          </p:cNvSpPr>
          <p:nvPr>
            <p:ph type="dt" sz="half" idx="10"/>
          </p:nvPr>
        </p:nvSpPr>
        <p:spPr>
          <a:xfrm>
            <a:off x="584198" y="6455280"/>
            <a:ext cx="2673471" cy="324461"/>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pic>
        <p:nvPicPr>
          <p:cNvPr id="8" name="Рисунок 7">
            <a:extLst>
              <a:ext uri="{FF2B5EF4-FFF2-40B4-BE49-F238E27FC236}">
                <a16:creationId xmlns:a16="http://schemas.microsoft.com/office/drawing/2014/main" id="{0151CF5A-08C4-4EB3-BFD0-CC90C232C2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06407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Узкий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201" y="365125"/>
            <a:ext cx="8716318" cy="1057275"/>
          </a:xfrm>
        </p:spPr>
        <p:txBody>
          <a:bodyPr>
            <a:normAutofit/>
          </a:bodyPr>
          <a:lstStyle>
            <a:lvl1pPr>
              <a:defRPr sz="2800" cap="all" baseline="0"/>
            </a:lvl1pPr>
          </a:lstStyle>
          <a:p>
            <a:r>
              <a:rPr lang="ru-RU" dirty="0"/>
              <a:t>Образец заголовка</a:t>
            </a:r>
          </a:p>
        </p:txBody>
      </p:sp>
      <p:sp>
        <p:nvSpPr>
          <p:cNvPr id="3" name="Объект 2"/>
          <p:cNvSpPr>
            <a:spLocks noGrp="1"/>
          </p:cNvSpPr>
          <p:nvPr>
            <p:ph idx="1"/>
          </p:nvPr>
        </p:nvSpPr>
        <p:spPr>
          <a:xfrm>
            <a:off x="584202" y="1512888"/>
            <a:ext cx="11044052" cy="4547202"/>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a:xfrm>
            <a:off x="4038600" y="6452466"/>
            <a:ext cx="4114800" cy="343151"/>
          </a:xfrm>
          <a:prstGeom prst="rect">
            <a:avLst/>
          </a:prstGeom>
        </p:spPr>
        <p:txBody>
          <a:bodyPr/>
          <a:lstStyle>
            <a:lvl1pPr>
              <a:defRPr sz="1400">
                <a:solidFill>
                  <a:schemeClr val="tx1">
                    <a:lumMod val="50000"/>
                    <a:lumOff val="50000"/>
                  </a:schemeClr>
                </a:solidFill>
              </a:defRPr>
            </a:lvl1pPr>
          </a:lstStyle>
          <a:p>
            <a:endParaRPr lang="ru-RU" dirty="0"/>
          </a:p>
        </p:txBody>
      </p:sp>
      <p:sp>
        <p:nvSpPr>
          <p:cNvPr id="6" name="Номер слайда 5"/>
          <p:cNvSpPr>
            <a:spLocks noGrp="1"/>
          </p:cNvSpPr>
          <p:nvPr>
            <p:ph type="sldNum" sz="quarter" idx="12"/>
          </p:nvPr>
        </p:nvSpPr>
        <p:spPr>
          <a:xfrm>
            <a:off x="9139052" y="6430492"/>
            <a:ext cx="2743200" cy="365125"/>
          </a:xfrm>
          <a:prstGeom prst="rect">
            <a:avLst/>
          </a:prstGeom>
        </p:spPr>
        <p:txBody>
          <a:bodyPr/>
          <a:lstStyle/>
          <a:p>
            <a:fld id="{751D432A-D135-4954-8559-2B6A9DE81B6A}" type="slidenum">
              <a:rPr lang="ru-RU" smtClean="0"/>
              <a:t>‹#›</a:t>
            </a:fld>
            <a:endParaRPr lang="ru-RU"/>
          </a:p>
        </p:txBody>
      </p:sp>
      <p:sp>
        <p:nvSpPr>
          <p:cNvPr id="13" name="Дата 2"/>
          <p:cNvSpPr>
            <a:spLocks noGrp="1"/>
          </p:cNvSpPr>
          <p:nvPr>
            <p:ph type="dt" sz="half" idx="10"/>
          </p:nvPr>
        </p:nvSpPr>
        <p:spPr>
          <a:xfrm>
            <a:off x="584200" y="6452466"/>
            <a:ext cx="2241549" cy="367183"/>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dirty="0"/>
          </a:p>
        </p:txBody>
      </p:sp>
      <p:pic>
        <p:nvPicPr>
          <p:cNvPr id="8" name="Рисунок 7">
            <a:extLst>
              <a:ext uri="{FF2B5EF4-FFF2-40B4-BE49-F238E27FC236}">
                <a16:creationId xmlns:a16="http://schemas.microsoft.com/office/drawing/2014/main" id="{9D0DA018-46C0-4A2C-B95D-AB86424508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31407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езбумажный">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200" y="365125"/>
            <a:ext cx="9169399" cy="1048039"/>
          </a:xfrm>
        </p:spPr>
        <p:txBody>
          <a:bodyPr>
            <a:normAutofit/>
          </a:bodyPr>
          <a:lstStyle>
            <a:lvl1pPr>
              <a:defRPr sz="2800" cap="all" baseline="0"/>
            </a:lvl1pPr>
          </a:lstStyle>
          <a:p>
            <a:r>
              <a:rPr lang="ru-RU" dirty="0"/>
              <a:t>Образец заголовка</a:t>
            </a:r>
          </a:p>
        </p:txBody>
      </p:sp>
      <p:sp>
        <p:nvSpPr>
          <p:cNvPr id="3" name="Объект 2"/>
          <p:cNvSpPr>
            <a:spLocks noGrp="1"/>
          </p:cNvSpPr>
          <p:nvPr>
            <p:ph idx="1"/>
          </p:nvPr>
        </p:nvSpPr>
        <p:spPr>
          <a:xfrm>
            <a:off x="584200" y="1512888"/>
            <a:ext cx="11298052"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84200" y="6453496"/>
            <a:ext cx="2743200"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a:p>
        </p:txBody>
      </p:sp>
      <p:sp>
        <p:nvSpPr>
          <p:cNvPr id="5" name="Нижний колонтитул 4"/>
          <p:cNvSpPr>
            <a:spLocks noGrp="1"/>
          </p:cNvSpPr>
          <p:nvPr>
            <p:ph type="ftr" sz="quarter" idx="11"/>
          </p:nvPr>
        </p:nvSpPr>
        <p:spPr>
          <a:xfrm>
            <a:off x="4038600" y="6432421"/>
            <a:ext cx="4114800" cy="382931"/>
          </a:xfrm>
          <a:prstGeom prst="rect">
            <a:avLst/>
          </a:prstGeom>
        </p:spPr>
        <p:txBody>
          <a:bodyPr/>
          <a:lstStyle>
            <a:lvl1pPr>
              <a:defRPr sz="1400">
                <a:solidFill>
                  <a:schemeClr val="bg2">
                    <a:lumMod val="50000"/>
                  </a:schemeClr>
                </a:solidFill>
              </a:defRPr>
            </a:lvl1pPr>
          </a:lstStyle>
          <a:p>
            <a:endParaRPr lang="ru-RU" dirty="0"/>
          </a:p>
        </p:txBody>
      </p:sp>
      <p:sp>
        <p:nvSpPr>
          <p:cNvPr id="6" name="Номер слайда 5"/>
          <p:cNvSpPr>
            <a:spLocks noGrp="1"/>
          </p:cNvSpPr>
          <p:nvPr>
            <p:ph type="sldNum" sz="quarter" idx="12"/>
          </p:nvPr>
        </p:nvSpPr>
        <p:spPr>
          <a:xfrm>
            <a:off x="9139052" y="6432421"/>
            <a:ext cx="2743200" cy="365125"/>
          </a:xfrm>
          <a:prstGeom prst="rect">
            <a:avLst/>
          </a:prstGeom>
        </p:spPr>
        <p:txBody>
          <a:bodyPr/>
          <a:lstStyle/>
          <a:p>
            <a:fld id="{751D432A-D135-4954-8559-2B6A9DE81B6A}" type="slidenum">
              <a:rPr lang="ru-RU" smtClean="0"/>
              <a:t>‹#›</a:t>
            </a:fld>
            <a:endParaRPr lang="ru-RU" dirty="0"/>
          </a:p>
        </p:txBody>
      </p:sp>
      <p:pic>
        <p:nvPicPr>
          <p:cNvPr id="8" name="Рисунок 7">
            <a:extLst>
              <a:ext uri="{FF2B5EF4-FFF2-40B4-BE49-F238E27FC236}">
                <a16:creationId xmlns:a16="http://schemas.microsoft.com/office/drawing/2014/main" id="{888B800B-D000-413C-AAA3-E8BA020244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22037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Безбумажный">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5051" y="365125"/>
            <a:ext cx="9169399" cy="1048039"/>
          </a:xfrm>
        </p:spPr>
        <p:txBody>
          <a:bodyPr>
            <a:normAutofit/>
          </a:bodyPr>
          <a:lstStyle>
            <a:lvl1pPr>
              <a:defRPr sz="2800" cap="all" baseline="0"/>
            </a:lvl1pPr>
          </a:lstStyle>
          <a:p>
            <a:r>
              <a:rPr lang="ru-RU" dirty="0"/>
              <a:t>Образец заголовка</a:t>
            </a:r>
          </a:p>
        </p:txBody>
      </p:sp>
      <p:sp>
        <p:nvSpPr>
          <p:cNvPr id="3" name="Объект 2"/>
          <p:cNvSpPr>
            <a:spLocks noGrp="1"/>
          </p:cNvSpPr>
          <p:nvPr>
            <p:ph idx="1"/>
          </p:nvPr>
        </p:nvSpPr>
        <p:spPr>
          <a:xfrm>
            <a:off x="1035051" y="1512888"/>
            <a:ext cx="10181844"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1035051" y="6453496"/>
            <a:ext cx="2743200"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a:p>
        </p:txBody>
      </p:sp>
      <p:sp>
        <p:nvSpPr>
          <p:cNvPr id="5" name="Нижний колонтитул 4"/>
          <p:cNvSpPr>
            <a:spLocks noGrp="1"/>
          </p:cNvSpPr>
          <p:nvPr>
            <p:ph type="ftr" sz="quarter" idx="11"/>
          </p:nvPr>
        </p:nvSpPr>
        <p:spPr>
          <a:xfrm rot="16200000">
            <a:off x="-1863582" y="3276744"/>
            <a:ext cx="4451064" cy="723902"/>
          </a:xfrm>
          <a:prstGeom prst="rect">
            <a:avLst/>
          </a:prstGeom>
        </p:spPr>
        <p:txBody>
          <a:bodyPr anchor="ctr"/>
          <a:lstStyle>
            <a:lvl1pPr>
              <a:defRPr sz="1400">
                <a:solidFill>
                  <a:schemeClr val="bg2">
                    <a:lumMod val="50000"/>
                  </a:schemeClr>
                </a:solidFill>
              </a:defRPr>
            </a:lvl1pPr>
          </a:lstStyle>
          <a:p>
            <a:endParaRPr lang="ru-RU" dirty="0"/>
          </a:p>
        </p:txBody>
      </p:sp>
      <p:sp>
        <p:nvSpPr>
          <p:cNvPr id="6" name="Номер слайда 5"/>
          <p:cNvSpPr>
            <a:spLocks noGrp="1"/>
          </p:cNvSpPr>
          <p:nvPr>
            <p:ph type="sldNum" sz="quarter" idx="12"/>
          </p:nvPr>
        </p:nvSpPr>
        <p:spPr>
          <a:xfrm>
            <a:off x="25397" y="6323010"/>
            <a:ext cx="698500" cy="365125"/>
          </a:xfrm>
          <a:prstGeom prst="rect">
            <a:avLst/>
          </a:prstGeom>
        </p:spPr>
        <p:txBody>
          <a:bodyPr/>
          <a:lstStyle>
            <a:lvl1pPr algn="ctr">
              <a:defRPr/>
            </a:lvl1pPr>
          </a:lstStyle>
          <a:p>
            <a:fld id="{751D432A-D135-4954-8559-2B6A9DE81B6A}" type="slidenum">
              <a:rPr lang="ru-RU" smtClean="0"/>
              <a:pPr/>
              <a:t>‹#›</a:t>
            </a:fld>
            <a:endParaRPr lang="ru-RU" dirty="0"/>
          </a:p>
        </p:txBody>
      </p:sp>
      <p:cxnSp>
        <p:nvCxnSpPr>
          <p:cNvPr id="8" name="Прямая соединительная линия 7"/>
          <p:cNvCxnSpPr/>
          <p:nvPr userDrawn="1"/>
        </p:nvCxnSpPr>
        <p:spPr>
          <a:xfrm>
            <a:off x="673094"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3" y="6184900"/>
            <a:ext cx="6730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userDrawn="1"/>
        </p:nvCxnSpPr>
        <p:spPr>
          <a:xfrm>
            <a:off x="-3" y="1089085"/>
            <a:ext cx="67309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Нижний колонтитул 4"/>
          <p:cNvSpPr txBox="1">
            <a:spLocks/>
          </p:cNvSpPr>
          <p:nvPr userDrawn="1"/>
        </p:nvSpPr>
        <p:spPr>
          <a:xfrm rot="16200000">
            <a:off x="-102506" y="102505"/>
            <a:ext cx="928913" cy="723902"/>
          </a:xfrm>
          <a:prstGeom prst="rect">
            <a:avLst/>
          </a:prstGeom>
        </p:spPr>
        <p:txBody>
          <a:bodyPr anchor="ctr"/>
          <a:lstStyle>
            <a:defPPr>
              <a:defRPr lang="ru-RU"/>
            </a:defPPr>
            <a:lvl1pPr marL="0" algn="l" defTabSz="914400" rtl="0" eaLnBrk="1" latinLnBrk="0" hangingPunct="1">
              <a:defRPr sz="14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p>
        </p:txBody>
      </p:sp>
      <p:pic>
        <p:nvPicPr>
          <p:cNvPr id="13" name="Рисунок 12">
            <a:extLst>
              <a:ext uri="{FF2B5EF4-FFF2-40B4-BE49-F238E27FC236}">
                <a16:creationId xmlns:a16="http://schemas.microsoft.com/office/drawing/2014/main" id="{21591575-9C18-449D-877B-F3CE7A4374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107606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на боку">
    <p:spTree>
      <p:nvGrpSpPr>
        <p:cNvPr id="1" name=""/>
        <p:cNvGrpSpPr/>
        <p:nvPr/>
      </p:nvGrpSpPr>
      <p:grpSpPr>
        <a:xfrm>
          <a:off x="0" y="0"/>
          <a:ext cx="0" cy="0"/>
          <a:chOff x="0" y="0"/>
          <a:chExt cx="0" cy="0"/>
        </a:xfrm>
      </p:grpSpPr>
      <p:sp>
        <p:nvSpPr>
          <p:cNvPr id="2" name="Заголовок 1"/>
          <p:cNvSpPr>
            <a:spLocks noGrp="1"/>
          </p:cNvSpPr>
          <p:nvPr>
            <p:ph type="title"/>
          </p:nvPr>
        </p:nvSpPr>
        <p:spPr>
          <a:xfrm rot="16200000">
            <a:off x="2140550" y="2698275"/>
            <a:ext cx="4398550" cy="1048039"/>
          </a:xfrm>
        </p:spPr>
        <p:txBody>
          <a:bodyPr>
            <a:normAutofit/>
          </a:bodyPr>
          <a:lstStyle>
            <a:lvl1pPr>
              <a:defRPr sz="3500" cap="all" baseline="0"/>
            </a:lvl1pPr>
          </a:lstStyle>
          <a:p>
            <a:r>
              <a:rPr lang="ru-RU"/>
              <a:t>Образец заголовка</a:t>
            </a:r>
            <a:endParaRPr lang="ru-RU" dirty="0"/>
          </a:p>
        </p:txBody>
      </p:sp>
      <p:sp>
        <p:nvSpPr>
          <p:cNvPr id="3" name="Объект 2"/>
          <p:cNvSpPr>
            <a:spLocks noGrp="1"/>
          </p:cNvSpPr>
          <p:nvPr>
            <p:ph idx="1"/>
          </p:nvPr>
        </p:nvSpPr>
        <p:spPr>
          <a:xfrm>
            <a:off x="5113246" y="2068226"/>
            <a:ext cx="5925858" cy="42865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1"/>
          </p:nvPr>
        </p:nvSpPr>
        <p:spPr>
          <a:xfrm>
            <a:off x="3815805" y="6432422"/>
            <a:ext cx="4337595" cy="389374"/>
          </a:xfrm>
          <a:prstGeom prst="rect">
            <a:avLst/>
          </a:prstGeom>
        </p:spPr>
        <p:txBody>
          <a:bodyPr/>
          <a:lstStyle>
            <a:lvl1pPr>
              <a:defRPr sz="1400">
                <a:solidFill>
                  <a:schemeClr val="tx1">
                    <a:lumMod val="50000"/>
                    <a:lumOff val="50000"/>
                  </a:schemeClr>
                </a:solidFill>
              </a:defRPr>
            </a:lvl1pPr>
          </a:lstStyle>
          <a:p>
            <a:endParaRPr lang="ru-RU" dirty="0"/>
          </a:p>
        </p:txBody>
      </p:sp>
      <p:sp>
        <p:nvSpPr>
          <p:cNvPr id="6" name="Номер слайда 5"/>
          <p:cNvSpPr>
            <a:spLocks noGrp="1"/>
          </p:cNvSpPr>
          <p:nvPr>
            <p:ph type="sldNum" sz="quarter" idx="12"/>
          </p:nvPr>
        </p:nvSpPr>
        <p:spPr>
          <a:xfrm>
            <a:off x="9139052" y="6432421"/>
            <a:ext cx="2743200" cy="365125"/>
          </a:xfrm>
          <a:prstGeom prst="rect">
            <a:avLst/>
          </a:prstGeom>
        </p:spPr>
        <p:txBody>
          <a:bodyPr/>
          <a:lstStyle/>
          <a:p>
            <a:fld id="{751D432A-D135-4954-8559-2B6A9DE81B6A}" type="slidenum">
              <a:rPr lang="ru-RU" smtClean="0"/>
              <a:t>‹#›</a:t>
            </a:fld>
            <a:endParaRPr lang="ru-RU" dirty="0"/>
          </a:p>
        </p:txBody>
      </p:sp>
      <p:sp>
        <p:nvSpPr>
          <p:cNvPr id="15" name="Текст 14"/>
          <p:cNvSpPr>
            <a:spLocks noGrp="1"/>
          </p:cNvSpPr>
          <p:nvPr>
            <p:ph type="body" sz="quarter" idx="13" hasCustomPrompt="1"/>
          </p:nvPr>
        </p:nvSpPr>
        <p:spPr>
          <a:xfrm>
            <a:off x="5113153" y="1512888"/>
            <a:ext cx="4695224" cy="309379"/>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ru-RU" dirty="0"/>
              <a:t>Дополнительная информация</a:t>
            </a:r>
          </a:p>
        </p:txBody>
      </p:sp>
      <p:sp>
        <p:nvSpPr>
          <p:cNvPr id="12" name="Дата 2"/>
          <p:cNvSpPr>
            <a:spLocks noGrp="1"/>
          </p:cNvSpPr>
          <p:nvPr>
            <p:ph type="dt" sz="half" idx="10"/>
          </p:nvPr>
        </p:nvSpPr>
        <p:spPr>
          <a:xfrm>
            <a:off x="584199" y="6458257"/>
            <a:ext cx="1495308" cy="365125"/>
          </a:xfrm>
          <a:prstGeom prst="rect">
            <a:avLst/>
          </a:prstGeom>
        </p:spPr>
        <p:txBody>
          <a:bodyPr/>
          <a:lstStyle>
            <a:lvl1pPr>
              <a:defRPr sz="1400">
                <a:solidFill>
                  <a:schemeClr val="bg2">
                    <a:lumMod val="50000"/>
                  </a:schemeClr>
                </a:solidFill>
              </a:defRPr>
            </a:lvl1pPr>
          </a:lstStyle>
          <a:p>
            <a:fld id="{8B346DA7-549E-4F58-939F-F8EB4345D5C7}" type="datetimeFigureOut">
              <a:rPr lang="ru-RU" smtClean="0"/>
              <a:pPr/>
              <a:t>18.03.2024</a:t>
            </a:fld>
            <a:endParaRPr lang="ru-RU"/>
          </a:p>
        </p:txBody>
      </p:sp>
      <p:pic>
        <p:nvPicPr>
          <p:cNvPr id="9" name="Рисунок 8">
            <a:extLst>
              <a:ext uri="{FF2B5EF4-FFF2-40B4-BE49-F238E27FC236}">
                <a16:creationId xmlns:a16="http://schemas.microsoft.com/office/drawing/2014/main" id="{7BD886AE-2906-4186-876A-688947DF0B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85183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200" y="365125"/>
            <a:ext cx="5378450" cy="1048039"/>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584200" y="1825625"/>
            <a:ext cx="11298052"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a:t>
            </a:r>
          </a:p>
          <a:p>
            <a:pPr lvl="4"/>
            <a:r>
              <a:rPr lang="ru-RU" dirty="0"/>
              <a:t>Пятый</a:t>
            </a:r>
          </a:p>
        </p:txBody>
      </p:sp>
      <p:sp>
        <p:nvSpPr>
          <p:cNvPr id="13" name="Номер слайда 5"/>
          <p:cNvSpPr>
            <a:spLocks noGrp="1"/>
          </p:cNvSpPr>
          <p:nvPr>
            <p:ph type="sldNum" sz="quarter" idx="4"/>
          </p:nvPr>
        </p:nvSpPr>
        <p:spPr>
          <a:xfrm>
            <a:off x="9901880" y="6455135"/>
            <a:ext cx="1980371" cy="268577"/>
          </a:xfrm>
          <a:prstGeom prst="rect">
            <a:avLst/>
          </a:prstGeom>
        </p:spPr>
        <p:txBody>
          <a:bodyPr vert="horz" lIns="91440" tIns="45720" rIns="91440" bIns="45720" rtlCol="0" anchor="ctr"/>
          <a:lstStyle>
            <a:lvl1pPr algn="r">
              <a:defRPr sz="1200">
                <a:solidFill>
                  <a:srgbClr val="AEAEAE"/>
                </a:solidFill>
              </a:defRPr>
            </a:lvl1pPr>
          </a:lstStyle>
          <a:p>
            <a:fld id="{751D432A-D135-4954-8559-2B6A9DE81B6A}" type="slidenum">
              <a:rPr lang="ru-RU" smtClean="0"/>
              <a:pPr/>
              <a:t>‹#›</a:t>
            </a:fld>
            <a:endParaRPr lang="ru-RU" dirty="0"/>
          </a:p>
        </p:txBody>
      </p:sp>
      <p:pic>
        <p:nvPicPr>
          <p:cNvPr id="5" name="Рисунок 4">
            <a:extLst>
              <a:ext uri="{FF2B5EF4-FFF2-40B4-BE49-F238E27FC236}">
                <a16:creationId xmlns:a16="http://schemas.microsoft.com/office/drawing/2014/main" id="{566CBF3E-BF51-48DA-AF45-5B8DD3093D2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6636277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6" r:id="rId6"/>
    <p:sldLayoutId id="2147483665" r:id="rId7"/>
    <p:sldLayoutId id="2147483668" r:id="rId8"/>
    <p:sldLayoutId id="2147483650" r:id="rId9"/>
    <p:sldLayoutId id="2147483651" r:id="rId10"/>
    <p:sldLayoutId id="2147483664" r:id="rId11"/>
    <p:sldLayoutId id="2147483654" r:id="rId12"/>
    <p:sldLayoutId id="2147483655" r:id="rId13"/>
  </p:sldLayoutIdLst>
  <p:txStyles>
    <p:titleStyle>
      <a:lvl1pPr algn="l" defTabSz="914400" rtl="0" eaLnBrk="1" latinLnBrk="0" hangingPunct="1">
        <a:lnSpc>
          <a:spcPct val="90000"/>
        </a:lnSpc>
        <a:spcBef>
          <a:spcPct val="0"/>
        </a:spcBef>
        <a:buNone/>
        <a:defRPr sz="2800" b="1" kern="1200" cap="all" baseline="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3.svg"/><Relationship Id="rId4" Type="http://schemas.openxmlformats.org/officeDocument/2006/relationships/image" Target="../media/image41.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33649" y="2531567"/>
            <a:ext cx="6281551" cy="433711"/>
          </a:xfrm>
        </p:spPr>
        <p:txBody>
          <a:bodyPr>
            <a:noAutofit/>
          </a:bodyPr>
          <a:lstStyle/>
          <a:p>
            <a:r>
              <a:rPr lang="en-US" sz="1800" dirty="0"/>
              <a:t>NATIONAL RESEARCH</a:t>
            </a:r>
            <a:endParaRPr lang="ru-RU" sz="1800" dirty="0"/>
          </a:p>
        </p:txBody>
      </p:sp>
      <p:sp>
        <p:nvSpPr>
          <p:cNvPr id="5" name="Текст 4"/>
          <p:cNvSpPr>
            <a:spLocks noGrp="1"/>
          </p:cNvSpPr>
          <p:nvPr>
            <p:ph type="body" sz="quarter" idx="12"/>
          </p:nvPr>
        </p:nvSpPr>
        <p:spPr>
          <a:xfrm>
            <a:off x="1033649" y="5306669"/>
            <a:ext cx="6760090" cy="325973"/>
          </a:xfrm>
        </p:spPr>
        <p:txBody>
          <a:bodyPr>
            <a:normAutofit/>
          </a:bodyPr>
          <a:lstStyle/>
          <a:p>
            <a:r>
              <a:rPr lang="en-US" sz="1400" b="1" dirty="0"/>
              <a:t>Leonid </a:t>
            </a:r>
            <a:r>
              <a:rPr lang="en-US" sz="1400" b="1" dirty="0" err="1"/>
              <a:t>Sukhikh</a:t>
            </a:r>
            <a:endParaRPr lang="ru-RU" sz="1400" b="1" dirty="0"/>
          </a:p>
        </p:txBody>
      </p:sp>
      <p:sp>
        <p:nvSpPr>
          <p:cNvPr id="7" name="Текст 4"/>
          <p:cNvSpPr txBox="1">
            <a:spLocks/>
          </p:cNvSpPr>
          <p:nvPr/>
        </p:nvSpPr>
        <p:spPr>
          <a:xfrm>
            <a:off x="1033649" y="5632643"/>
            <a:ext cx="4931722" cy="5179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anose="05000000000000000000" pitchFamily="2" charset="2"/>
              <a:buNone/>
              <a:defRPr sz="160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Acting Rector</a:t>
            </a:r>
            <a:endParaRPr lang="ru-RU" sz="1400" dirty="0"/>
          </a:p>
        </p:txBody>
      </p:sp>
      <p:sp>
        <p:nvSpPr>
          <p:cNvPr id="4" name="Текст 3"/>
          <p:cNvSpPr>
            <a:spLocks noGrp="1"/>
          </p:cNvSpPr>
          <p:nvPr>
            <p:ph type="body" sz="quarter" idx="10"/>
          </p:nvPr>
        </p:nvSpPr>
        <p:spPr>
          <a:xfrm>
            <a:off x="1033649" y="6287079"/>
            <a:ext cx="1949450" cy="289011"/>
          </a:xfrm>
        </p:spPr>
        <p:txBody>
          <a:bodyPr>
            <a:normAutofit/>
          </a:bodyPr>
          <a:lstStyle/>
          <a:p>
            <a:r>
              <a:rPr lang="en-US" sz="1400" b="1" dirty="0">
                <a:solidFill>
                  <a:srgbClr val="4D897C"/>
                </a:solidFill>
              </a:rPr>
              <a:t>date</a:t>
            </a:r>
            <a:endParaRPr lang="ru-RU" sz="1400" b="1" dirty="0">
              <a:solidFill>
                <a:srgbClr val="4D897C"/>
              </a:solidFill>
            </a:endParaRPr>
          </a:p>
        </p:txBody>
      </p:sp>
      <p:sp>
        <p:nvSpPr>
          <p:cNvPr id="35" name="Заголовок 1"/>
          <p:cNvSpPr txBox="1">
            <a:spLocks/>
          </p:cNvSpPr>
          <p:nvPr/>
        </p:nvSpPr>
        <p:spPr>
          <a:xfrm>
            <a:off x="1033649" y="2973943"/>
            <a:ext cx="6065651" cy="18884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b="1" kern="1200" cap="all" spc="300" baseline="0">
                <a:solidFill>
                  <a:schemeClr val="tx1"/>
                </a:solidFill>
                <a:latin typeface="Verdana" panose="020B0604030504040204" pitchFamily="34" charset="0"/>
                <a:ea typeface="Verdana" panose="020B0604030504040204" pitchFamily="34" charset="0"/>
                <a:cs typeface="+mj-cs"/>
              </a:defRPr>
            </a:lvl1pPr>
          </a:lstStyle>
          <a:p>
            <a:pPr>
              <a:spcAft>
                <a:spcPts val="1800"/>
              </a:spcAft>
            </a:pPr>
            <a:r>
              <a:rPr lang="en-US" dirty="0">
                <a:solidFill>
                  <a:schemeClr val="tx1">
                    <a:lumMod val="85000"/>
                    <a:lumOff val="15000"/>
                  </a:schemeClr>
                </a:solidFill>
              </a:rPr>
              <a:t>Tomsk</a:t>
            </a:r>
            <a:r>
              <a:rPr lang="ru-RU" dirty="0">
                <a:solidFill>
                  <a:schemeClr val="tx1">
                    <a:lumMod val="85000"/>
                    <a:lumOff val="15000"/>
                  </a:schemeClr>
                </a:solidFill>
              </a:rPr>
              <a:t> </a:t>
            </a:r>
            <a:r>
              <a:rPr lang="en-US" dirty="0">
                <a:solidFill>
                  <a:schemeClr val="tx1">
                    <a:lumMod val="85000"/>
                    <a:lumOff val="15000"/>
                  </a:schemeClr>
                </a:solidFill>
              </a:rPr>
              <a:t>Polytechnic</a:t>
            </a:r>
            <a:r>
              <a:rPr lang="ru-RU" dirty="0">
                <a:solidFill>
                  <a:schemeClr val="tx1">
                    <a:lumMod val="85000"/>
                    <a:lumOff val="15000"/>
                  </a:schemeClr>
                </a:solidFill>
              </a:rPr>
              <a:t> </a:t>
            </a:r>
            <a:r>
              <a:rPr lang="en-US" dirty="0">
                <a:solidFill>
                  <a:schemeClr val="tx1">
                    <a:lumMod val="85000"/>
                    <a:lumOff val="15000"/>
                  </a:schemeClr>
                </a:solidFill>
              </a:rPr>
              <a:t>University</a:t>
            </a:r>
            <a:endParaRPr lang="ru-RU" dirty="0">
              <a:solidFill>
                <a:schemeClr val="tx1">
                  <a:lumMod val="85000"/>
                  <a:lumOff val="15000"/>
                </a:schemeClr>
              </a:solidFill>
            </a:endParaRPr>
          </a:p>
        </p:txBody>
      </p:sp>
      <p:pic>
        <p:nvPicPr>
          <p:cNvPr id="10" name="Рисунок 9">
            <a:extLst>
              <a:ext uri="{FF2B5EF4-FFF2-40B4-BE49-F238E27FC236}">
                <a16:creationId xmlns:a16="http://schemas.microsoft.com/office/drawing/2014/main" id="{2E5491AA-7EB3-444F-BE7B-12AA343E3A3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7586355" y="-2"/>
            <a:ext cx="4605645" cy="6858001"/>
          </a:xfrm>
          <a:prstGeom prst="rect">
            <a:avLst/>
          </a:prstGeom>
        </p:spPr>
      </p:pic>
    </p:spTree>
    <p:extLst>
      <p:ext uri="{BB962C8B-B14F-4D97-AF65-F5344CB8AC3E}">
        <p14:creationId xmlns:p14="http://schemas.microsoft.com/office/powerpoint/2010/main" val="140914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Скругленный прямоугольник 74">
            <a:extLst>
              <a:ext uri="{FF2B5EF4-FFF2-40B4-BE49-F238E27FC236}">
                <a16:creationId xmlns:a16="http://schemas.microsoft.com/office/drawing/2014/main" id="{9BE398AB-B1D9-2A4F-B84F-EC630E07A153}"/>
              </a:ext>
            </a:extLst>
          </p:cNvPr>
          <p:cNvSpPr/>
          <p:nvPr/>
        </p:nvSpPr>
        <p:spPr>
          <a:xfrm>
            <a:off x="4038600" y="1395004"/>
            <a:ext cx="4091616" cy="3124067"/>
          </a:xfrm>
          <a:prstGeom prst="roundRect">
            <a:avLst>
              <a:gd name="adj" fmla="val 7332"/>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48" name="Скругленный прямоугольник 47">
            <a:extLst>
              <a:ext uri="{FF2B5EF4-FFF2-40B4-BE49-F238E27FC236}">
                <a16:creationId xmlns:a16="http://schemas.microsoft.com/office/drawing/2014/main" id="{9BE398AB-B1D9-2A4F-B84F-EC630E07A153}"/>
              </a:ext>
            </a:extLst>
          </p:cNvPr>
          <p:cNvSpPr/>
          <p:nvPr/>
        </p:nvSpPr>
        <p:spPr>
          <a:xfrm>
            <a:off x="8401005" y="2543554"/>
            <a:ext cx="3419495" cy="1975517"/>
          </a:xfrm>
          <a:prstGeom prst="roundRect">
            <a:avLst>
              <a:gd name="adj" fmla="val 9867"/>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1035051" y="365125"/>
            <a:ext cx="8843282" cy="1048039"/>
          </a:xfrm>
        </p:spPr>
        <p:txBody>
          <a:bodyPr/>
          <a:lstStyle/>
          <a:p>
            <a:r>
              <a:rPr lang="en-US" dirty="0">
                <a:solidFill>
                  <a:schemeClr val="bg2">
                    <a:lumMod val="25000"/>
                  </a:schemeClr>
                </a:solidFill>
              </a:rPr>
              <a:t>STRATEGIC PARTNERSHIP</a:t>
            </a:r>
            <a:endParaRPr lang="ru-RU" dirty="0">
              <a:solidFill>
                <a:schemeClr val="bg2">
                  <a:lumMod val="25000"/>
                </a:schemeClr>
              </a:solidFill>
            </a:endParaRPr>
          </a:p>
        </p:txBody>
      </p:sp>
      <p:sp>
        <p:nvSpPr>
          <p:cNvPr id="3" name="Объект 2"/>
          <p:cNvSpPr>
            <a:spLocks noGrp="1"/>
          </p:cNvSpPr>
          <p:nvPr>
            <p:ph idx="1"/>
          </p:nvPr>
        </p:nvSpPr>
        <p:spPr>
          <a:xfrm>
            <a:off x="1035054" y="1382261"/>
            <a:ext cx="3454516" cy="373991"/>
          </a:xfrm>
        </p:spPr>
        <p:txBody>
          <a:bodyPr>
            <a:noAutofit/>
          </a:bodyPr>
          <a:lstStyle/>
          <a:p>
            <a:pPr marL="0" indent="0">
              <a:buNone/>
            </a:pPr>
            <a:r>
              <a:rPr lang="en-US" sz="1400" b="1" dirty="0">
                <a:solidFill>
                  <a:schemeClr val="bg2">
                    <a:lumMod val="25000"/>
                  </a:schemeClr>
                </a:solidFill>
              </a:rPr>
              <a:t>TOU is a flagship university</a:t>
            </a:r>
            <a:endParaRPr lang="ru-RU" sz="1400" b="1"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10</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Объект 2">
            <a:extLst>
              <a:ext uri="{FF2B5EF4-FFF2-40B4-BE49-F238E27FC236}">
                <a16:creationId xmlns:a16="http://schemas.microsoft.com/office/drawing/2014/main" id="{16CBF79E-768A-4121-BCCD-2799AFC77432}"/>
              </a:ext>
            </a:extLst>
          </p:cNvPr>
          <p:cNvSpPr txBox="1">
            <a:spLocks/>
          </p:cNvSpPr>
          <p:nvPr/>
        </p:nvSpPr>
        <p:spPr>
          <a:xfrm>
            <a:off x="8646919" y="2864299"/>
            <a:ext cx="3017211" cy="7381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solidFill>
                <a:latin typeface="Verdana" panose="020B0604030504040204" pitchFamily="34" charset="0"/>
                <a:ea typeface="Verdana" panose="020B0604030504040204" pitchFamily="34" charset="0"/>
              </a:rPr>
              <a:t>TPU has entered into more than </a:t>
            </a:r>
            <a:r>
              <a:rPr lang="ru-RU" b="1" dirty="0">
                <a:solidFill>
                  <a:schemeClr val="bg2">
                    <a:lumMod val="25000"/>
                  </a:schemeClr>
                </a:solidFill>
                <a:latin typeface="Verdana" panose="020B0604030504040204" pitchFamily="34" charset="0"/>
                <a:ea typeface="Verdana" panose="020B0604030504040204" pitchFamily="34" charset="0"/>
              </a:rPr>
              <a:t>600</a:t>
            </a:r>
            <a:r>
              <a:rPr lang="ru-RU" sz="1200" b="1" dirty="0">
                <a:solidFill>
                  <a:schemeClr val="bg2">
                    <a:lumMod val="25000"/>
                  </a:schemeClr>
                </a:solidFill>
                <a:latin typeface="Verdana" panose="020B0604030504040204" pitchFamily="34" charset="0"/>
                <a:ea typeface="Verdana" panose="020B0604030504040204" pitchFamily="34" charset="0"/>
              </a:rPr>
              <a:t> </a:t>
            </a:r>
            <a:r>
              <a:rPr lang="en-US" sz="1200" b="1" dirty="0">
                <a:solidFill>
                  <a:schemeClr val="tx1"/>
                </a:solidFill>
                <a:latin typeface="Verdana" panose="020B0604030504040204" pitchFamily="34" charset="0"/>
                <a:ea typeface="Verdana" panose="020B0604030504040204" pitchFamily="34" charset="0"/>
              </a:rPr>
              <a:t>cooperation and collaboration agreements with enterprises and organizations of various forms of incorporation</a:t>
            </a:r>
            <a:endParaRPr lang="ru-RU" sz="1200" b="1" dirty="0">
              <a:solidFill>
                <a:schemeClr val="tx1"/>
              </a:solidFill>
              <a:latin typeface="Verdana" panose="020B0604030504040204" pitchFamily="34" charset="0"/>
              <a:ea typeface="Verdana" panose="020B0604030504040204" pitchFamily="34" charset="0"/>
            </a:endParaRPr>
          </a:p>
          <a:p>
            <a:pPr marL="0" indent="0">
              <a:buNone/>
            </a:pPr>
            <a:endParaRPr lang="ru-RU" sz="1200" b="1" dirty="0">
              <a:solidFill>
                <a:schemeClr val="bg2">
                  <a:lumMod val="25000"/>
                </a:schemeClr>
              </a:solidFill>
              <a:latin typeface="Verdana" panose="020B0604030504040204" pitchFamily="34" charset="0"/>
              <a:ea typeface="Verdana" panose="020B0604030504040204" pitchFamily="34" charset="0"/>
            </a:endParaRPr>
          </a:p>
        </p:txBody>
      </p:sp>
      <p:sp>
        <p:nvSpPr>
          <p:cNvPr id="72" name="Заголовок 1"/>
          <p:cNvSpPr txBox="1">
            <a:spLocks/>
          </p:cNvSpPr>
          <p:nvPr/>
        </p:nvSpPr>
        <p:spPr>
          <a:xfrm>
            <a:off x="8739272" y="4832112"/>
            <a:ext cx="2659690" cy="511213"/>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TPU participates in</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32" name="Объект 2"/>
          <p:cNvSpPr txBox="1">
            <a:spLocks/>
          </p:cNvSpPr>
          <p:nvPr/>
        </p:nvSpPr>
        <p:spPr>
          <a:xfrm>
            <a:off x="8400631" y="1424933"/>
            <a:ext cx="3510723" cy="98360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1"/>
                </a:solidFill>
                <a:latin typeface="Verdana" panose="020B0604030504040204" pitchFamily="34" charset="0"/>
                <a:ea typeface="Verdana" panose="020B0604030504040204" pitchFamily="34" charset="0"/>
              </a:rPr>
              <a:t>Annually, the demand for TPU graduates, both bachelor’s and master’s, is</a:t>
            </a:r>
            <a:r>
              <a:rPr lang="ru-RU" sz="1200" dirty="0">
                <a:solidFill>
                  <a:schemeClr val="bg2">
                    <a:lumMod val="25000"/>
                  </a:schemeClr>
                </a:solidFill>
                <a:latin typeface="Verdana" panose="020B0604030504040204" pitchFamily="34" charset="0"/>
                <a:ea typeface="Verdana" panose="020B0604030504040204" pitchFamily="34" charset="0"/>
              </a:rPr>
              <a:t> </a:t>
            </a:r>
            <a:br>
              <a:rPr lang="ru-RU" sz="1200" dirty="0">
                <a:solidFill>
                  <a:schemeClr val="bg2">
                    <a:lumMod val="25000"/>
                  </a:schemeClr>
                </a:solidFill>
                <a:latin typeface="Verdana" panose="020B0604030504040204" pitchFamily="34" charset="0"/>
                <a:ea typeface="Verdana" panose="020B0604030504040204" pitchFamily="34" charset="0"/>
              </a:rPr>
            </a:br>
            <a:r>
              <a:rPr lang="en-US" sz="1200" b="1" dirty="0">
                <a:solidFill>
                  <a:schemeClr val="bg2">
                    <a:lumMod val="25000"/>
                  </a:schemeClr>
                </a:solidFill>
                <a:latin typeface="Verdana" panose="020B0604030504040204" pitchFamily="34" charset="0"/>
                <a:ea typeface="Verdana" panose="020B0604030504040204" pitchFamily="34" charset="0"/>
              </a:rPr>
              <a:t>more than twice as high </a:t>
            </a:r>
            <a:r>
              <a:rPr lang="en-US" sz="1200" dirty="0">
                <a:solidFill>
                  <a:schemeClr val="bg2">
                    <a:lumMod val="25000"/>
                  </a:schemeClr>
                </a:solidFill>
                <a:latin typeface="Verdana" panose="020B0604030504040204" pitchFamily="34" charset="0"/>
                <a:ea typeface="Verdana" panose="020B0604030504040204" pitchFamily="34" charset="0"/>
              </a:rPr>
              <a:t>as the number of graduates</a:t>
            </a:r>
            <a:r>
              <a:rPr lang="ru-RU" sz="1200" dirty="0">
                <a:solidFill>
                  <a:schemeClr val="bg2">
                    <a:lumMod val="25000"/>
                  </a:schemeClr>
                </a:solidFill>
                <a:latin typeface="Verdana" panose="020B0604030504040204" pitchFamily="34" charset="0"/>
                <a:ea typeface="Verdana" panose="020B0604030504040204" pitchFamily="34" charset="0"/>
              </a:rPr>
              <a:t>.</a:t>
            </a:r>
          </a:p>
        </p:txBody>
      </p:sp>
      <p:sp>
        <p:nvSpPr>
          <p:cNvPr id="33" name="Объект 2"/>
          <p:cNvSpPr txBox="1">
            <a:spLocks/>
          </p:cNvSpPr>
          <p:nvPr/>
        </p:nvSpPr>
        <p:spPr>
          <a:xfrm>
            <a:off x="1035050" y="1715685"/>
            <a:ext cx="3003550" cy="282231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tx1"/>
                </a:solidFill>
                <a:latin typeface="Verdana" panose="020B0604030504040204" pitchFamily="34" charset="0"/>
                <a:ea typeface="Verdana" panose="020B0604030504040204" pitchFamily="34" charset="0"/>
              </a:rPr>
              <a:t>Gazprom</a:t>
            </a:r>
          </a:p>
          <a:p>
            <a:r>
              <a:rPr lang="en-US" sz="1200" dirty="0" err="1">
                <a:solidFill>
                  <a:schemeClr val="tx1"/>
                </a:solidFill>
                <a:latin typeface="Verdana" panose="020B0604030504040204" pitchFamily="34" charset="0"/>
                <a:ea typeface="Verdana" panose="020B0604030504040204" pitchFamily="34" charset="0"/>
              </a:rPr>
              <a:t>Rosatom</a:t>
            </a:r>
            <a:endParaRPr lang="en-US" sz="1200" dirty="0">
              <a:solidFill>
                <a:schemeClr val="tx1"/>
              </a:solidFill>
              <a:latin typeface="Verdana" panose="020B0604030504040204" pitchFamily="34" charset="0"/>
              <a:ea typeface="Verdana" panose="020B0604030504040204" pitchFamily="34" charset="0"/>
            </a:endParaRPr>
          </a:p>
          <a:p>
            <a:r>
              <a:rPr lang="en-US" sz="1200" dirty="0" err="1">
                <a:solidFill>
                  <a:schemeClr val="tx1"/>
                </a:solidFill>
                <a:latin typeface="Verdana" panose="020B0604030504040204" pitchFamily="34" charset="0"/>
                <a:ea typeface="Verdana" panose="020B0604030504040204" pitchFamily="34" charset="0"/>
              </a:rPr>
              <a:t>Rosneft</a:t>
            </a:r>
            <a:r>
              <a:rPr lang="en-US" sz="1200" dirty="0">
                <a:solidFill>
                  <a:schemeClr val="tx1"/>
                </a:solidFill>
                <a:latin typeface="Verdana" panose="020B0604030504040204" pitchFamily="34" charset="0"/>
                <a:ea typeface="Verdana" panose="020B0604030504040204" pitchFamily="34" charset="0"/>
              </a:rPr>
              <a:t> </a:t>
            </a:r>
            <a:endParaRPr lang="ru-RU" sz="1200" dirty="0">
              <a:solidFill>
                <a:schemeClr val="tx1"/>
              </a:solidFill>
              <a:latin typeface="Verdana" panose="020B0604030504040204" pitchFamily="34" charset="0"/>
              <a:ea typeface="Verdana" panose="020B0604030504040204" pitchFamily="34" charset="0"/>
            </a:endParaRPr>
          </a:p>
          <a:p>
            <a:r>
              <a:rPr lang="en-US" sz="1200" dirty="0">
                <a:solidFill>
                  <a:schemeClr val="tx1"/>
                </a:solidFill>
                <a:latin typeface="Verdana" panose="020B0604030504040204" pitchFamily="34" charset="0"/>
                <a:ea typeface="Verdana" panose="020B0604030504040204" pitchFamily="34" charset="0"/>
              </a:rPr>
              <a:t>ISS-</a:t>
            </a:r>
            <a:r>
              <a:rPr lang="en-US" sz="1200" dirty="0" err="1">
                <a:solidFill>
                  <a:schemeClr val="tx1"/>
                </a:solidFill>
                <a:latin typeface="Verdana" panose="020B0604030504040204" pitchFamily="34" charset="0"/>
                <a:ea typeface="Verdana" panose="020B0604030504040204" pitchFamily="34" charset="0"/>
              </a:rPr>
              <a:t>Reshetnev</a:t>
            </a:r>
            <a:r>
              <a:rPr lang="en-US" sz="1200" dirty="0">
                <a:solidFill>
                  <a:schemeClr val="tx1"/>
                </a:solidFill>
                <a:latin typeface="Verdana" panose="020B0604030504040204" pitchFamily="34" charset="0"/>
                <a:ea typeface="Verdana" panose="020B0604030504040204" pitchFamily="34" charset="0"/>
              </a:rPr>
              <a:t> </a:t>
            </a:r>
          </a:p>
          <a:p>
            <a:r>
              <a:rPr lang="en-US" sz="1200" dirty="0">
                <a:solidFill>
                  <a:schemeClr val="tx1"/>
                </a:solidFill>
                <a:latin typeface="Verdana" panose="020B0604030504040204" pitchFamily="34" charset="0"/>
                <a:ea typeface="Verdana" panose="020B0604030504040204" pitchFamily="34" charset="0"/>
              </a:rPr>
              <a:t>Microgen</a:t>
            </a:r>
            <a:endParaRPr lang="ru-RU" sz="1200" dirty="0">
              <a:solidFill>
                <a:schemeClr val="tx1"/>
              </a:solidFill>
              <a:latin typeface="Verdana" panose="020B0604030504040204" pitchFamily="34" charset="0"/>
              <a:ea typeface="Verdana" panose="020B0604030504040204" pitchFamily="34" charset="0"/>
            </a:endParaRPr>
          </a:p>
          <a:p>
            <a:r>
              <a:rPr lang="en-US" sz="1200" dirty="0">
                <a:solidFill>
                  <a:schemeClr val="tx1"/>
                </a:solidFill>
                <a:latin typeface="Verdana" panose="020B0604030504040204" pitchFamily="34" charset="0"/>
                <a:ea typeface="Verdana" panose="020B0604030504040204" pitchFamily="34" charset="0"/>
              </a:rPr>
              <a:t>System Operator of the United Power System</a:t>
            </a:r>
          </a:p>
          <a:p>
            <a:r>
              <a:rPr lang="en-US" sz="1200" dirty="0">
                <a:solidFill>
                  <a:schemeClr val="tx1"/>
                </a:solidFill>
                <a:latin typeface="Verdana" panose="020B0604030504040204" pitchFamily="34" charset="0"/>
                <a:ea typeface="Verdana" panose="020B0604030504040204" pitchFamily="34" charset="0"/>
              </a:rPr>
              <a:t>RAO Energy Systems of the East</a:t>
            </a:r>
            <a:r>
              <a:rPr lang="ru-RU" sz="1200" dirty="0">
                <a:solidFill>
                  <a:schemeClr val="bg2">
                    <a:lumMod val="25000"/>
                  </a:schemeClr>
                </a:solidFill>
                <a:latin typeface="Verdana" panose="020B0604030504040204" pitchFamily="34" charset="0"/>
                <a:ea typeface="Verdana" panose="020B0604030504040204" pitchFamily="34" charset="0"/>
              </a:rPr>
              <a:t>»</a:t>
            </a:r>
          </a:p>
          <a:p>
            <a:endParaRPr lang="ru-RU" sz="1200" dirty="0">
              <a:solidFill>
                <a:schemeClr val="bg2">
                  <a:lumMod val="25000"/>
                </a:schemeClr>
              </a:solidFill>
              <a:latin typeface="Verdana" panose="020B0604030504040204" pitchFamily="34" charset="0"/>
              <a:ea typeface="Verdana" panose="020B0604030504040204" pitchFamily="34" charset="0"/>
            </a:endParaRPr>
          </a:p>
          <a:p>
            <a:endParaRPr lang="ru-RU" sz="1200" dirty="0">
              <a:solidFill>
                <a:schemeClr val="bg2">
                  <a:lumMod val="25000"/>
                </a:schemeClr>
              </a:solidFill>
              <a:latin typeface="Verdana" panose="020B0604030504040204" pitchFamily="34" charset="0"/>
              <a:ea typeface="Verdana" panose="020B0604030504040204" pitchFamily="34" charset="0"/>
            </a:endParaRPr>
          </a:p>
        </p:txBody>
      </p:sp>
      <p:graphicFrame>
        <p:nvGraphicFramePr>
          <p:cNvPr id="34" name="Диаграмма 33"/>
          <p:cNvGraphicFramePr/>
          <p:nvPr>
            <p:extLst>
              <p:ext uri="{D42A27DB-BD31-4B8C-83A1-F6EECF244321}">
                <p14:modId xmlns:p14="http://schemas.microsoft.com/office/powerpoint/2010/main" val="3652791270"/>
              </p:ext>
            </p:extLst>
          </p:nvPr>
        </p:nvGraphicFramePr>
        <p:xfrm>
          <a:off x="3655022" y="1956908"/>
          <a:ext cx="3279783" cy="2072167"/>
        </p:xfrm>
        <a:graphic>
          <a:graphicData uri="http://schemas.openxmlformats.org/drawingml/2006/chart">
            <c:chart xmlns:c="http://schemas.openxmlformats.org/drawingml/2006/chart" xmlns:r="http://schemas.openxmlformats.org/officeDocument/2006/relationships" r:id="rId2"/>
          </a:graphicData>
        </a:graphic>
      </p:graphicFrame>
      <p:sp>
        <p:nvSpPr>
          <p:cNvPr id="35" name="Объект 2"/>
          <p:cNvSpPr txBox="1">
            <a:spLocks/>
          </p:cNvSpPr>
          <p:nvPr/>
        </p:nvSpPr>
        <p:spPr>
          <a:xfrm>
            <a:off x="6453559" y="2421890"/>
            <a:ext cx="1401301" cy="6310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rPr>
              <a:t>&gt;90 %</a:t>
            </a:r>
          </a:p>
        </p:txBody>
      </p:sp>
      <p:sp>
        <p:nvSpPr>
          <p:cNvPr id="39" name="Объект 2"/>
          <p:cNvSpPr txBox="1">
            <a:spLocks/>
          </p:cNvSpPr>
          <p:nvPr/>
        </p:nvSpPr>
        <p:spPr>
          <a:xfrm>
            <a:off x="6478232" y="2864299"/>
            <a:ext cx="1552988" cy="471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latin typeface="Verdana" panose="020B0604030504040204" pitchFamily="34" charset="0"/>
                <a:ea typeface="Verdana" panose="020B0604030504040204" pitchFamily="34" charset="0"/>
              </a:rPr>
              <a:t>graduates are employed by the companies offering work placements</a:t>
            </a:r>
          </a:p>
        </p:txBody>
      </p:sp>
      <p:pic>
        <p:nvPicPr>
          <p:cNvPr id="43" name="Рисунок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205" y="4852917"/>
            <a:ext cx="606128" cy="721275"/>
          </a:xfrm>
          <a:prstGeom prst="rect">
            <a:avLst/>
          </a:prstGeom>
        </p:spPr>
      </p:pic>
      <p:pic>
        <p:nvPicPr>
          <p:cNvPr id="44" name="Рисунок 4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5552" y="5914088"/>
            <a:ext cx="1680123" cy="397182"/>
          </a:xfrm>
          <a:prstGeom prst="rect">
            <a:avLst/>
          </a:prstGeom>
        </p:spPr>
      </p:pic>
      <p:pic>
        <p:nvPicPr>
          <p:cNvPr id="45" name="Рисунок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8999" y="4840410"/>
            <a:ext cx="1124146" cy="581183"/>
          </a:xfrm>
          <a:prstGeom prst="rect">
            <a:avLst/>
          </a:prstGeom>
        </p:spPr>
      </p:pic>
      <p:pic>
        <p:nvPicPr>
          <p:cNvPr id="47" name="Рисунок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4146" y="4882543"/>
            <a:ext cx="1318896" cy="691649"/>
          </a:xfrm>
          <a:prstGeom prst="rect">
            <a:avLst/>
          </a:prstGeom>
        </p:spPr>
      </p:pic>
      <p:sp>
        <p:nvSpPr>
          <p:cNvPr id="50" name="Объект 2">
            <a:extLst>
              <a:ext uri="{FF2B5EF4-FFF2-40B4-BE49-F238E27FC236}">
                <a16:creationId xmlns:a16="http://schemas.microsoft.com/office/drawing/2014/main" id="{3268E023-7636-4618-9070-D6A52F9FCAEC}"/>
              </a:ext>
            </a:extLst>
          </p:cNvPr>
          <p:cNvSpPr txBox="1">
            <a:spLocks/>
          </p:cNvSpPr>
          <p:nvPr/>
        </p:nvSpPr>
        <p:spPr>
          <a:xfrm>
            <a:off x="8892940" y="5188814"/>
            <a:ext cx="3251845" cy="98707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17</a:t>
            </a:r>
            <a:r>
              <a:rPr lang="ru-RU" sz="14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innovation development programs (IDPs) for state-owned companies</a:t>
            </a:r>
            <a:r>
              <a:rPr lang="ru-RU" sz="1200" dirty="0">
                <a:solidFill>
                  <a:schemeClr val="tx1"/>
                </a:solidFill>
                <a:latin typeface="Verdana" panose="020B0604030504040204" pitchFamily="34" charset="0"/>
                <a:ea typeface="Verdana" panose="020B0604030504040204" pitchFamily="34" charset="0"/>
              </a:rPr>
              <a:t> </a:t>
            </a:r>
            <a:endParaRPr lang="ru-RU" sz="1200" dirty="0">
              <a:solidFill>
                <a:schemeClr val="bg2">
                  <a:lumMod val="25000"/>
                </a:schemeClr>
              </a:solidFill>
              <a:latin typeface="Verdana" panose="020B0604030504040204" pitchFamily="34" charset="0"/>
              <a:ea typeface="Verdana" panose="020B0604030504040204" pitchFamily="34" charset="0"/>
            </a:endParaRPr>
          </a:p>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24</a:t>
            </a:r>
            <a:r>
              <a:rPr lang="ru-RU" sz="14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out of</a:t>
            </a:r>
            <a:r>
              <a:rPr lang="ru-RU" sz="1400" dirty="0">
                <a:solidFill>
                  <a:schemeClr val="bg2">
                    <a:lumMod val="25000"/>
                  </a:schemeClr>
                </a:solidFill>
                <a:latin typeface="Verdana" panose="020B0604030504040204" pitchFamily="34" charset="0"/>
                <a:ea typeface="Verdana" panose="020B0604030504040204" pitchFamily="34" charset="0"/>
              </a:rPr>
              <a:t> </a:t>
            </a:r>
            <a:r>
              <a:rPr lang="ru-RU" b="1" dirty="0">
                <a:solidFill>
                  <a:schemeClr val="bg2">
                    <a:lumMod val="25000"/>
                  </a:schemeClr>
                </a:solidFill>
                <a:latin typeface="Verdana" panose="020B0604030504040204" pitchFamily="34" charset="0"/>
                <a:ea typeface="Verdana" panose="020B0604030504040204" pitchFamily="34" charset="0"/>
              </a:rPr>
              <a:t>36</a:t>
            </a:r>
            <a:r>
              <a:rPr lang="ru-RU" sz="14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technology platforms</a:t>
            </a:r>
            <a:br>
              <a:rPr lang="ru-RU" sz="1400" dirty="0">
                <a:solidFill>
                  <a:schemeClr val="bg2">
                    <a:lumMod val="25000"/>
                  </a:schemeClr>
                </a:solidFill>
                <a:latin typeface="Verdana" panose="020B0604030504040204" pitchFamily="34" charset="0"/>
                <a:ea typeface="Verdana" panose="020B0604030504040204" pitchFamily="34" charset="0"/>
              </a:rPr>
            </a:br>
            <a:br>
              <a:rPr lang="ru-RU" sz="1400" dirty="0">
                <a:solidFill>
                  <a:schemeClr val="bg2">
                    <a:lumMod val="25000"/>
                  </a:schemeClr>
                </a:solidFill>
                <a:latin typeface="Verdana" panose="020B0604030504040204" pitchFamily="34" charset="0"/>
                <a:ea typeface="Verdana" panose="020B0604030504040204" pitchFamily="34" charset="0"/>
              </a:rPr>
            </a:br>
            <a:br>
              <a:rPr lang="ru-RU" sz="1400" dirty="0">
                <a:solidFill>
                  <a:schemeClr val="bg2">
                    <a:lumMod val="25000"/>
                  </a:schemeClr>
                </a:solidFill>
                <a:latin typeface="Verdana" panose="020B0604030504040204" pitchFamily="34" charset="0"/>
                <a:ea typeface="Verdana" panose="020B0604030504040204" pitchFamily="34" charset="0"/>
              </a:rPr>
            </a:br>
            <a:endParaRPr lang="ru-RU" sz="1400" dirty="0">
              <a:solidFill>
                <a:schemeClr val="bg2">
                  <a:lumMod val="25000"/>
                </a:schemeClr>
              </a:solidFill>
              <a:latin typeface="Verdana" panose="020B0604030504040204" pitchFamily="34" charset="0"/>
              <a:ea typeface="Verdana" panose="020B0604030504040204" pitchFamily="34" charset="0"/>
            </a:endParaRPr>
          </a:p>
        </p:txBody>
      </p:sp>
      <p:pic>
        <p:nvPicPr>
          <p:cNvPr id="53" name="Рисунок 52">
            <a:extLst>
              <a:ext uri="{FF2B5EF4-FFF2-40B4-BE49-F238E27FC236}">
                <a16:creationId xmlns:a16="http://schemas.microsoft.com/office/drawing/2014/main" id="{2D5E8B43-4067-4EEA-A8C1-22D013CD104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54175" y="5841879"/>
            <a:ext cx="1926066" cy="528253"/>
          </a:xfrm>
          <a:prstGeom prst="rect">
            <a:avLst/>
          </a:prstGeom>
        </p:spPr>
      </p:pic>
      <p:pic>
        <p:nvPicPr>
          <p:cNvPr id="54" name="Рисунок 53">
            <a:extLst>
              <a:ext uri="{FF2B5EF4-FFF2-40B4-BE49-F238E27FC236}">
                <a16:creationId xmlns:a16="http://schemas.microsoft.com/office/drawing/2014/main" id="{533182FF-40A3-4900-B204-6461DDB03A42}"/>
              </a:ext>
            </a:extLst>
          </p:cNvPr>
          <p:cNvPicPr>
            <a:picLocks noChangeAspect="1"/>
          </p:cNvPicPr>
          <p:nvPr/>
        </p:nvPicPr>
        <p:blipFill>
          <a:blip r:embed="rId9" cstate="email">
            <a:biLevel thresh="50000"/>
            <a:extLst>
              <a:ext uri="{28A0092B-C50C-407E-A947-70E740481C1C}">
                <a14:useLocalDpi xmlns:a14="http://schemas.microsoft.com/office/drawing/2010/main"/>
              </a:ext>
            </a:extLst>
          </a:blip>
          <a:srcRect/>
          <a:stretch/>
        </p:blipFill>
        <p:spPr>
          <a:xfrm>
            <a:off x="8394535" y="4811388"/>
            <a:ext cx="492309" cy="492309"/>
          </a:xfrm>
          <a:prstGeom prst="rect">
            <a:avLst/>
          </a:prstGeom>
        </p:spPr>
      </p:pic>
      <p:sp>
        <p:nvSpPr>
          <p:cNvPr id="9" name="Овал 8"/>
          <p:cNvSpPr/>
          <p:nvPr/>
        </p:nvSpPr>
        <p:spPr>
          <a:xfrm>
            <a:off x="6088341" y="2731609"/>
            <a:ext cx="188858" cy="188856"/>
          </a:xfrm>
          <a:prstGeom prst="ellipse">
            <a:avLst/>
          </a:prstGeom>
          <a:solidFill>
            <a:schemeClr val="bg1"/>
          </a:solidFill>
          <a:ln w="38100">
            <a:solidFill>
              <a:srgbClr val="4D8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единительная линия 11"/>
          <p:cNvCxnSpPr>
            <a:stCxn id="9" idx="6"/>
          </p:cNvCxnSpPr>
          <p:nvPr/>
        </p:nvCxnSpPr>
        <p:spPr>
          <a:xfrm>
            <a:off x="6277199" y="2826037"/>
            <a:ext cx="1490447" cy="0"/>
          </a:xfrm>
          <a:prstGeom prst="line">
            <a:avLst/>
          </a:prstGeom>
          <a:ln w="12700">
            <a:solidFill>
              <a:srgbClr val="4D897C"/>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8292" y="4762664"/>
            <a:ext cx="1169370" cy="563412"/>
          </a:xfrm>
          <a:prstGeom prst="rect">
            <a:avLst/>
          </a:prstGeom>
        </p:spPr>
      </p:pic>
      <p:pic>
        <p:nvPicPr>
          <p:cNvPr id="15" name="Рисунок 14"/>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6937" y="5870075"/>
            <a:ext cx="1622348" cy="423857"/>
          </a:xfrm>
          <a:prstGeom prst="rect">
            <a:avLst/>
          </a:prstGeom>
        </p:spPr>
      </p:pic>
      <p:pic>
        <p:nvPicPr>
          <p:cNvPr id="56" name="Рисунок 55">
            <a:extLst>
              <a:ext uri="{FF2B5EF4-FFF2-40B4-BE49-F238E27FC236}">
                <a16:creationId xmlns:a16="http://schemas.microsoft.com/office/drawing/2014/main" id="{D0380BAC-6C11-421A-B3FF-11F604AC35AA}"/>
              </a:ext>
            </a:extLst>
          </p:cNvPr>
          <p:cNvPicPr>
            <a:picLocks noChangeAspect="1"/>
          </p:cNvPicPr>
          <p:nvPr/>
        </p:nvPicPr>
        <p:blipFill>
          <a:blip r:embed="rId12" cstate="email">
            <a:biLevel thresh="75000"/>
            <a:extLst>
              <a:ext uri="{28A0092B-C50C-407E-A947-70E740481C1C}">
                <a14:useLocalDpi xmlns:a14="http://schemas.microsoft.com/office/drawing/2010/main"/>
              </a:ext>
            </a:extLst>
          </a:blip>
          <a:srcRect/>
          <a:stretch/>
        </p:blipFill>
        <p:spPr>
          <a:xfrm>
            <a:off x="6473594" y="1956909"/>
            <a:ext cx="461211" cy="461211"/>
          </a:xfrm>
          <a:prstGeom prst="rect">
            <a:avLst/>
          </a:prstGeom>
        </p:spPr>
      </p:pic>
    </p:spTree>
    <p:extLst>
      <p:ext uri="{BB962C8B-B14F-4D97-AF65-F5344CB8AC3E}">
        <p14:creationId xmlns:p14="http://schemas.microsoft.com/office/powerpoint/2010/main" val="358730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5051" y="3164536"/>
            <a:ext cx="8843282" cy="1048039"/>
          </a:xfrm>
        </p:spPr>
        <p:txBody>
          <a:bodyPr/>
          <a:lstStyle/>
          <a:p>
            <a:r>
              <a:rPr lang="en-US" dirty="0"/>
              <a:t>THANK YOU</a:t>
            </a:r>
            <a:r>
              <a:rPr lang="ru-RU" dirty="0"/>
              <a:t> </a:t>
            </a:r>
            <a:br>
              <a:rPr lang="ru-RU" dirty="0"/>
            </a:br>
            <a:r>
              <a:rPr lang="en-US" dirty="0"/>
              <a:t>FOR YOUR ATTENTION</a:t>
            </a:r>
            <a:endParaRPr lang="ru-RU"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11</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Рисунок 2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b="9402"/>
          <a:stretch/>
        </p:blipFill>
        <p:spPr>
          <a:xfrm>
            <a:off x="7315200" y="1644842"/>
            <a:ext cx="4572000" cy="5174599"/>
          </a:xfrm>
          <a:custGeom>
            <a:avLst/>
            <a:gdLst>
              <a:gd name="connsiteX0" fmla="*/ 413675 w 4572000"/>
              <a:gd name="connsiteY0" fmla="*/ 0 h 6139805"/>
              <a:gd name="connsiteX1" fmla="*/ 4158325 w 4572000"/>
              <a:gd name="connsiteY1" fmla="*/ 0 h 6139805"/>
              <a:gd name="connsiteX2" fmla="*/ 4572000 w 4572000"/>
              <a:gd name="connsiteY2" fmla="*/ 413675 h 6139805"/>
              <a:gd name="connsiteX3" fmla="*/ 4572000 w 4572000"/>
              <a:gd name="connsiteY3" fmla="*/ 6139805 h 6139805"/>
              <a:gd name="connsiteX4" fmla="*/ 0 w 4572000"/>
              <a:gd name="connsiteY4" fmla="*/ 6139805 h 6139805"/>
              <a:gd name="connsiteX5" fmla="*/ 0 w 4572000"/>
              <a:gd name="connsiteY5" fmla="*/ 413675 h 6139805"/>
              <a:gd name="connsiteX6" fmla="*/ 413675 w 4572000"/>
              <a:gd name="connsiteY6" fmla="*/ 0 h 61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6139805">
                <a:moveTo>
                  <a:pt x="413675" y="0"/>
                </a:moveTo>
                <a:lnTo>
                  <a:pt x="4158325" y="0"/>
                </a:lnTo>
                <a:cubicBezTo>
                  <a:pt x="4386791" y="0"/>
                  <a:pt x="4572000" y="185209"/>
                  <a:pt x="4572000" y="413675"/>
                </a:cubicBezTo>
                <a:lnTo>
                  <a:pt x="4572000" y="6139805"/>
                </a:lnTo>
                <a:lnTo>
                  <a:pt x="0" y="6139805"/>
                </a:lnTo>
                <a:lnTo>
                  <a:pt x="0" y="413675"/>
                </a:lnTo>
                <a:cubicBezTo>
                  <a:pt x="0" y="185209"/>
                  <a:pt x="185209" y="0"/>
                  <a:pt x="413675" y="0"/>
                </a:cubicBezTo>
                <a:close/>
              </a:path>
            </a:pathLst>
          </a:custGeom>
        </p:spPr>
      </p:pic>
    </p:spTree>
    <p:extLst>
      <p:ext uri="{BB962C8B-B14F-4D97-AF65-F5344CB8AC3E}">
        <p14:creationId xmlns:p14="http://schemas.microsoft.com/office/powerpoint/2010/main" val="349564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Скругленный прямоугольник 106">
            <a:extLst>
              <a:ext uri="{FF2B5EF4-FFF2-40B4-BE49-F238E27FC236}">
                <a16:creationId xmlns:a16="http://schemas.microsoft.com/office/drawing/2014/main" id="{9BE398AB-B1D9-2A4F-B84F-EC630E07A153}"/>
              </a:ext>
            </a:extLst>
          </p:cNvPr>
          <p:cNvSpPr/>
          <p:nvPr/>
        </p:nvSpPr>
        <p:spPr>
          <a:xfrm>
            <a:off x="9122830" y="1717810"/>
            <a:ext cx="2807396" cy="2865610"/>
          </a:xfrm>
          <a:prstGeom prst="roundRect">
            <a:avLst>
              <a:gd name="adj" fmla="val 8238"/>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7" name="Скругленный прямоугольник 96">
            <a:extLst>
              <a:ext uri="{FF2B5EF4-FFF2-40B4-BE49-F238E27FC236}">
                <a16:creationId xmlns:a16="http://schemas.microsoft.com/office/drawing/2014/main" id="{9BE398AB-B1D9-2A4F-B84F-EC630E07A153}"/>
              </a:ext>
            </a:extLst>
          </p:cNvPr>
          <p:cNvSpPr/>
          <p:nvPr/>
        </p:nvSpPr>
        <p:spPr>
          <a:xfrm>
            <a:off x="1018019" y="3530102"/>
            <a:ext cx="4585652" cy="3154254"/>
          </a:xfrm>
          <a:prstGeom prst="roundRect">
            <a:avLst>
              <a:gd name="adj" fmla="val 7332"/>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1035051" y="365125"/>
            <a:ext cx="8642349" cy="1475906"/>
          </a:xfrm>
        </p:spPr>
        <p:txBody>
          <a:bodyPr>
            <a:normAutofit fontScale="90000"/>
          </a:bodyPr>
          <a:lstStyle/>
          <a:p>
            <a:r>
              <a:rPr lang="en-US" dirty="0">
                <a:solidFill>
                  <a:schemeClr val="bg2">
                    <a:lumMod val="25000"/>
                  </a:schemeClr>
                </a:solidFill>
              </a:rPr>
              <a:t>TPU in the </a:t>
            </a:r>
            <a:r>
              <a:rPr lang="en-US" dirty="0"/>
              <a:t>ADVANCED ENGINEERING SCHOOLS project supported by </a:t>
            </a:r>
            <a:r>
              <a:rPr lang="en-US" dirty="0">
                <a:solidFill>
                  <a:schemeClr val="bg2">
                    <a:lumMod val="25000"/>
                  </a:schemeClr>
                </a:solidFill>
              </a:rPr>
              <a:t>Russian </a:t>
            </a:r>
            <a:r>
              <a:rPr lang="en-US" dirty="0"/>
              <a:t>MINISTRY OF SCIENCE AND HIGHER EDUCATION </a:t>
            </a:r>
            <a:endParaRPr lang="ru-RU"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12</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Прямоугольник 46"/>
          <p:cNvSpPr/>
          <p:nvPr/>
        </p:nvSpPr>
        <p:spPr>
          <a:xfrm>
            <a:off x="1035049" y="1843727"/>
            <a:ext cx="4973865" cy="584775"/>
          </a:xfrm>
          <a:prstGeom prst="rect">
            <a:avLst/>
          </a:prstGeom>
        </p:spPr>
        <p:txBody>
          <a:bodyPr wrap="square">
            <a:spAutoFit/>
          </a:bodyPr>
          <a:lstStyle/>
          <a:p>
            <a:r>
              <a:rPr lang="en-US" sz="1600" b="1" dirty="0">
                <a:solidFill>
                  <a:srgbClr val="4D897C"/>
                </a:solidFill>
                <a:latin typeface="Verdana" panose="020B0604030504040204" pitchFamily="34" charset="0"/>
                <a:ea typeface="Verdana" panose="020B0604030504040204" pitchFamily="34" charset="0"/>
              </a:rPr>
              <a:t>SMART ENERGY SYSTEM, ADVANCED ENGINEERING SCHOOL (SES AES)</a:t>
            </a:r>
            <a:endParaRPr lang="ru-RU" sz="1600" b="1" dirty="0">
              <a:solidFill>
                <a:srgbClr val="4D897C"/>
              </a:solidFill>
              <a:latin typeface="Verdana" panose="020B0604030504040204" pitchFamily="34" charset="0"/>
              <a:ea typeface="Verdana" panose="020B0604030504040204" pitchFamily="34" charset="0"/>
            </a:endParaRPr>
          </a:p>
        </p:txBody>
      </p:sp>
      <p:sp>
        <p:nvSpPr>
          <p:cNvPr id="67" name="Заголовок 1"/>
          <p:cNvSpPr txBox="1">
            <a:spLocks/>
          </p:cNvSpPr>
          <p:nvPr/>
        </p:nvSpPr>
        <p:spPr>
          <a:xfrm>
            <a:off x="1035050" y="2502782"/>
            <a:ext cx="4184144" cy="422578"/>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lvl="0" algn="ctr">
              <a:defRPr/>
            </a:pPr>
            <a:r>
              <a:rPr lang="en-US" sz="1400" dirty="0">
                <a:solidFill>
                  <a:schemeClr val="bg2">
                    <a:lumMod val="25000"/>
                  </a:schemeClr>
                </a:solidFill>
                <a:latin typeface="Verdana" panose="020B0604030504040204" pitchFamily="34" charset="0"/>
                <a:ea typeface="Verdana" panose="020B0604030504040204" pitchFamily="34" charset="0"/>
              </a:rPr>
              <a:t>HIGH-TECH COMPANIES </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78" name="Прямоугольник 77"/>
          <p:cNvSpPr/>
          <p:nvPr/>
        </p:nvSpPr>
        <p:spPr>
          <a:xfrm>
            <a:off x="1235213" y="3933871"/>
            <a:ext cx="4446453" cy="1361911"/>
          </a:xfrm>
          <a:prstGeom prst="rect">
            <a:avLst/>
          </a:prstGeom>
        </p:spPr>
        <p:txBody>
          <a:bodyPr wrap="square">
            <a:spAutoFit/>
          </a:bodyPr>
          <a:lstStyle/>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Training new gen engineers with a focus on digital solutions for the fuel and energy sector</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Engineering center</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Cross-industry implementation of domestic IT products</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Retraining of current engineers and teachers</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Research and development, implementation support</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Expertise and consulting</a:t>
            </a:r>
          </a:p>
        </p:txBody>
      </p:sp>
      <p:sp>
        <p:nvSpPr>
          <p:cNvPr id="79" name="Заголовок 1"/>
          <p:cNvSpPr txBox="1">
            <a:spLocks/>
          </p:cNvSpPr>
          <p:nvPr/>
        </p:nvSpPr>
        <p:spPr>
          <a:xfrm>
            <a:off x="1224574" y="3668368"/>
            <a:ext cx="3498033" cy="296981"/>
          </a:xfrm>
          <a:prstGeom prst="rect">
            <a:avLst/>
          </a:prstGeom>
        </p:spPr>
        <p:txBody>
          <a:bodyPr vert="horz" lIns="91440" tIns="45720" rIns="91440" bIns="45720" rtlCol="0" anchor="t">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algn="ctr">
              <a:spcAft>
                <a:spcPts val="600"/>
              </a:spcAft>
            </a:pPr>
            <a:r>
              <a:rPr lang="en-US" sz="1400" dirty="0">
                <a:solidFill>
                  <a:schemeClr val="bg2">
                    <a:lumMod val="25000"/>
                  </a:schemeClr>
                </a:solidFill>
                <a:latin typeface="Verdana" panose="020B0604030504040204" pitchFamily="34" charset="0"/>
                <a:ea typeface="Verdana" panose="020B0604030504040204" pitchFamily="34" charset="0"/>
              </a:rPr>
              <a:t>SMART ENERGY SYSTEMS AES</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50" name="Прямоугольник 49"/>
          <p:cNvSpPr/>
          <p:nvPr/>
        </p:nvSpPr>
        <p:spPr>
          <a:xfrm>
            <a:off x="3895034" y="3241171"/>
            <a:ext cx="2259355" cy="230832"/>
          </a:xfrm>
          <a:prstGeom prst="rect">
            <a:avLst/>
          </a:prstGeom>
        </p:spPr>
        <p:txBody>
          <a:bodyPr wrap="square">
            <a:spAutoFit/>
          </a:bodyPr>
          <a:lstStyle/>
          <a:p>
            <a:pPr algn="ctr"/>
            <a:r>
              <a:rPr lang="en-US" sz="900" dirty="0">
                <a:solidFill>
                  <a:schemeClr val="bg2">
                    <a:lumMod val="25000"/>
                  </a:schemeClr>
                </a:solidFill>
                <a:latin typeface="Verdana" panose="020B0604030504040204" pitchFamily="34" charset="0"/>
                <a:ea typeface="Verdana" panose="020B0604030504040204" pitchFamily="34" charset="0"/>
              </a:rPr>
              <a:t>ELECTRIC POWER</a:t>
            </a:r>
            <a:endParaRPr lang="ru-RU" sz="900" dirty="0">
              <a:solidFill>
                <a:schemeClr val="bg2">
                  <a:lumMod val="25000"/>
                </a:schemeClr>
              </a:solidFill>
              <a:latin typeface="Verdana" panose="020B0604030504040204" pitchFamily="34" charset="0"/>
              <a:ea typeface="Verdana" panose="020B0604030504040204" pitchFamily="34" charset="0"/>
            </a:endParaRPr>
          </a:p>
        </p:txBody>
      </p:sp>
      <p:sp>
        <p:nvSpPr>
          <p:cNvPr id="55" name="Прямоугольник 54"/>
          <p:cNvSpPr/>
          <p:nvPr/>
        </p:nvSpPr>
        <p:spPr>
          <a:xfrm>
            <a:off x="971343" y="3241171"/>
            <a:ext cx="1637846" cy="230832"/>
          </a:xfrm>
          <a:prstGeom prst="rect">
            <a:avLst/>
          </a:prstGeom>
        </p:spPr>
        <p:txBody>
          <a:bodyPr wrap="square">
            <a:spAutoFit/>
          </a:bodyPr>
          <a:lstStyle/>
          <a:p>
            <a:pPr algn="ctr"/>
            <a:r>
              <a:rPr lang="en-US" sz="900" dirty="0">
                <a:solidFill>
                  <a:schemeClr val="bg2">
                    <a:lumMod val="25000"/>
                  </a:schemeClr>
                </a:solidFill>
                <a:latin typeface="Verdana" panose="020B0604030504040204" pitchFamily="34" charset="0"/>
                <a:ea typeface="Verdana" panose="020B0604030504040204" pitchFamily="34" charset="0"/>
              </a:rPr>
              <a:t>NUCLLEAR POWER</a:t>
            </a:r>
            <a:endParaRPr lang="ru-RU" sz="900" dirty="0">
              <a:solidFill>
                <a:schemeClr val="bg2">
                  <a:lumMod val="25000"/>
                </a:schemeClr>
              </a:solidFill>
              <a:latin typeface="Verdana" panose="020B0604030504040204" pitchFamily="34" charset="0"/>
              <a:ea typeface="Verdana" panose="020B0604030504040204" pitchFamily="34" charset="0"/>
            </a:endParaRPr>
          </a:p>
        </p:txBody>
      </p:sp>
      <p:sp>
        <p:nvSpPr>
          <p:cNvPr id="60" name="Прямоугольник 59"/>
          <p:cNvSpPr/>
          <p:nvPr/>
        </p:nvSpPr>
        <p:spPr>
          <a:xfrm>
            <a:off x="2439653" y="3241171"/>
            <a:ext cx="1974948" cy="230832"/>
          </a:xfrm>
          <a:prstGeom prst="rect">
            <a:avLst/>
          </a:prstGeom>
          <a:ln>
            <a:noFill/>
          </a:ln>
        </p:spPr>
        <p:txBody>
          <a:bodyPr wrap="square">
            <a:spAutoFit/>
          </a:bodyPr>
          <a:lstStyle/>
          <a:p>
            <a:pPr algn="ctr"/>
            <a:r>
              <a:rPr lang="en-US" sz="900" dirty="0">
                <a:solidFill>
                  <a:schemeClr val="bg2">
                    <a:lumMod val="25000"/>
                  </a:schemeClr>
                </a:solidFill>
                <a:latin typeface="Verdana" panose="020B0604030504040204" pitchFamily="34" charset="0"/>
                <a:ea typeface="Verdana" panose="020B0604030504040204" pitchFamily="34" charset="0"/>
              </a:rPr>
              <a:t>OIL&amp;GAS</a:t>
            </a:r>
            <a:endParaRPr lang="ru-RU" sz="900" dirty="0">
              <a:solidFill>
                <a:schemeClr val="bg2">
                  <a:lumMod val="25000"/>
                </a:schemeClr>
              </a:solidFill>
              <a:latin typeface="Verdana" panose="020B0604030504040204" pitchFamily="34" charset="0"/>
              <a:ea typeface="Verdana" panose="020B0604030504040204" pitchFamily="34" charset="0"/>
            </a:endParaRPr>
          </a:p>
        </p:txBody>
      </p:sp>
      <p:sp>
        <p:nvSpPr>
          <p:cNvPr id="64" name="Объект 21"/>
          <p:cNvSpPr txBox="1">
            <a:spLocks/>
          </p:cNvSpPr>
          <p:nvPr/>
        </p:nvSpPr>
        <p:spPr>
          <a:xfrm>
            <a:off x="9328017" y="2270753"/>
            <a:ext cx="2755421" cy="2350484"/>
          </a:xfrm>
          <a:prstGeom prst="rect">
            <a:avLst/>
          </a:prstGeom>
        </p:spPr>
        <p:txBody>
          <a:bodyPr>
            <a:normAutofit/>
          </a:bodyPr>
          <a:lstStyle/>
          <a:p>
            <a:pPr marL="180975" indent="-180975">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Cross-sectoral ecosystem integrator</a:t>
            </a:r>
            <a:r>
              <a:rPr lang="ru-RU" sz="1000" dirty="0">
                <a:solidFill>
                  <a:schemeClr val="bg2">
                    <a:lumMod val="25000"/>
                  </a:schemeClr>
                </a:solidFill>
                <a:latin typeface="Verdana" panose="020B0604030504040204" pitchFamily="34" charset="0"/>
                <a:ea typeface="Verdana" panose="020B0604030504040204" pitchFamily="34" charset="0"/>
              </a:rPr>
              <a:t>– </a:t>
            </a:r>
            <a:r>
              <a:rPr lang="ru-RU" b="1" dirty="0">
                <a:solidFill>
                  <a:schemeClr val="bg2">
                    <a:lumMod val="25000"/>
                  </a:schemeClr>
                </a:solidFill>
                <a:latin typeface="Verdana" panose="020B0604030504040204" pitchFamily="34" charset="0"/>
                <a:ea typeface="Verdana" panose="020B0604030504040204" pitchFamily="34" charset="0"/>
              </a:rPr>
              <a:t>2,5</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err="1">
                <a:solidFill>
                  <a:schemeClr val="bg2">
                    <a:lumMod val="25000"/>
                  </a:schemeClr>
                </a:solidFill>
                <a:latin typeface="Verdana" panose="020B0604030504040204" pitchFamily="34" charset="0"/>
                <a:ea typeface="Verdana" panose="020B0604030504040204" pitchFamily="34" charset="0"/>
              </a:rPr>
              <a:t>bn</a:t>
            </a:r>
            <a:r>
              <a:rPr lang="en-US" sz="1000" dirty="0">
                <a:solidFill>
                  <a:schemeClr val="bg2">
                    <a:lumMod val="25000"/>
                  </a:schemeClr>
                </a:solidFill>
                <a:latin typeface="Verdana" panose="020B0604030504040204" pitchFamily="34" charset="0"/>
                <a:ea typeface="Verdana" panose="020B0604030504040204" pitchFamily="34" charset="0"/>
              </a:rPr>
              <a:t> for R&amp;D</a:t>
            </a:r>
          </a:p>
          <a:p>
            <a:pPr marL="180975" indent="-180975">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New gen engineers </a:t>
            </a:r>
            <a:r>
              <a:rPr lang="ru-RU" sz="1000" dirty="0">
                <a:solidFill>
                  <a:schemeClr val="bg2">
                    <a:lumMod val="25000"/>
                  </a:schemeClr>
                </a:solidFill>
                <a:latin typeface="Verdana" panose="020B0604030504040204" pitchFamily="34" charset="0"/>
                <a:ea typeface="Verdana" panose="020B0604030504040204" pitchFamily="34" charset="0"/>
              </a:rPr>
              <a:t>– </a:t>
            </a:r>
            <a:r>
              <a:rPr lang="ru-RU" b="1" dirty="0">
                <a:solidFill>
                  <a:schemeClr val="bg2">
                    <a:lumMod val="25000"/>
                  </a:schemeClr>
                </a:solidFill>
                <a:latin typeface="Verdana" panose="020B0604030504040204" pitchFamily="34" charset="0"/>
                <a:ea typeface="Verdana" panose="020B0604030504040204" pitchFamily="34" charset="0"/>
              </a:rPr>
              <a:t>1500</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graduates</a:t>
            </a:r>
            <a:endParaRPr lang="ru-RU" sz="1000" dirty="0">
              <a:solidFill>
                <a:schemeClr val="bg2">
                  <a:lumMod val="25000"/>
                </a:schemeClr>
              </a:solidFill>
              <a:latin typeface="Verdana" panose="020B0604030504040204" pitchFamily="34" charset="0"/>
              <a:ea typeface="Verdana" panose="020B0604030504040204" pitchFamily="34" charset="0"/>
            </a:endParaRPr>
          </a:p>
          <a:p>
            <a:pPr marL="180975" indent="-180975">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Teachers with hands-on </a:t>
            </a:r>
            <a:br>
              <a:rPr lang="en-US" sz="1000" dirty="0">
                <a:solidFill>
                  <a:schemeClr val="bg2">
                    <a:lumMod val="25000"/>
                  </a:schemeClr>
                </a:solidFill>
                <a:latin typeface="Verdana" panose="020B0604030504040204" pitchFamily="34" charset="0"/>
                <a:ea typeface="Verdana" panose="020B0604030504040204" pitchFamily="34" charset="0"/>
              </a:rPr>
            </a:br>
            <a:r>
              <a:rPr lang="en-US" sz="1000" dirty="0">
                <a:solidFill>
                  <a:schemeClr val="bg2">
                    <a:lumMod val="25000"/>
                  </a:schemeClr>
                </a:solidFill>
                <a:latin typeface="Verdana" panose="020B0604030504040204" pitchFamily="34" charset="0"/>
                <a:ea typeface="Verdana" panose="020B0604030504040204" pitchFamily="34" charset="0"/>
              </a:rPr>
              <a:t>experience - </a:t>
            </a:r>
            <a:r>
              <a:rPr lang="ru-RU" b="1" dirty="0">
                <a:solidFill>
                  <a:schemeClr val="bg2">
                    <a:lumMod val="25000"/>
                  </a:schemeClr>
                </a:solidFill>
                <a:latin typeface="Verdana" panose="020B0604030504040204" pitchFamily="34" charset="0"/>
                <a:ea typeface="Verdana" panose="020B0604030504040204" pitchFamily="34" charset="0"/>
              </a:rPr>
              <a:t>100% </a:t>
            </a:r>
            <a:r>
              <a:rPr lang="en-US" sz="1000" dirty="0">
                <a:solidFill>
                  <a:schemeClr val="bg2">
                    <a:lumMod val="25000"/>
                  </a:schemeClr>
                </a:solidFill>
                <a:latin typeface="Verdana" panose="020B0604030504040204" pitchFamily="34" charset="0"/>
                <a:ea typeface="Verdana" panose="020B0604030504040204" pitchFamily="34" charset="0"/>
              </a:rPr>
              <a:t>researchers</a:t>
            </a:r>
            <a:r>
              <a:rPr lang="ru-RU" sz="1000" dirty="0">
                <a:solidFill>
                  <a:schemeClr val="bg2">
                    <a:lumMod val="25000"/>
                  </a:schemeClr>
                </a:solidFill>
                <a:latin typeface="Verdana" panose="020B0604030504040204" pitchFamily="34" charset="0"/>
                <a:ea typeface="Verdana" panose="020B0604030504040204" pitchFamily="34" charset="0"/>
              </a:rPr>
              <a:t>, </a:t>
            </a:r>
            <a:endParaRPr lang="en-US" sz="1000" dirty="0">
              <a:solidFill>
                <a:schemeClr val="bg2">
                  <a:lumMod val="25000"/>
                </a:schemeClr>
              </a:solidFill>
              <a:latin typeface="Verdana" panose="020B0604030504040204" pitchFamily="34" charset="0"/>
              <a:ea typeface="Verdana" panose="020B0604030504040204" pitchFamily="34" charset="0"/>
            </a:endParaRPr>
          </a:p>
          <a:p>
            <a:pPr>
              <a:spcAft>
                <a:spcPts val="600"/>
              </a:spcAft>
              <a:buClr>
                <a:schemeClr val="tx1"/>
              </a:buClr>
              <a:buSzPct val="100000"/>
            </a:pPr>
            <a:r>
              <a:rPr lang="en-US" sz="1000" b="1" dirty="0">
                <a:solidFill>
                  <a:schemeClr val="bg2">
                    <a:lumMod val="25000"/>
                  </a:schemeClr>
                </a:solidFill>
                <a:latin typeface="Verdana" panose="020B0604030504040204" pitchFamily="34" charset="0"/>
                <a:ea typeface="Verdana" panose="020B0604030504040204" pitchFamily="34" charset="0"/>
              </a:rPr>
              <a:t>     </a:t>
            </a:r>
            <a:r>
              <a:rPr lang="ru-RU" b="1" dirty="0">
                <a:solidFill>
                  <a:schemeClr val="bg2">
                    <a:lumMod val="25000"/>
                  </a:schemeClr>
                </a:solidFill>
                <a:latin typeface="Verdana" panose="020B0604030504040204" pitchFamily="34" charset="0"/>
                <a:ea typeface="Verdana" panose="020B0604030504040204" pitchFamily="34" charset="0"/>
              </a:rPr>
              <a:t>15% </a:t>
            </a:r>
            <a:r>
              <a:rPr lang="en-US" sz="1000" dirty="0">
                <a:solidFill>
                  <a:schemeClr val="bg2">
                    <a:lumMod val="25000"/>
                  </a:schemeClr>
                </a:solidFill>
                <a:latin typeface="Verdana" panose="020B0604030504040204" pitchFamily="34" charset="0"/>
                <a:ea typeface="Verdana" panose="020B0604030504040204" pitchFamily="34" charset="0"/>
              </a:rPr>
              <a:t>from businesses</a:t>
            </a:r>
            <a:endParaRPr lang="ru-RU" sz="1000" dirty="0">
              <a:solidFill>
                <a:schemeClr val="bg2">
                  <a:lumMod val="25000"/>
                </a:schemeClr>
              </a:solidFill>
              <a:latin typeface="Verdana" panose="020B0604030504040204" pitchFamily="34" charset="0"/>
              <a:ea typeface="Verdana" panose="020B0604030504040204" pitchFamily="34" charset="0"/>
            </a:endParaRPr>
          </a:p>
          <a:p>
            <a:pPr marL="180975" indent="-180975">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University transformation driver </a:t>
            </a:r>
            <a:endParaRPr lang="ru-RU" sz="1000" dirty="0">
              <a:solidFill>
                <a:schemeClr val="bg2">
                  <a:lumMod val="25000"/>
                </a:schemeClr>
              </a:solidFill>
              <a:latin typeface="Verdana" panose="020B0604030504040204" pitchFamily="34" charset="0"/>
              <a:ea typeface="Verdana" panose="020B0604030504040204" pitchFamily="34" charset="0"/>
            </a:endParaRPr>
          </a:p>
        </p:txBody>
      </p:sp>
      <p:pic>
        <p:nvPicPr>
          <p:cNvPr id="73" name="Рисунок 7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43201" y="2875187"/>
            <a:ext cx="281944" cy="249499"/>
          </a:xfrm>
          <a:prstGeom prst="rect">
            <a:avLst/>
          </a:prstGeom>
        </p:spPr>
      </p:pic>
      <p:pic>
        <p:nvPicPr>
          <p:cNvPr id="74" name="Рисунок 7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17841" y="2867877"/>
            <a:ext cx="218570" cy="238207"/>
          </a:xfrm>
          <a:prstGeom prst="rect">
            <a:avLst/>
          </a:prstGeom>
        </p:spPr>
      </p:pic>
      <p:pic>
        <p:nvPicPr>
          <p:cNvPr id="76" name="Рисунок 7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02701" y="2855511"/>
            <a:ext cx="244022" cy="288850"/>
          </a:xfrm>
          <a:prstGeom prst="rect">
            <a:avLst/>
          </a:prstGeom>
        </p:spPr>
      </p:pic>
      <p:pic>
        <p:nvPicPr>
          <p:cNvPr id="86" name="Picture 2" descr="https://utalents.ru/storage/companies/logos/ieDm7C3oulPBhGxZ6VNYBOCr8B8PCmHK4gHJ6G7y.png">
            <a:extLst>
              <a:ext uri="{FF2B5EF4-FFF2-40B4-BE49-F238E27FC236}">
                <a16:creationId xmlns:a16="http://schemas.microsoft.com/office/drawing/2014/main" id="{044D1EE9-F577-433C-A301-101237615B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89917" y="5974879"/>
            <a:ext cx="1068205" cy="38108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https://atlant-pravo.info/wp-content/uploads/2021/11/client2.png">
            <a:extLst>
              <a:ext uri="{FF2B5EF4-FFF2-40B4-BE49-F238E27FC236}">
                <a16:creationId xmlns:a16="http://schemas.microsoft.com/office/drawing/2014/main" id="{1F7C1CFC-C3E5-4FDB-B02B-223EF4D09CC4}"/>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9289917" y="5136363"/>
            <a:ext cx="910626" cy="660296"/>
          </a:xfrm>
          <a:prstGeom prst="rect">
            <a:avLst/>
          </a:prstGeom>
          <a:noFill/>
          <a:extLst>
            <a:ext uri="{909E8E84-426E-40DD-AFC4-6F175D3DCCD1}">
              <a14:hiddenFill xmlns:a14="http://schemas.microsoft.com/office/drawing/2010/main">
                <a:solidFill>
                  <a:srgbClr val="FFFFFF"/>
                </a:solidFill>
              </a14:hiddenFill>
            </a:ext>
          </a:extLst>
        </p:spPr>
      </p:pic>
      <p:pic>
        <p:nvPicPr>
          <p:cNvPr id="88" name="Рисунок 87">
            <a:extLst>
              <a:ext uri="{FF2B5EF4-FFF2-40B4-BE49-F238E27FC236}">
                <a16:creationId xmlns:a16="http://schemas.microsoft.com/office/drawing/2014/main" id="{715D15D9-D95A-4D04-A1D6-5C9E896545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33084" y="5975847"/>
            <a:ext cx="1133040" cy="331639"/>
          </a:xfrm>
          <a:prstGeom prst="rect">
            <a:avLst/>
          </a:prstGeom>
        </p:spPr>
      </p:pic>
      <p:pic>
        <p:nvPicPr>
          <p:cNvPr id="89" name="Рисунок 88">
            <a:extLst>
              <a:ext uri="{FF2B5EF4-FFF2-40B4-BE49-F238E27FC236}">
                <a16:creationId xmlns:a16="http://schemas.microsoft.com/office/drawing/2014/main" id="{01DEF067-1DFE-46D2-A212-8E9A2642C39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33084" y="5318045"/>
            <a:ext cx="1263968" cy="346662"/>
          </a:xfrm>
          <a:prstGeom prst="rect">
            <a:avLst/>
          </a:prstGeom>
        </p:spPr>
      </p:pic>
      <p:sp>
        <p:nvSpPr>
          <p:cNvPr id="93" name="Прямоугольник 92">
            <a:extLst>
              <a:ext uri="{FF2B5EF4-FFF2-40B4-BE49-F238E27FC236}">
                <a16:creationId xmlns:a16="http://schemas.microsoft.com/office/drawing/2014/main" id="{8BCFDD1C-3822-463F-AF25-971B1C8B1B4A}"/>
              </a:ext>
            </a:extLst>
          </p:cNvPr>
          <p:cNvSpPr/>
          <p:nvPr/>
        </p:nvSpPr>
        <p:spPr>
          <a:xfrm>
            <a:off x="5818825" y="4358074"/>
            <a:ext cx="3177942" cy="2339102"/>
          </a:xfrm>
          <a:prstGeom prst="rect">
            <a:avLst/>
          </a:prstGeom>
        </p:spPr>
        <p:txBody>
          <a:bodyPr wrap="square">
            <a:spAutoFit/>
          </a:bodyPr>
          <a:lstStyle/>
          <a:p>
            <a:pPr>
              <a:spcAft>
                <a:spcPts val="400"/>
              </a:spcAft>
              <a:buClr>
                <a:srgbClr val="28BE46"/>
              </a:buClr>
              <a:buSzPct val="150000"/>
            </a:pPr>
            <a:r>
              <a:rPr lang="ru-RU" b="1" dirty="0">
                <a:solidFill>
                  <a:schemeClr val="bg2">
                    <a:lumMod val="25000"/>
                  </a:schemeClr>
                </a:solidFill>
                <a:latin typeface="Verdana" panose="020B0604030504040204" pitchFamily="34" charset="0"/>
                <a:ea typeface="Verdana" panose="020B0604030504040204" pitchFamily="34" charset="0"/>
              </a:rPr>
              <a:t>37</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programs  </a:t>
            </a:r>
            <a:endParaRPr lang="ru-RU" sz="1000" dirty="0">
              <a:solidFill>
                <a:schemeClr val="bg2">
                  <a:lumMod val="25000"/>
                </a:schemeClr>
              </a:solidFill>
              <a:latin typeface="Verdana" panose="020B0604030504040204" pitchFamily="34" charset="0"/>
              <a:ea typeface="Verdana" panose="020B0604030504040204" pitchFamily="34" charset="0"/>
            </a:endParaRPr>
          </a:p>
          <a:p>
            <a:pPr>
              <a:spcAft>
                <a:spcPts val="400"/>
              </a:spcAft>
              <a:buClr>
                <a:srgbClr val="28BE46"/>
              </a:buClr>
              <a:buSzPct val="150000"/>
            </a:pPr>
            <a:r>
              <a:rPr lang="ru-RU" b="1" dirty="0">
                <a:solidFill>
                  <a:schemeClr val="bg2">
                    <a:lumMod val="25000"/>
                  </a:schemeClr>
                </a:solidFill>
                <a:latin typeface="Verdana" panose="020B0604030504040204" pitchFamily="34" charset="0"/>
                <a:ea typeface="Verdana" panose="020B0604030504040204" pitchFamily="34" charset="0"/>
              </a:rPr>
              <a:t>12</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research projects </a:t>
            </a:r>
            <a:endParaRPr lang="ru-RU" sz="1000" dirty="0">
              <a:solidFill>
                <a:schemeClr val="bg2">
                  <a:lumMod val="25000"/>
                </a:schemeClr>
              </a:solidFill>
              <a:latin typeface="Verdana" panose="020B0604030504040204" pitchFamily="34" charset="0"/>
              <a:ea typeface="Verdana" panose="020B0604030504040204" pitchFamily="34" charset="0"/>
            </a:endParaRPr>
          </a:p>
          <a:p>
            <a:pPr>
              <a:spcAft>
                <a:spcPts val="400"/>
              </a:spcAft>
              <a:buClr>
                <a:srgbClr val="28BE46"/>
              </a:buClr>
              <a:buSzPct val="150000"/>
            </a:pPr>
            <a:r>
              <a:rPr lang="ru-RU" b="1" dirty="0">
                <a:solidFill>
                  <a:schemeClr val="bg2">
                    <a:lumMod val="25000"/>
                  </a:schemeClr>
                </a:solidFill>
                <a:latin typeface="Verdana" panose="020B0604030504040204" pitchFamily="34" charset="0"/>
                <a:ea typeface="Verdana" panose="020B0604030504040204" pitchFamily="34" charset="0"/>
              </a:rPr>
              <a:t>8</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new workplaces for education and training</a:t>
            </a:r>
            <a:endParaRPr lang="ru-RU" sz="1000" dirty="0">
              <a:solidFill>
                <a:schemeClr val="bg2">
                  <a:lumMod val="25000"/>
                </a:schemeClr>
              </a:solidFill>
              <a:latin typeface="Verdana" panose="020B0604030504040204" pitchFamily="34" charset="0"/>
              <a:ea typeface="Verdana" panose="020B0604030504040204" pitchFamily="34" charset="0"/>
            </a:endParaRPr>
          </a:p>
          <a:p>
            <a:pPr>
              <a:spcAft>
                <a:spcPts val="400"/>
              </a:spcAft>
              <a:buClr>
                <a:srgbClr val="28BE46"/>
              </a:buClr>
              <a:buSzPct val="150000"/>
            </a:pPr>
            <a:r>
              <a:rPr lang="ru-RU" b="1" dirty="0">
                <a:solidFill>
                  <a:schemeClr val="bg2">
                    <a:lumMod val="25000"/>
                  </a:schemeClr>
                </a:solidFill>
                <a:latin typeface="Verdana" panose="020B0604030504040204" pitchFamily="34" charset="0"/>
                <a:ea typeface="Verdana" panose="020B0604030504040204" pitchFamily="34" charset="0"/>
              </a:rPr>
              <a:t>4</a:t>
            </a:r>
            <a:r>
              <a:rPr lang="ru-RU" sz="1000" b="1"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IT </a:t>
            </a:r>
            <a:r>
              <a:rPr lang="ru-RU" sz="1000" dirty="0" err="1">
                <a:solidFill>
                  <a:schemeClr val="bg2">
                    <a:lumMod val="25000"/>
                  </a:schemeClr>
                </a:solidFill>
                <a:latin typeface="Verdana" panose="020B0604030504040204" pitchFamily="34" charset="0"/>
                <a:ea typeface="Verdana" panose="020B0604030504040204" pitchFamily="34" charset="0"/>
              </a:rPr>
              <a:t>spin-off</a:t>
            </a:r>
            <a:r>
              <a:rPr lang="en-US" sz="1000" dirty="0">
                <a:solidFill>
                  <a:schemeClr val="bg2">
                    <a:lumMod val="25000"/>
                  </a:schemeClr>
                </a:solidFill>
                <a:latin typeface="Verdana" panose="020B0604030504040204" pitchFamily="34" charset="0"/>
                <a:ea typeface="Verdana" panose="020B0604030504040204" pitchFamily="34" charset="0"/>
              </a:rPr>
              <a:t>s</a:t>
            </a:r>
            <a:endParaRPr lang="ru-RU" sz="1000" dirty="0">
              <a:solidFill>
                <a:schemeClr val="bg2">
                  <a:lumMod val="25000"/>
                </a:schemeClr>
              </a:solidFill>
              <a:latin typeface="Verdana" panose="020B0604030504040204" pitchFamily="34" charset="0"/>
              <a:ea typeface="Verdana" panose="020B0604030504040204" pitchFamily="34" charset="0"/>
            </a:endParaRPr>
          </a:p>
          <a:p>
            <a:pPr>
              <a:spcAft>
                <a:spcPts val="400"/>
              </a:spcAft>
              <a:buClr>
                <a:srgbClr val="28BE46"/>
              </a:buClr>
              <a:buSzPct val="150000"/>
            </a:pPr>
            <a:r>
              <a:rPr lang="en-US" b="1" dirty="0">
                <a:solidFill>
                  <a:schemeClr val="bg2">
                    <a:lumMod val="25000"/>
                  </a:schemeClr>
                </a:solidFill>
                <a:latin typeface="Verdana" panose="020B0604030504040204" pitchFamily="34" charset="0"/>
                <a:ea typeface="Verdana" panose="020B0604030504040204" pitchFamily="34" charset="0"/>
              </a:rPr>
              <a:t>P</a:t>
            </a:r>
            <a:r>
              <a:rPr lang="en-US" sz="1000" dirty="0">
                <a:solidFill>
                  <a:schemeClr val="bg2">
                    <a:lumMod val="25000"/>
                  </a:schemeClr>
                </a:solidFill>
                <a:latin typeface="Verdana" panose="020B0604030504040204" pitchFamily="34" charset="0"/>
                <a:ea typeface="Verdana" panose="020B0604030504040204" pitchFamily="34" charset="0"/>
              </a:rPr>
              <a:t>rocess and operation </a:t>
            </a:r>
            <a:r>
              <a:rPr lang="ru-RU" sz="1000" dirty="0" err="1">
                <a:solidFill>
                  <a:schemeClr val="bg2">
                    <a:lumMod val="25000"/>
                  </a:schemeClr>
                </a:solidFill>
                <a:latin typeface="Verdana" panose="020B0604030504040204" pitchFamily="34" charset="0"/>
                <a:ea typeface="Verdana" panose="020B0604030504040204" pitchFamily="34" charset="0"/>
              </a:rPr>
              <a:t>greenfield</a:t>
            </a:r>
            <a:endParaRPr lang="ru-RU" sz="1000" dirty="0">
              <a:solidFill>
                <a:schemeClr val="bg2">
                  <a:lumMod val="25000"/>
                </a:schemeClr>
              </a:solidFill>
              <a:latin typeface="Verdana" panose="020B0604030504040204" pitchFamily="34" charset="0"/>
              <a:ea typeface="Verdana" panose="020B0604030504040204" pitchFamily="34" charset="0"/>
            </a:endParaRPr>
          </a:p>
          <a:p>
            <a:pPr>
              <a:spcAft>
                <a:spcPts val="400"/>
              </a:spcAft>
              <a:buClr>
                <a:srgbClr val="28BE46"/>
              </a:buClr>
              <a:buSzPct val="150000"/>
            </a:pPr>
            <a:r>
              <a:rPr lang="en-US" b="1" dirty="0">
                <a:solidFill>
                  <a:schemeClr val="bg2">
                    <a:lumMod val="25000"/>
                  </a:schemeClr>
                </a:solidFill>
                <a:latin typeface="Verdana" panose="020B0604030504040204" pitchFamily="34" charset="0"/>
                <a:ea typeface="Verdana" panose="020B0604030504040204" pitchFamily="34" charset="0"/>
              </a:rPr>
              <a:t>S</a:t>
            </a:r>
            <a:r>
              <a:rPr lang="en-US" sz="1000" dirty="0">
                <a:solidFill>
                  <a:schemeClr val="bg2">
                    <a:lumMod val="25000"/>
                  </a:schemeClr>
                </a:solidFill>
                <a:latin typeface="Verdana" panose="020B0604030504040204" pitchFamily="34" charset="0"/>
                <a:ea typeface="Verdana" panose="020B0604030504040204" pitchFamily="34" charset="0"/>
              </a:rPr>
              <a:t>ES AES office spaces at companies </a:t>
            </a:r>
            <a:endParaRPr lang="ru-RU" sz="1000" dirty="0">
              <a:solidFill>
                <a:schemeClr val="bg2">
                  <a:lumMod val="25000"/>
                </a:schemeClr>
              </a:solidFill>
              <a:latin typeface="Verdana" panose="020B0604030504040204" pitchFamily="34" charset="0"/>
              <a:ea typeface="Verdana" panose="020B0604030504040204" pitchFamily="34" charset="0"/>
            </a:endParaRPr>
          </a:p>
          <a:p>
            <a:pPr>
              <a:spcAft>
                <a:spcPts val="400"/>
              </a:spcAft>
              <a:buClr>
                <a:srgbClr val="28BE46"/>
              </a:buClr>
              <a:buSzPct val="150000"/>
            </a:pPr>
            <a:r>
              <a:rPr lang="en-US" b="1" dirty="0">
                <a:solidFill>
                  <a:schemeClr val="bg2">
                    <a:lumMod val="25000"/>
                  </a:schemeClr>
                </a:solidFill>
                <a:latin typeface="Verdana" panose="020B0604030504040204" pitchFamily="34" charset="0"/>
                <a:ea typeface="Verdana" panose="020B0604030504040204" pitchFamily="34" charset="0"/>
              </a:rPr>
              <a:t>I</a:t>
            </a:r>
            <a:r>
              <a:rPr lang="en-US" sz="1000" dirty="0">
                <a:solidFill>
                  <a:schemeClr val="bg2">
                    <a:lumMod val="25000"/>
                  </a:schemeClr>
                </a:solidFill>
                <a:latin typeface="Verdana" panose="020B0604030504040204" pitchFamily="34" charset="0"/>
                <a:ea typeface="Verdana" panose="020B0604030504040204" pitchFamily="34" charset="0"/>
              </a:rPr>
              <a:t>nternship with industrial partners</a:t>
            </a:r>
            <a:endParaRPr lang="ru-RU" sz="1000" dirty="0">
              <a:solidFill>
                <a:schemeClr val="bg2">
                  <a:lumMod val="25000"/>
                </a:schemeClr>
              </a:solidFill>
              <a:latin typeface="Verdana" panose="020B0604030504040204" pitchFamily="34" charset="0"/>
              <a:ea typeface="Verdana" panose="020B0604030504040204" pitchFamily="34" charset="0"/>
            </a:endParaRPr>
          </a:p>
        </p:txBody>
      </p:sp>
      <p:sp>
        <p:nvSpPr>
          <p:cNvPr id="94" name="Скругленный прямоугольник 93">
            <a:extLst>
              <a:ext uri="{FF2B5EF4-FFF2-40B4-BE49-F238E27FC236}">
                <a16:creationId xmlns:a16="http://schemas.microsoft.com/office/drawing/2014/main" id="{9BE398AB-B1D9-2A4F-B84F-EC630E07A153}"/>
              </a:ext>
            </a:extLst>
          </p:cNvPr>
          <p:cNvSpPr/>
          <p:nvPr/>
        </p:nvSpPr>
        <p:spPr>
          <a:xfrm>
            <a:off x="1589691" y="2809010"/>
            <a:ext cx="388964" cy="381853"/>
          </a:xfrm>
          <a:prstGeom prst="roundRect">
            <a:avLst>
              <a:gd name="adj" fmla="val 21845"/>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5" name="Скругленный прямоугольник 94">
            <a:extLst>
              <a:ext uri="{FF2B5EF4-FFF2-40B4-BE49-F238E27FC236}">
                <a16:creationId xmlns:a16="http://schemas.microsoft.com/office/drawing/2014/main" id="{9BE398AB-B1D9-2A4F-B84F-EC630E07A153}"/>
              </a:ext>
            </a:extLst>
          </p:cNvPr>
          <p:cNvSpPr/>
          <p:nvPr/>
        </p:nvSpPr>
        <p:spPr>
          <a:xfrm>
            <a:off x="3232644" y="2809010"/>
            <a:ext cx="388964" cy="381853"/>
          </a:xfrm>
          <a:prstGeom prst="roundRect">
            <a:avLst>
              <a:gd name="adj" fmla="val 21845"/>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6" name="Скругленный прямоугольник 95">
            <a:extLst>
              <a:ext uri="{FF2B5EF4-FFF2-40B4-BE49-F238E27FC236}">
                <a16:creationId xmlns:a16="http://schemas.microsoft.com/office/drawing/2014/main" id="{9BE398AB-B1D9-2A4F-B84F-EC630E07A153}"/>
              </a:ext>
            </a:extLst>
          </p:cNvPr>
          <p:cNvSpPr/>
          <p:nvPr/>
        </p:nvSpPr>
        <p:spPr>
          <a:xfrm>
            <a:off x="4830230" y="2809010"/>
            <a:ext cx="388964" cy="381853"/>
          </a:xfrm>
          <a:prstGeom prst="roundRect">
            <a:avLst>
              <a:gd name="adj" fmla="val 21845"/>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8" name="Заголовок 1"/>
          <p:cNvSpPr txBox="1">
            <a:spLocks/>
          </p:cNvSpPr>
          <p:nvPr/>
        </p:nvSpPr>
        <p:spPr>
          <a:xfrm>
            <a:off x="5831047" y="1815329"/>
            <a:ext cx="2885117" cy="422578"/>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lvl="0">
              <a:defRPr/>
            </a:pPr>
            <a:r>
              <a:rPr lang="en-US" sz="1400" dirty="0">
                <a:solidFill>
                  <a:schemeClr val="bg2">
                    <a:lumMod val="25000"/>
                  </a:schemeClr>
                </a:solidFill>
                <a:latin typeface="Verdana" panose="020B0604030504040204" pitchFamily="34" charset="0"/>
                <a:ea typeface="Verdana" panose="020B0604030504040204" pitchFamily="34" charset="0"/>
              </a:rPr>
              <a:t>KEY CONCEPTS</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99" name="Прямоугольник 98"/>
          <p:cNvSpPr/>
          <p:nvPr/>
        </p:nvSpPr>
        <p:spPr>
          <a:xfrm>
            <a:off x="5709766" y="2026618"/>
            <a:ext cx="3169986" cy="1862048"/>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Advanced development of research and technology products</a:t>
            </a:r>
          </a:p>
          <a:p>
            <a:pPr marL="171450" indent="-171450">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Professional master's degree in engineering</a:t>
            </a:r>
          </a:p>
          <a:p>
            <a:pPr marL="171450" indent="-171450">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Convergence of fuel and energy businesses with education</a:t>
            </a:r>
          </a:p>
          <a:p>
            <a:pPr marL="171450" indent="-171450">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Digital solutions for fuel and energy sector</a:t>
            </a:r>
          </a:p>
          <a:p>
            <a:pPr marL="171450" indent="-171450">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Business-oriented approach</a:t>
            </a:r>
          </a:p>
          <a:p>
            <a:pPr marL="171450" indent="-171450">
              <a:spcAft>
                <a:spcPts val="6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Involvement of partners in education management</a:t>
            </a:r>
          </a:p>
        </p:txBody>
      </p:sp>
      <p:sp>
        <p:nvSpPr>
          <p:cNvPr id="100" name="Заголовок 1"/>
          <p:cNvSpPr txBox="1">
            <a:spLocks/>
          </p:cNvSpPr>
          <p:nvPr/>
        </p:nvSpPr>
        <p:spPr>
          <a:xfrm>
            <a:off x="5896820" y="4045216"/>
            <a:ext cx="2885117" cy="422578"/>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lvl="0">
              <a:defRPr/>
            </a:pPr>
            <a:r>
              <a:rPr lang="en-US" sz="1400" dirty="0">
                <a:solidFill>
                  <a:schemeClr val="bg2">
                    <a:lumMod val="25000"/>
                  </a:schemeClr>
                </a:solidFill>
                <a:latin typeface="Verdana" panose="020B0604030504040204" pitchFamily="34" charset="0"/>
                <a:ea typeface="Verdana" panose="020B0604030504040204" pitchFamily="34" charset="0"/>
              </a:rPr>
              <a:t>TOOLS</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101" name="Заголовок 1"/>
          <p:cNvSpPr txBox="1">
            <a:spLocks/>
          </p:cNvSpPr>
          <p:nvPr/>
        </p:nvSpPr>
        <p:spPr>
          <a:xfrm>
            <a:off x="9328017" y="1815328"/>
            <a:ext cx="2001928" cy="687453"/>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lvl="0" algn="ctr">
              <a:defRPr/>
            </a:pPr>
            <a:r>
              <a:rPr lang="en-US" sz="1400" dirty="0">
                <a:solidFill>
                  <a:schemeClr val="bg2">
                    <a:lumMod val="25000"/>
                  </a:schemeClr>
                </a:solidFill>
                <a:latin typeface="Verdana" panose="020B0604030504040204" pitchFamily="34" charset="0"/>
                <a:ea typeface="Verdana" panose="020B0604030504040204" pitchFamily="34" charset="0"/>
              </a:rPr>
              <a:t>GOALS UNTIL 2030</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103" name="Заголовок 1"/>
          <p:cNvSpPr txBox="1">
            <a:spLocks/>
          </p:cNvSpPr>
          <p:nvPr/>
        </p:nvSpPr>
        <p:spPr>
          <a:xfrm>
            <a:off x="9181406" y="4811635"/>
            <a:ext cx="2779826" cy="422578"/>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lvl="0">
              <a:defRPr/>
            </a:pPr>
            <a:r>
              <a:rPr lang="en-US" sz="1400">
                <a:solidFill>
                  <a:schemeClr val="bg2">
                    <a:lumMod val="25000"/>
                  </a:schemeClr>
                </a:solidFill>
                <a:latin typeface="Verdana" panose="020B0604030504040204" pitchFamily="34" charset="0"/>
                <a:ea typeface="Verdana" panose="020B0604030504040204" pitchFamily="34" charset="0"/>
              </a:rPr>
              <a:t>KEY PARTNERS</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105" name="Прямоугольник 104"/>
          <p:cNvSpPr/>
          <p:nvPr/>
        </p:nvSpPr>
        <p:spPr>
          <a:xfrm>
            <a:off x="1235213" y="5636025"/>
            <a:ext cx="4446453" cy="823302"/>
          </a:xfrm>
          <a:prstGeom prst="rect">
            <a:avLst/>
          </a:prstGeom>
        </p:spPr>
        <p:txBody>
          <a:bodyPr wrap="square">
            <a:spAutoFit/>
          </a:bodyPr>
          <a:lstStyle/>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Network educational programs</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Transfer of best practices</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Internships with industrial partners</a:t>
            </a:r>
          </a:p>
          <a:p>
            <a:pPr marL="171450" indent="-171450">
              <a:spcAft>
                <a:spcPts val="300"/>
              </a:spcAft>
              <a:buClr>
                <a:schemeClr val="tx1"/>
              </a:buClr>
              <a:buSzPct val="100000"/>
              <a:buFont typeface="Wingdings" panose="05000000000000000000" pitchFamily="2" charset="2"/>
              <a:buChar char="§"/>
            </a:pPr>
            <a:r>
              <a:rPr lang="en-US" sz="1000" dirty="0">
                <a:solidFill>
                  <a:schemeClr val="bg2">
                    <a:lumMod val="25000"/>
                  </a:schemeClr>
                </a:solidFill>
                <a:latin typeface="Verdana" panose="020B0604030504040204" pitchFamily="34" charset="0"/>
                <a:ea typeface="Verdana" panose="020B0604030504040204" pitchFamily="34" charset="0"/>
              </a:rPr>
              <a:t>International educational programs</a:t>
            </a:r>
            <a:endParaRPr lang="ru-RU" sz="1000" dirty="0">
              <a:solidFill>
                <a:schemeClr val="bg2">
                  <a:lumMod val="25000"/>
                </a:schemeClr>
              </a:solidFill>
              <a:latin typeface="Verdana" panose="020B0604030504040204" pitchFamily="34" charset="0"/>
              <a:ea typeface="Verdana" panose="020B0604030504040204" pitchFamily="34" charset="0"/>
            </a:endParaRPr>
          </a:p>
        </p:txBody>
      </p:sp>
      <p:sp>
        <p:nvSpPr>
          <p:cNvPr id="106" name="Заголовок 1"/>
          <p:cNvSpPr txBox="1">
            <a:spLocks/>
          </p:cNvSpPr>
          <p:nvPr/>
        </p:nvSpPr>
        <p:spPr>
          <a:xfrm>
            <a:off x="1224574" y="5370522"/>
            <a:ext cx="4287546" cy="314206"/>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0">
              <a:spcAft>
                <a:spcPts val="600"/>
              </a:spcAft>
            </a:pPr>
            <a:r>
              <a:rPr lang="en-US" sz="1400" dirty="0">
                <a:solidFill>
                  <a:schemeClr val="bg2">
                    <a:lumMod val="25000"/>
                  </a:schemeClr>
                </a:solidFill>
                <a:latin typeface="Verdana" panose="020B0604030504040204" pitchFamily="34" charset="0"/>
                <a:ea typeface="Verdana" panose="020B0604030504040204" pitchFamily="34" charset="0"/>
              </a:rPr>
              <a:t>HIGHER EDUCATION SYSTEM</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952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Рисунок 5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026" y="3857506"/>
            <a:ext cx="8839956" cy="3000274"/>
          </a:xfrm>
          <a:prstGeom prst="rect">
            <a:avLst/>
          </a:prstGeom>
        </p:spPr>
      </p:pic>
      <p:sp>
        <p:nvSpPr>
          <p:cNvPr id="59" name="Прямоугольник 58"/>
          <p:cNvSpPr/>
          <p:nvPr/>
        </p:nvSpPr>
        <p:spPr>
          <a:xfrm rot="5400000">
            <a:off x="7904068" y="790801"/>
            <a:ext cx="1355100" cy="7230624"/>
          </a:xfrm>
          <a:prstGeom prst="rect">
            <a:avLst/>
          </a:prstGeom>
          <a:gradFill>
            <a:gsLst>
              <a:gs pos="100000">
                <a:schemeClr val="bg1">
                  <a:alpha val="0"/>
                </a:schemeClr>
              </a:gs>
              <a:gs pos="17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3235326" y="3565733"/>
            <a:ext cx="8956674" cy="3299423"/>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3280666" y="3551714"/>
            <a:ext cx="3083314" cy="3299423"/>
          </a:xfrm>
          <a:prstGeom prst="rect">
            <a:avLst/>
          </a:prstGeom>
          <a:gradFill>
            <a:gsLst>
              <a:gs pos="100000">
                <a:schemeClr val="bg1">
                  <a:alpha val="0"/>
                </a:schemeClr>
              </a:gs>
              <a:gs pos="17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35051" y="365125"/>
            <a:ext cx="2664971" cy="1048039"/>
          </a:xfrm>
        </p:spPr>
        <p:txBody>
          <a:bodyPr/>
          <a:lstStyle/>
          <a:p>
            <a:r>
              <a:rPr lang="en-US" dirty="0">
                <a:solidFill>
                  <a:schemeClr val="bg2">
                    <a:lumMod val="25000"/>
                  </a:schemeClr>
                </a:solidFill>
              </a:rPr>
              <a:t>About </a:t>
            </a:r>
            <a:r>
              <a:rPr lang="en-US" dirty="0" err="1">
                <a:solidFill>
                  <a:schemeClr val="bg2">
                    <a:lumMod val="25000"/>
                  </a:schemeClr>
                </a:solidFill>
              </a:rPr>
              <a:t>tpu</a:t>
            </a:r>
            <a:endParaRPr lang="ru-RU" dirty="0">
              <a:solidFill>
                <a:schemeClr val="bg2">
                  <a:lumMod val="25000"/>
                </a:schemeClr>
              </a:solidFill>
            </a:endParaRPr>
          </a:p>
        </p:txBody>
      </p:sp>
      <p:sp>
        <p:nvSpPr>
          <p:cNvPr id="3" name="Объект 2"/>
          <p:cNvSpPr>
            <a:spLocks noGrp="1"/>
          </p:cNvSpPr>
          <p:nvPr>
            <p:ph idx="1"/>
          </p:nvPr>
        </p:nvSpPr>
        <p:spPr>
          <a:xfrm>
            <a:off x="1035050" y="1842474"/>
            <a:ext cx="3931256" cy="736826"/>
          </a:xfrm>
        </p:spPr>
        <p:txBody>
          <a:bodyPr>
            <a:noAutofit/>
          </a:bodyPr>
          <a:lstStyle/>
          <a:p>
            <a:pPr marL="0" indent="0">
              <a:buNone/>
            </a:pPr>
            <a:r>
              <a:rPr lang="en-US" sz="1400" b="1" dirty="0">
                <a:latin typeface="Verdana" panose="020B0604030504040204" pitchFamily="34" charset="0"/>
                <a:ea typeface="Verdana" panose="020B0604030504040204" pitchFamily="34" charset="0"/>
                <a:cs typeface="Tahoma" panose="020B0604030504040204" pitchFamily="34" charset="0"/>
              </a:rPr>
              <a:t>Emperor Nicholas II signed a decree establishing the Technological Institute of Practical Engineers in Tomsk</a:t>
            </a:r>
            <a:endParaRPr lang="ru-RU" sz="1400" b="1" dirty="0">
              <a:latin typeface="Verdana" panose="020B0604030504040204" pitchFamily="34" charset="0"/>
              <a:ea typeface="Verdana" panose="020B0604030504040204" pitchFamily="34" charset="0"/>
              <a:cs typeface="Tahoma" panose="020B0604030504040204" pitchFamily="34" charset="0"/>
            </a:endParaRPr>
          </a:p>
          <a:p>
            <a:pPr marL="0" indent="0">
              <a:buNone/>
            </a:pPr>
            <a:endParaRPr lang="ru-RU" sz="1400" b="1"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2</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88620" y="3313328"/>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Скругленный прямоугольник 6">
            <a:extLst>
              <a:ext uri="{FF2B5EF4-FFF2-40B4-BE49-F238E27FC236}">
                <a16:creationId xmlns:a16="http://schemas.microsoft.com/office/drawing/2014/main" id="{9BE398AB-B1D9-2A4F-B84F-EC630E07A153}"/>
              </a:ext>
            </a:extLst>
          </p:cNvPr>
          <p:cNvSpPr/>
          <p:nvPr/>
        </p:nvSpPr>
        <p:spPr>
          <a:xfrm>
            <a:off x="4761557" y="4005991"/>
            <a:ext cx="2217172" cy="2245033"/>
          </a:xfrm>
          <a:prstGeom prst="roundRect">
            <a:avLst>
              <a:gd name="adj" fmla="val 6170"/>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 name="Прямоугольник 8"/>
          <p:cNvSpPr/>
          <p:nvPr/>
        </p:nvSpPr>
        <p:spPr>
          <a:xfrm>
            <a:off x="5161698" y="1434573"/>
            <a:ext cx="6798074" cy="1200329"/>
          </a:xfrm>
          <a:prstGeom prst="rect">
            <a:avLst/>
          </a:prstGeom>
        </p:spPr>
        <p:txBody>
          <a:bodyPr wrap="square">
            <a:spAutoFit/>
          </a:bodyPr>
          <a:lstStyle/>
          <a:p>
            <a:r>
              <a:rPr lang="en-US" sz="1200" b="1" dirty="0">
                <a:latin typeface="Verdana" panose="020B0604030504040204" pitchFamily="34" charset="0"/>
                <a:ea typeface="Verdana" panose="020B0604030504040204" pitchFamily="34" charset="0"/>
                <a:cs typeface="Tahoma" panose="020B0604030504040204" pitchFamily="34" charset="0"/>
              </a:rPr>
              <a:t>Sergey Witte</a:t>
            </a:r>
            <a:r>
              <a:rPr lang="en-US" sz="1200" dirty="0">
                <a:latin typeface="Verdana" panose="020B0604030504040204" pitchFamily="34" charset="0"/>
                <a:ea typeface="Verdana" panose="020B0604030504040204" pitchFamily="34" charset="0"/>
                <a:cs typeface="Tahoma" panose="020B0604030504040204" pitchFamily="34" charset="0"/>
              </a:rPr>
              <a:t>, Minister of Finance of the Russian Empire,</a:t>
            </a:r>
            <a:r>
              <a:rPr lang="ru-RU" sz="1200" dirty="0">
                <a:latin typeface="Verdana" panose="020B0604030504040204" pitchFamily="34" charset="0"/>
                <a:ea typeface="Verdana" panose="020B0604030504040204" pitchFamily="34" charset="0"/>
                <a:cs typeface="Tahoma" panose="020B0604030504040204" pitchFamily="34" charset="0"/>
              </a:rPr>
              <a:t> </a:t>
            </a:r>
            <a:endParaRPr lang="en-US" sz="1200" dirty="0">
              <a:latin typeface="Verdana" panose="020B0604030504040204" pitchFamily="34" charset="0"/>
              <a:ea typeface="Verdana" panose="020B0604030504040204" pitchFamily="34" charset="0"/>
              <a:cs typeface="Tahoma" panose="020B0604030504040204" pitchFamily="34" charset="0"/>
            </a:endParaRPr>
          </a:p>
          <a:p>
            <a:r>
              <a:rPr lang="en-US" sz="1200" dirty="0">
                <a:latin typeface="Verdana" panose="020B0604030504040204" pitchFamily="34" charset="0"/>
                <a:ea typeface="Verdana" panose="020B0604030504040204" pitchFamily="34" charset="0"/>
                <a:cs typeface="Tahoma" panose="020B0604030504040204" pitchFamily="34" charset="0"/>
              </a:rPr>
              <a:t>who conceived the idea of a Technological Institute in Tomsk</a:t>
            </a:r>
          </a:p>
          <a:p>
            <a:r>
              <a:rPr lang="en-US" sz="1200" b="1" dirty="0">
                <a:latin typeface="Verdana" panose="020B0604030504040204" pitchFamily="34" charset="0"/>
                <a:ea typeface="Verdana" panose="020B0604030504040204" pitchFamily="34" charset="0"/>
                <a:cs typeface="Tahoma" panose="020B0604030504040204" pitchFamily="34" charset="0"/>
              </a:rPr>
              <a:t>Dmitri Mendeleev</a:t>
            </a:r>
            <a:r>
              <a:rPr lang="en-US" sz="1200" dirty="0">
                <a:latin typeface="Verdana" panose="020B0604030504040204" pitchFamily="34" charset="0"/>
                <a:ea typeface="Verdana" panose="020B0604030504040204" pitchFamily="34" charset="0"/>
                <a:cs typeface="Tahoma" panose="020B0604030504040204" pitchFamily="34" charset="0"/>
              </a:rPr>
              <a:t>, active member of the committees </a:t>
            </a:r>
          </a:p>
          <a:p>
            <a:r>
              <a:rPr lang="en-US" sz="1200" dirty="0">
                <a:latin typeface="Verdana" panose="020B0604030504040204" pitchFamily="34" charset="0"/>
                <a:ea typeface="Verdana" panose="020B0604030504040204" pitchFamily="34" charset="0"/>
                <a:cs typeface="Tahoma" panose="020B0604030504040204" pitchFamily="34" charset="0"/>
              </a:rPr>
              <a:t>for the development of the institute project</a:t>
            </a:r>
            <a:endParaRPr lang="ru-RU" sz="1200" dirty="0">
              <a:latin typeface="Verdana" panose="020B0604030504040204" pitchFamily="34" charset="0"/>
              <a:ea typeface="Verdana" panose="020B0604030504040204" pitchFamily="34" charset="0"/>
              <a:cs typeface="Tahoma" panose="020B0604030504040204" pitchFamily="34" charset="0"/>
            </a:endParaRPr>
          </a:p>
          <a:p>
            <a:r>
              <a:rPr lang="en-US" sz="1200" b="1" dirty="0" err="1">
                <a:latin typeface="Verdana" panose="020B0604030504040204" pitchFamily="34" charset="0"/>
                <a:ea typeface="Verdana" panose="020B0604030504040204" pitchFamily="34" charset="0"/>
                <a:cs typeface="Tahoma" panose="020B0604030504040204" pitchFamily="34" charset="0"/>
              </a:rPr>
              <a:t>Pyotr</a:t>
            </a:r>
            <a:r>
              <a:rPr lang="en-US" sz="1200" b="1" dirty="0">
                <a:latin typeface="Verdana" panose="020B0604030504040204" pitchFamily="34" charset="0"/>
                <a:ea typeface="Verdana" panose="020B0604030504040204" pitchFamily="34" charset="0"/>
                <a:cs typeface="Tahoma" panose="020B0604030504040204" pitchFamily="34" charset="0"/>
              </a:rPr>
              <a:t> </a:t>
            </a:r>
            <a:r>
              <a:rPr lang="en-US" sz="1200" b="1" dirty="0" err="1">
                <a:latin typeface="Verdana" panose="020B0604030504040204" pitchFamily="34" charset="0"/>
                <a:ea typeface="Verdana" panose="020B0604030504040204" pitchFamily="34" charset="0"/>
                <a:cs typeface="Tahoma" panose="020B0604030504040204" pitchFamily="34" charset="0"/>
              </a:rPr>
              <a:t>Stolypin</a:t>
            </a:r>
            <a:r>
              <a:rPr lang="en-US" sz="1200" dirty="0">
                <a:latin typeface="Verdana" panose="020B0604030504040204" pitchFamily="34" charset="0"/>
                <a:ea typeface="Verdana" panose="020B0604030504040204" pitchFamily="34" charset="0"/>
                <a:cs typeface="Tahoma" panose="020B0604030504040204" pitchFamily="34" charset="0"/>
              </a:rPr>
              <a:t>, Chairman of the Council of Ministers of the Russian Empire, said during his visit to Tomsk Technological Institute in September 1910</a:t>
            </a:r>
            <a:r>
              <a:rPr lang="ru-RU" sz="1200" dirty="0">
                <a:latin typeface="Verdana" panose="020B0604030504040204" pitchFamily="34" charset="0"/>
                <a:ea typeface="Verdana" panose="020B0604030504040204" pitchFamily="34" charset="0"/>
                <a:cs typeface="Tahoma" panose="020B0604030504040204" pitchFamily="34" charset="0"/>
              </a:rPr>
              <a:t>:</a:t>
            </a:r>
          </a:p>
        </p:txBody>
      </p:sp>
      <p:sp>
        <p:nvSpPr>
          <p:cNvPr id="15" name="Прямоугольник 14"/>
          <p:cNvSpPr/>
          <p:nvPr/>
        </p:nvSpPr>
        <p:spPr>
          <a:xfrm>
            <a:off x="1035053" y="5366301"/>
            <a:ext cx="2361289" cy="954107"/>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CATEGORY</a:t>
            </a:r>
            <a:r>
              <a:rPr lang="ru-RU" sz="1400" b="1" dirty="0">
                <a:latin typeface="Verdana" panose="020B0604030504040204" pitchFamily="34" charset="0"/>
                <a:ea typeface="Verdana" panose="020B0604030504040204" pitchFamily="34" charset="0"/>
                <a:cs typeface="Tahoma" panose="020B0604030504040204" pitchFamily="34" charset="0"/>
              </a:rPr>
              <a:t> – </a:t>
            </a:r>
            <a:br>
              <a:rPr lang="ru-RU" sz="1400" b="1" dirty="0">
                <a:latin typeface="Verdana" panose="020B0604030504040204" pitchFamily="34" charset="0"/>
                <a:ea typeface="Verdana" panose="020B0604030504040204" pitchFamily="34" charset="0"/>
                <a:cs typeface="Tahoma" panose="020B0604030504040204" pitchFamily="34" charset="0"/>
              </a:rPr>
            </a:br>
            <a:r>
              <a:rPr lang="en-US" sz="1400" b="1" dirty="0">
                <a:latin typeface="Verdana" panose="020B0604030504040204" pitchFamily="34" charset="0"/>
                <a:ea typeface="Verdana" panose="020B0604030504040204" pitchFamily="34" charset="0"/>
                <a:cs typeface="Tahoma" panose="020B0604030504040204" pitchFamily="34" charset="0"/>
              </a:rPr>
              <a:t>National Research </a:t>
            </a:r>
          </a:p>
          <a:p>
            <a:r>
              <a:rPr lang="en-US" sz="1400" b="1" dirty="0">
                <a:latin typeface="Verdana" panose="020B0604030504040204" pitchFamily="34" charset="0"/>
                <a:ea typeface="Verdana" panose="020B0604030504040204" pitchFamily="34" charset="0"/>
                <a:cs typeface="Tahoma" panose="020B0604030504040204" pitchFamily="34" charset="0"/>
              </a:rPr>
              <a:t>University</a:t>
            </a:r>
            <a:br>
              <a:rPr lang="ru-RU" sz="1400" b="1" dirty="0">
                <a:latin typeface="Verdana" panose="020B0604030504040204" pitchFamily="34" charset="0"/>
                <a:ea typeface="Verdana" panose="020B0604030504040204" pitchFamily="34" charset="0"/>
                <a:cs typeface="Tahoma" panose="020B0604030504040204" pitchFamily="34" charset="0"/>
              </a:rPr>
            </a:br>
            <a:r>
              <a:rPr lang="ru-RU" sz="1400" b="1" dirty="0">
                <a:latin typeface="Verdana" panose="020B0604030504040204" pitchFamily="34" charset="0"/>
                <a:ea typeface="Verdana" panose="020B0604030504040204" pitchFamily="34" charset="0"/>
                <a:cs typeface="Tahoma" panose="020B0604030504040204" pitchFamily="34" charset="0"/>
              </a:rPr>
              <a:t>(</a:t>
            </a:r>
            <a:r>
              <a:rPr lang="en-US" sz="1400" b="1" dirty="0">
                <a:latin typeface="Verdana" panose="020B0604030504040204" pitchFamily="34" charset="0"/>
                <a:ea typeface="Verdana" panose="020B0604030504040204" pitchFamily="34" charset="0"/>
                <a:cs typeface="Tahoma" panose="020B0604030504040204" pitchFamily="34" charset="0"/>
              </a:rPr>
              <a:t>since</a:t>
            </a:r>
            <a:r>
              <a:rPr lang="ru-RU" sz="1400" b="1" dirty="0">
                <a:latin typeface="Verdana" panose="020B0604030504040204" pitchFamily="34" charset="0"/>
                <a:ea typeface="Verdana" panose="020B0604030504040204" pitchFamily="34" charset="0"/>
                <a:cs typeface="Tahoma" panose="020B0604030504040204" pitchFamily="34" charset="0"/>
              </a:rPr>
              <a:t> 2009) </a:t>
            </a:r>
          </a:p>
        </p:txBody>
      </p:sp>
      <p:sp>
        <p:nvSpPr>
          <p:cNvPr id="16" name="Прямоугольник 15"/>
          <p:cNvSpPr/>
          <p:nvPr/>
        </p:nvSpPr>
        <p:spPr>
          <a:xfrm>
            <a:off x="5161697" y="4306527"/>
            <a:ext cx="1862017" cy="1323439"/>
          </a:xfrm>
          <a:prstGeom prst="rect">
            <a:avLst/>
          </a:prstGeom>
        </p:spPr>
        <p:txBody>
          <a:bodyPr wrap="square">
            <a:spAutoFit/>
          </a:bodyPr>
          <a:lstStyle/>
          <a:p>
            <a:r>
              <a:rPr lang="en-US"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In</a:t>
            </a:r>
            <a:r>
              <a:rPr lang="ru-RU" sz="12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1997</a:t>
            </a:r>
            <a:r>
              <a:rPr lang="en-US"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TPU </a:t>
            </a:r>
            <a:r>
              <a:rPr lang="en-US" sz="1200" dirty="0">
                <a:latin typeface="Verdana" panose="020B0604030504040204" pitchFamily="34" charset="0"/>
                <a:ea typeface="Verdana" panose="020B0604030504040204" pitchFamily="34" charset="0"/>
                <a:cs typeface="Tahoma" panose="020B0604030504040204" pitchFamily="34" charset="0"/>
              </a:rPr>
              <a:t>was</a:t>
            </a:r>
            <a:r>
              <a:rPr lang="ru-RU" sz="1200" dirty="0">
                <a:latin typeface="Verdana" panose="020B0604030504040204" pitchFamily="34" charset="0"/>
                <a:ea typeface="Verdana" panose="020B0604030504040204" pitchFamily="34" charset="0"/>
                <a:cs typeface="Tahoma" panose="020B0604030504040204" pitchFamily="34" charset="0"/>
              </a:rPr>
              <a:t> </a:t>
            </a:r>
            <a:r>
              <a:rPr lang="en-US" sz="1200" dirty="0">
                <a:latin typeface="Verdana" panose="020B0604030504040204" pitchFamily="34" charset="0"/>
                <a:ea typeface="Verdana" panose="020B0604030504040204" pitchFamily="34" charset="0"/>
                <a:cs typeface="Tahoma" panose="020B0604030504040204" pitchFamily="34" charset="0"/>
              </a:rPr>
              <a:t>included in the List of the Most Valuable Objects of Cultural Heritage of the Peoples of Russia</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pic>
        <p:nvPicPr>
          <p:cNvPr id="40" name="Рисунок 3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7550" y="2788790"/>
            <a:ext cx="1934796" cy="2427228"/>
          </a:xfrm>
          <a:custGeom>
            <a:avLst/>
            <a:gdLst>
              <a:gd name="connsiteX0" fmla="*/ 137673 w 1631051"/>
              <a:gd name="connsiteY0" fmla="*/ 0 h 2046176"/>
              <a:gd name="connsiteX1" fmla="*/ 1493378 w 1631051"/>
              <a:gd name="connsiteY1" fmla="*/ 0 h 2046176"/>
              <a:gd name="connsiteX2" fmla="*/ 1532400 w 1631051"/>
              <a:gd name="connsiteY2" fmla="*/ 7878 h 2046176"/>
              <a:gd name="connsiteX3" fmla="*/ 1631051 w 1631051"/>
              <a:gd name="connsiteY3" fmla="*/ 156708 h 2046176"/>
              <a:gd name="connsiteX4" fmla="*/ 1631051 w 1631051"/>
              <a:gd name="connsiteY4" fmla="*/ 1884653 h 2046176"/>
              <a:gd name="connsiteX5" fmla="*/ 1469528 w 1631051"/>
              <a:gd name="connsiteY5" fmla="*/ 2046176 h 2046176"/>
              <a:gd name="connsiteX6" fmla="*/ 161523 w 1631051"/>
              <a:gd name="connsiteY6" fmla="*/ 2046176 h 2046176"/>
              <a:gd name="connsiteX7" fmla="*/ 0 w 1631051"/>
              <a:gd name="connsiteY7" fmla="*/ 1884653 h 2046176"/>
              <a:gd name="connsiteX8" fmla="*/ 0 w 1631051"/>
              <a:gd name="connsiteY8" fmla="*/ 156708 h 2046176"/>
              <a:gd name="connsiteX9" fmla="*/ 98651 w 1631051"/>
              <a:gd name="connsiteY9" fmla="*/ 7878 h 204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051" h="2046176">
                <a:moveTo>
                  <a:pt x="137673" y="0"/>
                </a:moveTo>
                <a:lnTo>
                  <a:pt x="1493378" y="0"/>
                </a:lnTo>
                <a:lnTo>
                  <a:pt x="1532400" y="7878"/>
                </a:lnTo>
                <a:cubicBezTo>
                  <a:pt x="1590373" y="32399"/>
                  <a:pt x="1631051" y="89803"/>
                  <a:pt x="1631051" y="156708"/>
                </a:cubicBezTo>
                <a:lnTo>
                  <a:pt x="1631051" y="1884653"/>
                </a:lnTo>
                <a:cubicBezTo>
                  <a:pt x="1631051" y="1973860"/>
                  <a:pt x="1558735" y="2046176"/>
                  <a:pt x="1469528" y="2046176"/>
                </a:cubicBezTo>
                <a:lnTo>
                  <a:pt x="161523" y="2046176"/>
                </a:lnTo>
                <a:cubicBezTo>
                  <a:pt x="72316" y="2046176"/>
                  <a:pt x="0" y="1973860"/>
                  <a:pt x="0" y="1884653"/>
                </a:cubicBezTo>
                <a:lnTo>
                  <a:pt x="0" y="156708"/>
                </a:lnTo>
                <a:cubicBezTo>
                  <a:pt x="0" y="89803"/>
                  <a:pt x="40678" y="32399"/>
                  <a:pt x="98651" y="7878"/>
                </a:cubicBezTo>
                <a:close/>
              </a:path>
            </a:pathLst>
          </a:custGeom>
          <a:ln>
            <a:noFill/>
          </a:ln>
          <a:effectLst>
            <a:outerShdw blurRad="304800" dist="114300" dir="2700000" algn="tl" rotWithShape="0">
              <a:prstClr val="black">
                <a:alpha val="33000"/>
              </a:prstClr>
            </a:outerShdw>
          </a:effectLst>
        </p:spPr>
      </p:pic>
      <p:pic>
        <p:nvPicPr>
          <p:cNvPr id="44" name="Рисунок 4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1348" y="2795790"/>
            <a:ext cx="1620279" cy="2392363"/>
          </a:xfrm>
          <a:custGeom>
            <a:avLst/>
            <a:gdLst>
              <a:gd name="connsiteX0" fmla="*/ 187061 w 1620279"/>
              <a:gd name="connsiteY0" fmla="*/ 0 h 2392363"/>
              <a:gd name="connsiteX1" fmla="*/ 1433218 w 1620279"/>
              <a:gd name="connsiteY1" fmla="*/ 0 h 2392363"/>
              <a:gd name="connsiteX2" fmla="*/ 1620279 w 1620279"/>
              <a:gd name="connsiteY2" fmla="*/ 187061 h 2392363"/>
              <a:gd name="connsiteX3" fmla="*/ 1620279 w 1620279"/>
              <a:gd name="connsiteY3" fmla="*/ 2205302 h 2392363"/>
              <a:gd name="connsiteX4" fmla="*/ 1433218 w 1620279"/>
              <a:gd name="connsiteY4" fmla="*/ 2392363 h 2392363"/>
              <a:gd name="connsiteX5" fmla="*/ 187061 w 1620279"/>
              <a:gd name="connsiteY5" fmla="*/ 2392363 h 2392363"/>
              <a:gd name="connsiteX6" fmla="*/ 0 w 1620279"/>
              <a:gd name="connsiteY6" fmla="*/ 2205302 h 2392363"/>
              <a:gd name="connsiteX7" fmla="*/ 0 w 1620279"/>
              <a:gd name="connsiteY7" fmla="*/ 187061 h 2392363"/>
              <a:gd name="connsiteX8" fmla="*/ 187061 w 1620279"/>
              <a:gd name="connsiteY8" fmla="*/ 0 h 239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279" h="2392363">
                <a:moveTo>
                  <a:pt x="187061" y="0"/>
                </a:moveTo>
                <a:lnTo>
                  <a:pt x="1433218" y="0"/>
                </a:lnTo>
                <a:cubicBezTo>
                  <a:pt x="1536529" y="0"/>
                  <a:pt x="1620279" y="83750"/>
                  <a:pt x="1620279" y="187061"/>
                </a:cubicBezTo>
                <a:lnTo>
                  <a:pt x="1620279" y="2205302"/>
                </a:lnTo>
                <a:cubicBezTo>
                  <a:pt x="1620279" y="2308613"/>
                  <a:pt x="1536529" y="2392363"/>
                  <a:pt x="1433218" y="2392363"/>
                </a:cubicBezTo>
                <a:lnTo>
                  <a:pt x="187061" y="2392363"/>
                </a:lnTo>
                <a:cubicBezTo>
                  <a:pt x="83750" y="2392363"/>
                  <a:pt x="0" y="2308613"/>
                  <a:pt x="0" y="2205302"/>
                </a:cubicBezTo>
                <a:lnTo>
                  <a:pt x="0" y="187061"/>
                </a:lnTo>
                <a:cubicBezTo>
                  <a:pt x="0" y="83750"/>
                  <a:pt x="83750" y="0"/>
                  <a:pt x="187061" y="0"/>
                </a:cubicBezTo>
                <a:close/>
              </a:path>
            </a:pathLst>
          </a:custGeom>
          <a:effectLst>
            <a:outerShdw blurRad="304800" dist="114300" dir="2700000" algn="tl" rotWithShape="0">
              <a:prstClr val="black">
                <a:alpha val="33000"/>
              </a:prstClr>
            </a:outerShdw>
          </a:effectLst>
        </p:spPr>
      </p:pic>
      <p:pic>
        <p:nvPicPr>
          <p:cNvPr id="47" name="Рисунок 4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41348" y="4709803"/>
            <a:ext cx="1620279" cy="1974867"/>
          </a:xfrm>
          <a:custGeom>
            <a:avLst/>
            <a:gdLst>
              <a:gd name="connsiteX0" fmla="*/ 187061 w 1620279"/>
              <a:gd name="connsiteY0" fmla="*/ 0 h 2392363"/>
              <a:gd name="connsiteX1" fmla="*/ 1433218 w 1620279"/>
              <a:gd name="connsiteY1" fmla="*/ 0 h 2392363"/>
              <a:gd name="connsiteX2" fmla="*/ 1620279 w 1620279"/>
              <a:gd name="connsiteY2" fmla="*/ 187061 h 2392363"/>
              <a:gd name="connsiteX3" fmla="*/ 1620279 w 1620279"/>
              <a:gd name="connsiteY3" fmla="*/ 2205302 h 2392363"/>
              <a:gd name="connsiteX4" fmla="*/ 1433218 w 1620279"/>
              <a:gd name="connsiteY4" fmla="*/ 2392363 h 2392363"/>
              <a:gd name="connsiteX5" fmla="*/ 187061 w 1620279"/>
              <a:gd name="connsiteY5" fmla="*/ 2392363 h 2392363"/>
              <a:gd name="connsiteX6" fmla="*/ 0 w 1620279"/>
              <a:gd name="connsiteY6" fmla="*/ 2205302 h 2392363"/>
              <a:gd name="connsiteX7" fmla="*/ 0 w 1620279"/>
              <a:gd name="connsiteY7" fmla="*/ 187061 h 2392363"/>
              <a:gd name="connsiteX8" fmla="*/ 187061 w 1620279"/>
              <a:gd name="connsiteY8" fmla="*/ 0 h 239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279" h="2392363">
                <a:moveTo>
                  <a:pt x="187061" y="0"/>
                </a:moveTo>
                <a:lnTo>
                  <a:pt x="1433218" y="0"/>
                </a:lnTo>
                <a:cubicBezTo>
                  <a:pt x="1536529" y="0"/>
                  <a:pt x="1620279" y="83750"/>
                  <a:pt x="1620279" y="187061"/>
                </a:cubicBezTo>
                <a:lnTo>
                  <a:pt x="1620279" y="2205302"/>
                </a:lnTo>
                <a:cubicBezTo>
                  <a:pt x="1620279" y="2308613"/>
                  <a:pt x="1536529" y="2392363"/>
                  <a:pt x="1433218" y="2392363"/>
                </a:cubicBezTo>
                <a:lnTo>
                  <a:pt x="187061" y="2392363"/>
                </a:lnTo>
                <a:cubicBezTo>
                  <a:pt x="83750" y="2392363"/>
                  <a:pt x="0" y="2308613"/>
                  <a:pt x="0" y="2205302"/>
                </a:cubicBezTo>
                <a:lnTo>
                  <a:pt x="0" y="187061"/>
                </a:lnTo>
                <a:cubicBezTo>
                  <a:pt x="0" y="83750"/>
                  <a:pt x="83750" y="0"/>
                  <a:pt x="187061" y="0"/>
                </a:cubicBezTo>
                <a:close/>
              </a:path>
            </a:pathLst>
          </a:custGeom>
          <a:effectLst>
            <a:outerShdw blurRad="304800" dist="114300" dir="2700000" algn="tl" rotWithShape="0">
              <a:prstClr val="black">
                <a:alpha val="31000"/>
              </a:prstClr>
            </a:outerShdw>
          </a:effectLst>
        </p:spPr>
      </p:pic>
      <p:sp>
        <p:nvSpPr>
          <p:cNvPr id="23" name="Прямоугольник 22"/>
          <p:cNvSpPr/>
          <p:nvPr/>
        </p:nvSpPr>
        <p:spPr>
          <a:xfrm>
            <a:off x="7174120" y="4193291"/>
            <a:ext cx="4738182" cy="830997"/>
          </a:xfrm>
          <a:prstGeom prst="rect">
            <a:avLst/>
          </a:prstGeom>
        </p:spPr>
        <p:txBody>
          <a:bodyPr wrap="square">
            <a:spAutoFit/>
          </a:bodyPr>
          <a:lstStyle/>
          <a:p>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2013–2021</a:t>
            </a:r>
            <a:r>
              <a:rPr lang="ru-RU" sz="23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br>
              <a:rPr lang="ru-RU"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br>
            <a:r>
              <a:rPr lang="en-US" sz="1200" dirty="0">
                <a:latin typeface="Verdana" panose="020B0604030504040204" pitchFamily="34" charset="0"/>
                <a:ea typeface="Verdana" panose="020B0604030504040204" pitchFamily="34" charset="0"/>
                <a:cs typeface="Tahoma" panose="020B0604030504040204" pitchFamily="34" charset="0"/>
              </a:rPr>
              <a:t>participant in the 5-100 Project, aiming to foster the competitiveness of leading Russian universities</a:t>
            </a:r>
            <a:endParaRPr lang="ru-RU"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24" name="Прямоугольник 23"/>
          <p:cNvSpPr/>
          <p:nvPr/>
        </p:nvSpPr>
        <p:spPr>
          <a:xfrm>
            <a:off x="7174119" y="5435416"/>
            <a:ext cx="4644752" cy="954107"/>
          </a:xfrm>
          <a:prstGeom prst="rect">
            <a:avLst/>
          </a:prstGeom>
        </p:spPr>
        <p:txBody>
          <a:bodyPr wrap="square">
            <a:spAutoFit/>
          </a:bodyPr>
          <a:lstStyle/>
          <a:p>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2021</a:t>
            </a:r>
            <a:br>
              <a:rPr lang="ru-RU"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br>
            <a:r>
              <a:rPr lang="en-US" sz="1200" dirty="0">
                <a:latin typeface="Verdana" panose="020B0604030504040204" pitchFamily="34" charset="0"/>
                <a:ea typeface="Verdana" panose="020B0604030504040204" pitchFamily="34" charset="0"/>
                <a:cs typeface="Tahoma" panose="020B0604030504040204" pitchFamily="34" charset="0"/>
              </a:rPr>
              <a:t>participant in the Priority 2030 Program of the Ministry of Science and Higher Education of Russia, Research Leadership Track</a:t>
            </a:r>
            <a:endParaRPr lang="ru-RU"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27" name="Скругленный прямоугольник 26"/>
          <p:cNvSpPr/>
          <p:nvPr/>
        </p:nvSpPr>
        <p:spPr>
          <a:xfrm>
            <a:off x="1050110" y="1276279"/>
            <a:ext cx="2727960" cy="517376"/>
          </a:xfrm>
          <a:prstGeom prst="roundRect">
            <a:avLst>
              <a:gd name="adj" fmla="val 50000"/>
            </a:avLst>
          </a:prstGeom>
          <a:noFill/>
          <a:ln>
            <a:solidFill>
              <a:srgbClr val="4D8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Заголовок 1"/>
          <p:cNvSpPr txBox="1">
            <a:spLocks/>
          </p:cNvSpPr>
          <p:nvPr/>
        </p:nvSpPr>
        <p:spPr>
          <a:xfrm>
            <a:off x="1128160" y="1324898"/>
            <a:ext cx="2571862" cy="478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cap="all" baseline="0">
                <a:solidFill>
                  <a:schemeClr val="tx1"/>
                </a:solidFill>
                <a:latin typeface="Verdana" panose="020B0604030504040204" pitchFamily="34" charset="0"/>
                <a:ea typeface="Verdana" panose="020B0604030504040204" pitchFamily="34" charset="0"/>
                <a:cs typeface="+mj-cs"/>
              </a:defRPr>
            </a:lvl1pPr>
          </a:lstStyle>
          <a:p>
            <a:pPr algn="ctr"/>
            <a:r>
              <a:rPr lang="en-US" sz="1600" dirty="0">
                <a:solidFill>
                  <a:srgbClr val="4D897C"/>
                </a:solidFill>
              </a:rPr>
              <a:t>On May </a:t>
            </a:r>
            <a:r>
              <a:rPr lang="ru-RU" sz="1600" dirty="0">
                <a:solidFill>
                  <a:srgbClr val="4D897C"/>
                </a:solidFill>
              </a:rPr>
              <a:t>11</a:t>
            </a:r>
            <a:r>
              <a:rPr lang="en-US" sz="1600" dirty="0">
                <a:solidFill>
                  <a:srgbClr val="4D897C"/>
                </a:solidFill>
              </a:rPr>
              <a:t>,</a:t>
            </a:r>
            <a:r>
              <a:rPr lang="ru-RU" sz="1600" dirty="0">
                <a:solidFill>
                  <a:srgbClr val="4D897C"/>
                </a:solidFill>
              </a:rPr>
              <a:t> 1896 </a:t>
            </a:r>
          </a:p>
        </p:txBody>
      </p:sp>
      <p:grpSp>
        <p:nvGrpSpPr>
          <p:cNvPr id="51" name="Группа 50"/>
          <p:cNvGrpSpPr/>
          <p:nvPr/>
        </p:nvGrpSpPr>
        <p:grpSpPr>
          <a:xfrm>
            <a:off x="10236566" y="4005990"/>
            <a:ext cx="1441184" cy="476696"/>
            <a:chOff x="10159999" y="3651672"/>
            <a:chExt cx="1683149" cy="556730"/>
          </a:xfrm>
        </p:grpSpPr>
        <p:pic>
          <p:nvPicPr>
            <p:cNvPr id="21" name="Picture 2" descr="Файл:Logo Project 5-100.jpg — Википедия">
              <a:extLst>
                <a:ext uri="{FF2B5EF4-FFF2-40B4-BE49-F238E27FC236}">
                  <a16:creationId xmlns:a16="http://schemas.microsoft.com/office/drawing/2014/main" id="{A67D20F6-E8D1-4CB4-93AE-9B3AF1E4595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476677" y="3700882"/>
              <a:ext cx="1082301" cy="446507"/>
            </a:xfrm>
            <a:prstGeom prst="rect">
              <a:avLst/>
            </a:prstGeom>
            <a:noFill/>
            <a:extLst>
              <a:ext uri="{909E8E84-426E-40DD-AFC4-6F175D3DCCD1}">
                <a14:hiddenFill xmlns:a14="http://schemas.microsoft.com/office/drawing/2010/main">
                  <a:solidFill>
                    <a:srgbClr val="FFFFFF"/>
                  </a:solidFill>
                </a14:hiddenFill>
              </a:ext>
            </a:extLst>
          </p:spPr>
        </p:pic>
        <p:sp>
          <p:nvSpPr>
            <p:cNvPr id="49" name="Скругленный прямоугольник 48">
              <a:extLst>
                <a:ext uri="{FF2B5EF4-FFF2-40B4-BE49-F238E27FC236}">
                  <a16:creationId xmlns:a16="http://schemas.microsoft.com/office/drawing/2014/main" id="{9BE398AB-B1D9-2A4F-B84F-EC630E07A153}"/>
                </a:ext>
              </a:extLst>
            </p:cNvPr>
            <p:cNvSpPr/>
            <p:nvPr/>
          </p:nvSpPr>
          <p:spPr>
            <a:xfrm>
              <a:off x="10159999" y="3651672"/>
              <a:ext cx="1683149" cy="556730"/>
            </a:xfrm>
            <a:prstGeom prst="roundRect">
              <a:avLst>
                <a:gd name="adj" fmla="val 4601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grpSp>
      <p:sp>
        <p:nvSpPr>
          <p:cNvPr id="52" name="Прямоугольник 51"/>
          <p:cNvSpPr/>
          <p:nvPr/>
        </p:nvSpPr>
        <p:spPr>
          <a:xfrm>
            <a:off x="5819832" y="2960911"/>
            <a:ext cx="5641229" cy="584775"/>
          </a:xfrm>
          <a:prstGeom prst="rect">
            <a:avLst/>
          </a:prstGeom>
        </p:spPr>
        <p:txBody>
          <a:bodyPr wrap="square">
            <a:spAutoFit/>
          </a:bodyPr>
          <a:lstStyle/>
          <a:p>
            <a:r>
              <a:rPr lang="en-US" sz="1600" i="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The Institute is well equipped, practical classes predominate in all subjects of the curriculum</a:t>
            </a:r>
            <a:endParaRPr lang="ru-RU" sz="7200" i="1" dirty="0">
              <a:solidFill>
                <a:srgbClr val="D5E7E3"/>
              </a:solidFill>
              <a:latin typeface="Verdana" panose="020B0604030504040204" pitchFamily="34" charset="0"/>
              <a:ea typeface="Verdana" panose="020B0604030504040204" pitchFamily="34" charset="0"/>
              <a:cs typeface="Tahoma" panose="020B0604030504040204" pitchFamily="34" charset="0"/>
            </a:endParaRPr>
          </a:p>
        </p:txBody>
      </p:sp>
      <p:sp>
        <p:nvSpPr>
          <p:cNvPr id="53" name="Прямоугольник 52"/>
          <p:cNvSpPr/>
          <p:nvPr/>
        </p:nvSpPr>
        <p:spPr>
          <a:xfrm>
            <a:off x="5161697" y="2509836"/>
            <a:ext cx="998012" cy="1200329"/>
          </a:xfrm>
          <a:prstGeom prst="rect">
            <a:avLst/>
          </a:prstGeom>
        </p:spPr>
        <p:txBody>
          <a:bodyPr wrap="square">
            <a:spAutoFit/>
          </a:bodyPr>
          <a:lstStyle/>
          <a:p>
            <a:r>
              <a:rPr lang="ru-RU" sz="7200" i="1" dirty="0">
                <a:solidFill>
                  <a:srgbClr val="D5E7E3"/>
                </a:solidFill>
                <a:latin typeface="Verdana" panose="020B0604030504040204" pitchFamily="34" charset="0"/>
                <a:ea typeface="Verdana" panose="020B0604030504040204" pitchFamily="34" charset="0"/>
                <a:cs typeface="Tahoma" panose="020B0604030504040204" pitchFamily="34" charset="0"/>
              </a:rPr>
              <a:t>«</a:t>
            </a:r>
          </a:p>
        </p:txBody>
      </p:sp>
      <p:sp>
        <p:nvSpPr>
          <p:cNvPr id="8" name="Прямоугольник 7"/>
          <p:cNvSpPr/>
          <p:nvPr/>
        </p:nvSpPr>
        <p:spPr>
          <a:xfrm>
            <a:off x="10834588" y="2554255"/>
            <a:ext cx="628938" cy="1200329"/>
          </a:xfrm>
          <a:prstGeom prst="rect">
            <a:avLst/>
          </a:prstGeom>
        </p:spPr>
        <p:txBody>
          <a:bodyPr wrap="square">
            <a:spAutoFit/>
          </a:bodyPr>
          <a:lstStyle/>
          <a:p>
            <a:r>
              <a:rPr lang="ru-RU" sz="7200" i="1" dirty="0">
                <a:solidFill>
                  <a:srgbClr val="D5E7E3"/>
                </a:solidFill>
                <a:latin typeface="Verdana" panose="020B0604030504040204" pitchFamily="34" charset="0"/>
                <a:ea typeface="Verdana" panose="020B0604030504040204" pitchFamily="34" charset="0"/>
                <a:cs typeface="Tahoma" panose="020B0604030504040204" pitchFamily="34" charset="0"/>
              </a:rPr>
              <a:t>»</a:t>
            </a:r>
            <a:endParaRPr lang="ru-RU" sz="7200" dirty="0"/>
          </a:p>
        </p:txBody>
      </p:sp>
      <p:pic>
        <p:nvPicPr>
          <p:cNvPr id="31" name="Рисунок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41531" y="5413517"/>
            <a:ext cx="1975514" cy="316493"/>
          </a:xfrm>
          <a:prstGeom prst="rect">
            <a:avLst/>
          </a:prstGeom>
        </p:spPr>
      </p:pic>
    </p:spTree>
    <p:extLst>
      <p:ext uri="{BB962C8B-B14F-4D97-AF65-F5344CB8AC3E}">
        <p14:creationId xmlns:p14="http://schemas.microsoft.com/office/powerpoint/2010/main" val="86008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Прямоугольник с двумя скругленными соседними углами 83"/>
          <p:cNvSpPr/>
          <p:nvPr/>
        </p:nvSpPr>
        <p:spPr>
          <a:xfrm>
            <a:off x="678470" y="365125"/>
            <a:ext cx="4141697" cy="6492875"/>
          </a:xfrm>
          <a:prstGeom prst="round2SameRect">
            <a:avLst>
              <a:gd name="adj1" fmla="val 9849"/>
              <a:gd name="adj2" fmla="val 0"/>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1035052" y="583259"/>
            <a:ext cx="3645864" cy="1048039"/>
          </a:xfrm>
        </p:spPr>
        <p:txBody>
          <a:bodyPr>
            <a:noAutofit/>
          </a:bodyPr>
          <a:lstStyle/>
          <a:p>
            <a:r>
              <a:rPr lang="en-US" sz="2000" dirty="0"/>
              <a:t>TOMSK</a:t>
            </a:r>
            <a:r>
              <a:rPr lang="ru-RU" sz="2000" dirty="0"/>
              <a:t> </a:t>
            </a:r>
            <a:br>
              <a:rPr lang="en-US" sz="2000" dirty="0"/>
            </a:br>
            <a:r>
              <a:rPr lang="en-US" sz="2000" dirty="0"/>
              <a:t>POLYTECHNIC</a:t>
            </a:r>
            <a:br>
              <a:rPr lang="en-US" sz="2000" dirty="0"/>
            </a:br>
            <a:r>
              <a:rPr lang="en-US" sz="2000" dirty="0"/>
              <a:t>UNIVERSITY</a:t>
            </a:r>
            <a:r>
              <a:rPr lang="ru-RU" sz="2000" dirty="0"/>
              <a:t> </a:t>
            </a:r>
            <a:endParaRPr lang="ru-RU" sz="2200"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3</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Прямоугольник 44">
            <a:extLst>
              <a:ext uri="{FF2B5EF4-FFF2-40B4-BE49-F238E27FC236}">
                <a16:creationId xmlns:a16="http://schemas.microsoft.com/office/drawing/2014/main" id="{329021D0-5C05-483C-82A9-6AD29AE31BA6}"/>
              </a:ext>
            </a:extLst>
          </p:cNvPr>
          <p:cNvSpPr/>
          <p:nvPr/>
        </p:nvSpPr>
        <p:spPr>
          <a:xfrm>
            <a:off x="1320440" y="1749770"/>
            <a:ext cx="3360475" cy="4154984"/>
          </a:xfrm>
          <a:prstGeom prst="rect">
            <a:avLst/>
          </a:prstGeom>
        </p:spPr>
        <p:txBody>
          <a:bodyPr wrap="square">
            <a:spAutoFit/>
          </a:bodyPr>
          <a:lstStyle/>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11</a:t>
            </a:r>
            <a:r>
              <a:rPr lang="en-US"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553</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students</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b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b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including </a:t>
            </a:r>
            <a:r>
              <a:rPr lang="ru-RU" sz="11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2</a:t>
            </a:r>
            <a:r>
              <a:rPr lang="en-US" sz="11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r>
              <a:rPr lang="ru-RU" sz="11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517</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international students from </a:t>
            </a:r>
            <a:r>
              <a:rPr lang="ru-RU" sz="11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38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countries</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p>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8</a:t>
            </a:r>
            <a:r>
              <a:rPr lang="en-US"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38</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postgraduate students</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p>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1</a:t>
            </a:r>
            <a:r>
              <a:rPr lang="en-US"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248</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academic faculty</a:t>
            </a:r>
            <a:endPar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a:t>
            </a:r>
            <a:r>
              <a:rPr lang="en-US"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379</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total staff</a:t>
            </a:r>
            <a:endPar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30</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bachelor’s programs and </a:t>
            </a:r>
            <a:b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b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5</a:t>
            </a:r>
            <a:r>
              <a:rPr lang="ru-RU" sz="11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specialist programs</a:t>
            </a:r>
            <a:endPar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34</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master’s programs </a:t>
            </a:r>
            <a:endPar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3</a:t>
            </a:r>
            <a:r>
              <a:rPr lang="en-US"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573 </a:t>
            </a:r>
            <a:r>
              <a:rPr lang="en-US"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state-funded slots in 2023 </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 </a:t>
            </a:r>
            <a:b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b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r>
              <a:rPr lang="en-US" sz="1100" dirty="0">
                <a:latin typeface="Verdana" panose="020B0604030504040204" pitchFamily="34" charset="0"/>
                <a:ea typeface="Verdana" panose="020B0604030504040204" pitchFamily="34" charset="0"/>
                <a:cs typeface="Tahoma" panose="020B0604030504040204" pitchFamily="34" charset="0"/>
              </a:rPr>
              <a:t>bachelor’s, specialist, master’s and postgraduate</a:t>
            </a:r>
            <a:r>
              <a:rPr lang="ru-RU" sz="11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rPr>
              <a:t>)</a:t>
            </a:r>
          </a:p>
        </p:txBody>
      </p:sp>
      <p:sp>
        <p:nvSpPr>
          <p:cNvPr id="55" name="Прямоугольник 54"/>
          <p:cNvSpPr/>
          <p:nvPr/>
        </p:nvSpPr>
        <p:spPr>
          <a:xfrm>
            <a:off x="4967770" y="1001360"/>
            <a:ext cx="252052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RANKINGS</a:t>
            </a:r>
            <a:endParaRPr kumimoji="0" lang="ru-RU" sz="20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56" name="Объект 2"/>
          <p:cNvSpPr txBox="1">
            <a:spLocks/>
          </p:cNvSpPr>
          <p:nvPr/>
        </p:nvSpPr>
        <p:spPr>
          <a:xfrm>
            <a:off x="7491439" y="1465962"/>
            <a:ext cx="4353135" cy="30777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QS World University Rankings 2023</a:t>
            </a:r>
            <a:endParaRPr kumimoji="0" lang="ru-RU"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7" name="Объект 2"/>
          <p:cNvSpPr txBox="1">
            <a:spLocks/>
          </p:cNvSpPr>
          <p:nvPr/>
        </p:nvSpPr>
        <p:spPr>
          <a:xfrm>
            <a:off x="7491439" y="1719681"/>
            <a:ext cx="961467"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586</a:t>
            </a:r>
            <a:endPar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58" name="Объект 2"/>
          <p:cNvSpPr txBox="1">
            <a:spLocks/>
          </p:cNvSpPr>
          <p:nvPr/>
        </p:nvSpPr>
        <p:spPr>
          <a:xfrm>
            <a:off x="5368940" y="3437670"/>
            <a:ext cx="1441685" cy="45059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9</a:t>
            </a:r>
            <a:endPar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pic>
        <p:nvPicPr>
          <p:cNvPr id="59" name="Рисунок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2206" y="2938309"/>
            <a:ext cx="1905700" cy="450580"/>
          </a:xfrm>
          <a:prstGeom prst="rect">
            <a:avLst/>
          </a:prstGeom>
        </p:spPr>
      </p:pic>
      <p:sp>
        <p:nvSpPr>
          <p:cNvPr id="60" name="Объект 2"/>
          <p:cNvSpPr txBox="1">
            <a:spLocks/>
          </p:cNvSpPr>
          <p:nvPr/>
        </p:nvSpPr>
        <p:spPr>
          <a:xfrm>
            <a:off x="4967771" y="2196087"/>
            <a:ext cx="2206782" cy="54639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World University Rankings by Subject</a:t>
            </a:r>
            <a:endPar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61" name="Объект 2"/>
          <p:cNvSpPr txBox="1">
            <a:spLocks/>
          </p:cNvSpPr>
          <p:nvPr/>
        </p:nvSpPr>
        <p:spPr>
          <a:xfrm>
            <a:off x="7488291" y="2352848"/>
            <a:ext cx="2039594" cy="29135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Engineering Petroleum</a:t>
            </a:r>
          </a:p>
        </p:txBody>
      </p:sp>
      <p:sp>
        <p:nvSpPr>
          <p:cNvPr id="62" name="Объект 2"/>
          <p:cNvSpPr txBox="1">
            <a:spLocks/>
          </p:cNvSpPr>
          <p:nvPr/>
        </p:nvSpPr>
        <p:spPr>
          <a:xfrm>
            <a:off x="9472876" y="2261443"/>
            <a:ext cx="1235135" cy="4170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14</a:t>
            </a:r>
          </a:p>
        </p:txBody>
      </p:sp>
      <p:pic>
        <p:nvPicPr>
          <p:cNvPr id="63" name="Рисунок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2732" y="1525884"/>
            <a:ext cx="2143258" cy="573533"/>
          </a:xfrm>
          <a:prstGeom prst="rect">
            <a:avLst/>
          </a:prstGeom>
        </p:spPr>
      </p:pic>
      <p:sp>
        <p:nvSpPr>
          <p:cNvPr id="64" name="Прямоугольник 63"/>
          <p:cNvSpPr/>
          <p:nvPr/>
        </p:nvSpPr>
        <p:spPr>
          <a:xfrm>
            <a:off x="9921859" y="2320389"/>
            <a:ext cx="182416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a:t>
            </a:r>
            <a:r>
              <a:rPr kumimoji="0" lang="ru-RU"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1-е</a:t>
            </a:r>
            <a:r>
              <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 в России)</a:t>
            </a:r>
          </a:p>
        </p:txBody>
      </p:sp>
      <p:pic>
        <p:nvPicPr>
          <p:cNvPr id="65" name="Рисунок 64">
            <a:extLst>
              <a:ext uri="{FF2B5EF4-FFF2-40B4-BE49-F238E27FC236}">
                <a16:creationId xmlns:a16="http://schemas.microsoft.com/office/drawing/2014/main" id="{1D010A6F-0004-4E08-A6DC-D0A83B1AB582}"/>
              </a:ext>
            </a:extLst>
          </p:cNvPr>
          <p:cNvPicPr>
            <a:picLocks noChangeAspect="1"/>
          </p:cNvPicPr>
          <p:nvPr/>
        </p:nvPicPr>
        <p:blipFill>
          <a:blip r:embed="rId4"/>
          <a:stretch>
            <a:fillRect/>
          </a:stretch>
        </p:blipFill>
        <p:spPr>
          <a:xfrm>
            <a:off x="7070745" y="2875312"/>
            <a:ext cx="1523337" cy="588562"/>
          </a:xfrm>
          <a:prstGeom prst="rect">
            <a:avLst/>
          </a:prstGeom>
        </p:spPr>
      </p:pic>
      <p:sp>
        <p:nvSpPr>
          <p:cNvPr id="66" name="Объект 2">
            <a:extLst>
              <a:ext uri="{FF2B5EF4-FFF2-40B4-BE49-F238E27FC236}">
                <a16:creationId xmlns:a16="http://schemas.microsoft.com/office/drawing/2014/main" id="{C5B0C474-56CB-4BA5-9527-DA46DE8D8B09}"/>
              </a:ext>
            </a:extLst>
          </p:cNvPr>
          <p:cNvSpPr txBox="1">
            <a:spLocks/>
          </p:cNvSpPr>
          <p:nvPr/>
        </p:nvSpPr>
        <p:spPr>
          <a:xfrm>
            <a:off x="8718844" y="2911620"/>
            <a:ext cx="2743200" cy="63379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chemeClr val="bg2">
                    <a:lumMod val="25000"/>
                  </a:schemeClr>
                </a:solidFill>
                <a:effectLst/>
                <a:uLnTx/>
                <a:uFillTx/>
                <a:latin typeface="Verdana"/>
                <a:cs typeface="+mn-cs"/>
              </a:rPr>
              <a:t>Global Ranking of Academic Subjects</a:t>
            </a:r>
            <a:endPar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67" name="Объект 2">
            <a:extLst>
              <a:ext uri="{FF2B5EF4-FFF2-40B4-BE49-F238E27FC236}">
                <a16:creationId xmlns:a16="http://schemas.microsoft.com/office/drawing/2014/main" id="{EED5BB08-0A35-4CFB-9D07-F795C7B0C76E}"/>
              </a:ext>
            </a:extLst>
          </p:cNvPr>
          <p:cNvSpPr txBox="1">
            <a:spLocks/>
          </p:cNvSpPr>
          <p:nvPr/>
        </p:nvSpPr>
        <p:spPr>
          <a:xfrm>
            <a:off x="7114493" y="3565839"/>
            <a:ext cx="2413391" cy="23207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Mechanical Engineering</a:t>
            </a:r>
          </a:p>
        </p:txBody>
      </p:sp>
      <p:sp>
        <p:nvSpPr>
          <p:cNvPr id="68" name="Объект 2">
            <a:extLst>
              <a:ext uri="{FF2B5EF4-FFF2-40B4-BE49-F238E27FC236}">
                <a16:creationId xmlns:a16="http://schemas.microsoft.com/office/drawing/2014/main" id="{C14AFBD1-01A7-4911-B587-A972C7F535D4}"/>
              </a:ext>
            </a:extLst>
          </p:cNvPr>
          <p:cNvSpPr txBox="1">
            <a:spLocks/>
          </p:cNvSpPr>
          <p:nvPr/>
        </p:nvSpPr>
        <p:spPr>
          <a:xfrm>
            <a:off x="9392691" y="3447886"/>
            <a:ext cx="2894412" cy="4170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201-300</a:t>
            </a:r>
            <a:endPar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pic>
        <p:nvPicPr>
          <p:cNvPr id="69" name="Рисунок 68">
            <a:extLst>
              <a:ext uri="{FF2B5EF4-FFF2-40B4-BE49-F238E27FC236}">
                <a16:creationId xmlns:a16="http://schemas.microsoft.com/office/drawing/2014/main" id="{BAA84C43-8234-450A-B516-76EBCEA98E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7396" y="4213994"/>
            <a:ext cx="847904" cy="756650"/>
          </a:xfrm>
          <a:prstGeom prst="rect">
            <a:avLst/>
          </a:prstGeom>
        </p:spPr>
      </p:pic>
      <p:sp>
        <p:nvSpPr>
          <p:cNvPr id="70" name="Объект 2">
            <a:extLst>
              <a:ext uri="{FF2B5EF4-FFF2-40B4-BE49-F238E27FC236}">
                <a16:creationId xmlns:a16="http://schemas.microsoft.com/office/drawing/2014/main" id="{FC4DE5F9-5C5B-4090-9FF0-BB79F56F33D6}"/>
              </a:ext>
            </a:extLst>
          </p:cNvPr>
          <p:cNvSpPr txBox="1">
            <a:spLocks/>
          </p:cNvSpPr>
          <p:nvPr/>
        </p:nvSpPr>
        <p:spPr>
          <a:xfrm>
            <a:off x="5956795" y="4125977"/>
            <a:ext cx="5210660" cy="83336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200" b="1" dirty="0">
                <a:solidFill>
                  <a:prstClr val="black"/>
                </a:solidFill>
                <a:latin typeface="Verdana" panose="020B0604030504040204" pitchFamily="34" charset="0"/>
                <a:ea typeface="Verdana" panose="020B0604030504040204" pitchFamily="34" charset="0"/>
              </a:rPr>
              <a:t>The Three University Missions</a:t>
            </a:r>
            <a:r>
              <a:rPr lang="en-US" sz="1200" dirty="0">
                <a:solidFill>
                  <a:prstClr val="black"/>
                </a:solidFill>
                <a:latin typeface="Verdana" panose="020B0604030504040204" pitchFamily="34" charset="0"/>
                <a:ea typeface="Verdana" panose="020B0604030504040204" pitchFamily="34" charset="0"/>
              </a:rPr>
              <a:t> </a:t>
            </a:r>
          </a:p>
          <a:p>
            <a:pPr marL="0" indent="0">
              <a:lnSpc>
                <a:spcPct val="100000"/>
              </a:lnSpc>
              <a:spcBef>
                <a:spcPts val="0"/>
              </a:spcBef>
              <a:buNone/>
              <a:defRPr/>
            </a:pPr>
            <a:r>
              <a:rPr lang="en-US" sz="1200" b="1" dirty="0">
                <a:solidFill>
                  <a:prstClr val="black"/>
                </a:solidFill>
                <a:latin typeface="Verdana" panose="020B0604030504040204" pitchFamily="34" charset="0"/>
                <a:ea typeface="Verdana" panose="020B0604030504040204" pitchFamily="34" charset="0"/>
              </a:rPr>
              <a:t>Moscow International University Ranking</a:t>
            </a:r>
            <a:br>
              <a:rPr lang="ru-RU" sz="1200" b="1" dirty="0">
                <a:solidFill>
                  <a:prstClr val="black"/>
                </a:solidFill>
                <a:latin typeface="Verdana" panose="020B0604030504040204" pitchFamily="34" charset="0"/>
                <a:ea typeface="Verdana" panose="020B0604030504040204" pitchFamily="34" charset="0"/>
              </a:rPr>
            </a:br>
            <a:endParaRPr lang="ru-RU" sz="1200" dirty="0">
              <a:solidFill>
                <a:prstClr val="black"/>
              </a:solidFill>
              <a:latin typeface="Verdana" panose="020B0604030504040204" pitchFamily="34" charset="0"/>
              <a:ea typeface="Verdana" panose="020B0604030504040204" pitchFamily="34" charset="0"/>
            </a:endParaRPr>
          </a:p>
        </p:txBody>
      </p:sp>
      <p:sp>
        <p:nvSpPr>
          <p:cNvPr id="71" name="Объект 2">
            <a:extLst>
              <a:ext uri="{FF2B5EF4-FFF2-40B4-BE49-F238E27FC236}">
                <a16:creationId xmlns:a16="http://schemas.microsoft.com/office/drawing/2014/main" id="{98A85FC7-F6DE-44EC-838E-15D884B8DC75}"/>
              </a:ext>
            </a:extLst>
          </p:cNvPr>
          <p:cNvSpPr txBox="1">
            <a:spLocks/>
          </p:cNvSpPr>
          <p:nvPr/>
        </p:nvSpPr>
        <p:spPr>
          <a:xfrm>
            <a:off x="5956794" y="4554304"/>
            <a:ext cx="3176352"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2</a:t>
            </a:r>
            <a:r>
              <a:rPr kumimoji="0" lang="en-US"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74</a:t>
            </a: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a:t>
            </a:r>
            <a:r>
              <a:rPr kumimoji="0" lang="ru-RU"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0</a:t>
            </a:r>
            <a:r>
              <a:rPr kumimoji="0" lang="en-US" sz="1200" b="1" i="0" u="none" strike="noStrike" kern="1200" cap="none" spc="0" normalizeH="0" baseline="3000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th</a:t>
            </a:r>
            <a:r>
              <a:rPr kumimoji="0" lang="en-US"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 in Russia)</a:t>
            </a:r>
            <a:r>
              <a:rPr kumimoji="0" lang="en-US" sz="1200" b="1"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Tahoma" panose="020B0604030504040204" pitchFamily="34" charset="0"/>
              </a:rPr>
              <a:t> </a:t>
            </a:r>
            <a:endParaRPr kumimoji="0" lang="ru-RU"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endParaRPr>
          </a:p>
        </p:txBody>
      </p:sp>
      <p:sp>
        <p:nvSpPr>
          <p:cNvPr id="72" name="Объект 2">
            <a:extLst>
              <a:ext uri="{FF2B5EF4-FFF2-40B4-BE49-F238E27FC236}">
                <a16:creationId xmlns:a16="http://schemas.microsoft.com/office/drawing/2014/main" id="{D6603DC8-6E9E-47B6-B3C6-013B411DC034}"/>
              </a:ext>
            </a:extLst>
          </p:cNvPr>
          <p:cNvSpPr txBox="1">
            <a:spLocks/>
          </p:cNvSpPr>
          <p:nvPr/>
        </p:nvSpPr>
        <p:spPr>
          <a:xfrm>
            <a:off x="4967770" y="5183792"/>
            <a:ext cx="7188710"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0000"/>
              </a:lnSpc>
              <a:buNone/>
              <a:defRPr/>
            </a:pPr>
            <a:r>
              <a:rPr lang="en-US" sz="1200" b="1" spc="-50" dirty="0">
                <a:solidFill>
                  <a:prstClr val="black"/>
                </a:solidFill>
                <a:latin typeface="Verdana" panose="020B0604030504040204" pitchFamily="34" charset="0"/>
                <a:ea typeface="Verdana" panose="020B0604030504040204" pitchFamily="34" charset="0"/>
              </a:rPr>
              <a:t>The Three University Missions rankings by subject</a:t>
            </a:r>
            <a:r>
              <a:rPr lang="ru-RU" sz="1200" b="1" spc="-50" dirty="0">
                <a:solidFill>
                  <a:prstClr val="black"/>
                </a:solidFill>
                <a:latin typeface="Verdana" panose="020B0604030504040204" pitchFamily="34" charset="0"/>
                <a:ea typeface="Verdana" panose="020B0604030504040204" pitchFamily="34" charset="0"/>
              </a:rPr>
              <a:t>:</a:t>
            </a:r>
            <a:endParaRPr lang="ru-RU" sz="1200" spc="-50" dirty="0">
              <a:solidFill>
                <a:prstClr val="black"/>
              </a:solidFill>
              <a:latin typeface="Verdana" panose="020B0604030504040204" pitchFamily="34" charset="0"/>
              <a:ea typeface="Verdana" panose="020B0604030504040204" pitchFamily="34" charset="0"/>
            </a:endParaRPr>
          </a:p>
        </p:txBody>
      </p:sp>
      <p:sp>
        <p:nvSpPr>
          <p:cNvPr id="73" name="Объект 2">
            <a:extLst>
              <a:ext uri="{FF2B5EF4-FFF2-40B4-BE49-F238E27FC236}">
                <a16:creationId xmlns:a16="http://schemas.microsoft.com/office/drawing/2014/main" id="{1B8F7453-C1A5-462E-BE48-BDAB43C21852}"/>
              </a:ext>
            </a:extLst>
          </p:cNvPr>
          <p:cNvSpPr txBox="1">
            <a:spLocks/>
          </p:cNvSpPr>
          <p:nvPr/>
        </p:nvSpPr>
        <p:spPr>
          <a:xfrm>
            <a:off x="5382884" y="5461194"/>
            <a:ext cx="2406487"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Chemical Engineering</a:t>
            </a:r>
            <a:endParaRPr kumimoji="0" lang="ru-RU" sz="1200" b="0" i="0" u="none" strike="noStrike" kern="1200" cap="none" spc="-5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74" name="Объект 2">
            <a:extLst>
              <a:ext uri="{FF2B5EF4-FFF2-40B4-BE49-F238E27FC236}">
                <a16:creationId xmlns:a16="http://schemas.microsoft.com/office/drawing/2014/main" id="{5F8DB866-40EF-43EB-8CE8-130180664271}"/>
              </a:ext>
            </a:extLst>
          </p:cNvPr>
          <p:cNvSpPr txBox="1">
            <a:spLocks/>
          </p:cNvSpPr>
          <p:nvPr/>
        </p:nvSpPr>
        <p:spPr>
          <a:xfrm>
            <a:off x="5382884" y="6015999"/>
            <a:ext cx="3046004" cy="454619"/>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defRPr/>
            </a:pPr>
            <a:r>
              <a:rPr lang="en-US" sz="1200" spc="-50" dirty="0">
                <a:solidFill>
                  <a:prstClr val="black"/>
                </a:solidFill>
                <a:latin typeface="Verdana" panose="020B0604030504040204" pitchFamily="34" charset="0"/>
                <a:ea typeface="Verdana" panose="020B0604030504040204" pitchFamily="34" charset="0"/>
              </a:rPr>
              <a:t>Energy, Power Engineering and Electrical Engineering</a:t>
            </a:r>
            <a:endParaRPr lang="ru-RU" sz="1200" spc="-50" dirty="0">
              <a:solidFill>
                <a:prstClr val="black"/>
              </a:solidFill>
              <a:latin typeface="Verdana" panose="020B0604030504040204" pitchFamily="34" charset="0"/>
              <a:ea typeface="Verdana" panose="020B0604030504040204" pitchFamily="34" charset="0"/>
            </a:endParaRPr>
          </a:p>
        </p:txBody>
      </p:sp>
      <p:sp>
        <p:nvSpPr>
          <p:cNvPr id="75" name="Объект 2">
            <a:extLst>
              <a:ext uri="{FF2B5EF4-FFF2-40B4-BE49-F238E27FC236}">
                <a16:creationId xmlns:a16="http://schemas.microsoft.com/office/drawing/2014/main" id="{3F6B4399-211E-4CC9-A4DC-CA6A9C542EF6}"/>
              </a:ext>
            </a:extLst>
          </p:cNvPr>
          <p:cNvSpPr txBox="1">
            <a:spLocks/>
          </p:cNvSpPr>
          <p:nvPr/>
        </p:nvSpPr>
        <p:spPr>
          <a:xfrm>
            <a:off x="9013695" y="5461194"/>
            <a:ext cx="2923884"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defRPr/>
            </a:pPr>
            <a:r>
              <a:rPr lang="en-US" sz="1200" spc="-50" dirty="0">
                <a:solidFill>
                  <a:prstClr val="black"/>
                </a:solidFill>
                <a:latin typeface="Verdana" panose="020B0604030504040204" pitchFamily="34" charset="0"/>
                <a:ea typeface="Verdana" panose="020B0604030504040204" pitchFamily="34" charset="0"/>
              </a:rPr>
              <a:t>Nuclear Physics &amp; Technology</a:t>
            </a:r>
            <a:endParaRPr lang="ru-RU" sz="1200" spc="-50" dirty="0">
              <a:solidFill>
                <a:prstClr val="black"/>
              </a:solidFill>
              <a:latin typeface="Verdana" panose="020B0604030504040204" pitchFamily="34" charset="0"/>
              <a:ea typeface="Verdana" panose="020B0604030504040204" pitchFamily="34" charset="0"/>
            </a:endParaRPr>
          </a:p>
        </p:txBody>
      </p:sp>
      <p:sp>
        <p:nvSpPr>
          <p:cNvPr id="76" name="Объект 2">
            <a:extLst>
              <a:ext uri="{FF2B5EF4-FFF2-40B4-BE49-F238E27FC236}">
                <a16:creationId xmlns:a16="http://schemas.microsoft.com/office/drawing/2014/main" id="{3C14F921-DB46-4015-9055-EEC6CB903986}"/>
              </a:ext>
            </a:extLst>
          </p:cNvPr>
          <p:cNvSpPr txBox="1">
            <a:spLocks/>
          </p:cNvSpPr>
          <p:nvPr/>
        </p:nvSpPr>
        <p:spPr>
          <a:xfrm>
            <a:off x="9013695" y="6015999"/>
            <a:ext cx="2830879"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defRPr/>
            </a:pPr>
            <a:r>
              <a:rPr lang="en-US" sz="1200">
                <a:solidFill>
                  <a:prstClr val="black"/>
                </a:solidFill>
                <a:latin typeface="Verdana" panose="020B0604030504040204" pitchFamily="34" charset="0"/>
                <a:ea typeface="Verdana" panose="020B0604030504040204" pitchFamily="34" charset="0"/>
              </a:rPr>
              <a:t>Oil &amp; Gas Engineering</a:t>
            </a:r>
            <a:endParaRPr lang="ru-RU" sz="1200" spc="-50" dirty="0">
              <a:solidFill>
                <a:prstClr val="black"/>
              </a:solidFill>
              <a:latin typeface="Verdana" panose="020B0604030504040204" pitchFamily="34" charset="0"/>
              <a:ea typeface="Verdana" panose="020B0604030504040204" pitchFamily="34" charset="0"/>
            </a:endParaRPr>
          </a:p>
        </p:txBody>
      </p:sp>
      <p:sp>
        <p:nvSpPr>
          <p:cNvPr id="77" name="Объект 2">
            <a:extLst>
              <a:ext uri="{FF2B5EF4-FFF2-40B4-BE49-F238E27FC236}">
                <a16:creationId xmlns:a16="http://schemas.microsoft.com/office/drawing/2014/main" id="{4F093851-6448-4CFE-AA8E-59099D27EAAE}"/>
              </a:ext>
            </a:extLst>
          </p:cNvPr>
          <p:cNvSpPr txBox="1">
            <a:spLocks/>
          </p:cNvSpPr>
          <p:nvPr/>
        </p:nvSpPr>
        <p:spPr>
          <a:xfrm>
            <a:off x="5036921" y="5502875"/>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1</a:t>
            </a:r>
            <a:endParaRPr kumimoji="0" lang="ru-RU"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78" name="Объект 2">
            <a:extLst>
              <a:ext uri="{FF2B5EF4-FFF2-40B4-BE49-F238E27FC236}">
                <a16:creationId xmlns:a16="http://schemas.microsoft.com/office/drawing/2014/main" id="{E15B3774-C465-4E28-B5EC-EDE089F3B1EB}"/>
              </a:ext>
            </a:extLst>
          </p:cNvPr>
          <p:cNvSpPr txBox="1">
            <a:spLocks/>
          </p:cNvSpPr>
          <p:nvPr/>
        </p:nvSpPr>
        <p:spPr>
          <a:xfrm>
            <a:off x="5032732" y="5997213"/>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1</a:t>
            </a:r>
            <a:endParaRPr kumimoji="0" lang="ru-RU"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79" name="Объект 2">
            <a:extLst>
              <a:ext uri="{FF2B5EF4-FFF2-40B4-BE49-F238E27FC236}">
                <a16:creationId xmlns:a16="http://schemas.microsoft.com/office/drawing/2014/main" id="{30EA775E-3AA7-47BA-88FB-B9D842E9E825}"/>
              </a:ext>
            </a:extLst>
          </p:cNvPr>
          <p:cNvSpPr txBox="1">
            <a:spLocks/>
          </p:cNvSpPr>
          <p:nvPr/>
        </p:nvSpPr>
        <p:spPr>
          <a:xfrm>
            <a:off x="8643285" y="5502875"/>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2</a:t>
            </a:r>
            <a:endParaRPr kumimoji="0" lang="ru-RU"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80" name="Объект 2">
            <a:extLst>
              <a:ext uri="{FF2B5EF4-FFF2-40B4-BE49-F238E27FC236}">
                <a16:creationId xmlns:a16="http://schemas.microsoft.com/office/drawing/2014/main" id="{76E3191D-3777-4C83-B51A-CD41B34A2E98}"/>
              </a:ext>
            </a:extLst>
          </p:cNvPr>
          <p:cNvSpPr txBox="1">
            <a:spLocks/>
          </p:cNvSpPr>
          <p:nvPr/>
        </p:nvSpPr>
        <p:spPr>
          <a:xfrm>
            <a:off x="8642907" y="5997213"/>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3</a:t>
            </a:r>
            <a:endParaRPr kumimoji="0" lang="ru-RU"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cxnSp>
        <p:nvCxnSpPr>
          <p:cNvPr id="82" name="Прямая соединительная линия 81">
            <a:extLst>
              <a:ext uri="{FF2B5EF4-FFF2-40B4-BE49-F238E27FC236}">
                <a16:creationId xmlns:a16="http://schemas.microsoft.com/office/drawing/2014/main" id="{4F9B6901-6B4B-4B60-A041-9EE2670F4531}"/>
              </a:ext>
            </a:extLst>
          </p:cNvPr>
          <p:cNvCxnSpPr/>
          <p:nvPr/>
        </p:nvCxnSpPr>
        <p:spPr>
          <a:xfrm>
            <a:off x="5022206" y="2730534"/>
            <a:ext cx="675317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4F9B6901-6B4B-4B60-A041-9EE2670F4531}"/>
              </a:ext>
            </a:extLst>
          </p:cNvPr>
          <p:cNvCxnSpPr/>
          <p:nvPr/>
        </p:nvCxnSpPr>
        <p:spPr>
          <a:xfrm>
            <a:off x="5022206" y="3980837"/>
            <a:ext cx="675317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Группа 18"/>
          <p:cNvGrpSpPr/>
          <p:nvPr/>
        </p:nvGrpSpPr>
        <p:grpSpPr>
          <a:xfrm>
            <a:off x="1117974" y="1846602"/>
            <a:ext cx="190310" cy="190310"/>
            <a:chOff x="857619" y="1678583"/>
            <a:chExt cx="190310" cy="190310"/>
          </a:xfrm>
        </p:grpSpPr>
        <p:sp>
          <p:nvSpPr>
            <p:cNvPr id="91" name="Овал 90"/>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8" name="Шеврон 17"/>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96" name="Группа 95"/>
          <p:cNvGrpSpPr/>
          <p:nvPr/>
        </p:nvGrpSpPr>
        <p:grpSpPr>
          <a:xfrm>
            <a:off x="1117974" y="2647323"/>
            <a:ext cx="190310" cy="190310"/>
            <a:chOff x="857619" y="1678583"/>
            <a:chExt cx="190310" cy="190310"/>
          </a:xfrm>
        </p:grpSpPr>
        <p:sp>
          <p:nvSpPr>
            <p:cNvPr id="97" name="Овал 96"/>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98" name="Шеврон 97"/>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99" name="Группа 98"/>
          <p:cNvGrpSpPr/>
          <p:nvPr/>
        </p:nvGrpSpPr>
        <p:grpSpPr>
          <a:xfrm>
            <a:off x="1117974" y="3068444"/>
            <a:ext cx="190310" cy="190310"/>
            <a:chOff x="857619" y="1678583"/>
            <a:chExt cx="190310" cy="190310"/>
          </a:xfrm>
        </p:grpSpPr>
        <p:sp>
          <p:nvSpPr>
            <p:cNvPr id="100" name="Овал 99"/>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01" name="Шеврон 100"/>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02" name="Группа 101"/>
          <p:cNvGrpSpPr/>
          <p:nvPr/>
        </p:nvGrpSpPr>
        <p:grpSpPr>
          <a:xfrm>
            <a:off x="1117974" y="3697955"/>
            <a:ext cx="190310" cy="190310"/>
            <a:chOff x="857619" y="1678583"/>
            <a:chExt cx="190310" cy="190310"/>
          </a:xfrm>
        </p:grpSpPr>
        <p:sp>
          <p:nvSpPr>
            <p:cNvPr id="103" name="Овал 102"/>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04" name="Шеврон 103"/>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05" name="Группа 104"/>
          <p:cNvGrpSpPr/>
          <p:nvPr/>
        </p:nvGrpSpPr>
        <p:grpSpPr>
          <a:xfrm>
            <a:off x="1117974" y="4165981"/>
            <a:ext cx="190310" cy="190310"/>
            <a:chOff x="857619" y="1678583"/>
            <a:chExt cx="190310" cy="190310"/>
          </a:xfrm>
        </p:grpSpPr>
        <p:sp>
          <p:nvSpPr>
            <p:cNvPr id="106" name="Овал 105"/>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07" name="Шеврон 106"/>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08" name="Группа 107"/>
          <p:cNvGrpSpPr/>
          <p:nvPr/>
        </p:nvGrpSpPr>
        <p:grpSpPr>
          <a:xfrm>
            <a:off x="1117974" y="4970644"/>
            <a:ext cx="190310" cy="190310"/>
            <a:chOff x="857619" y="1678583"/>
            <a:chExt cx="190310" cy="190310"/>
          </a:xfrm>
        </p:grpSpPr>
        <p:sp>
          <p:nvSpPr>
            <p:cNvPr id="109" name="Овал 108"/>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10" name="Шеврон 109"/>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11" name="Группа 110"/>
          <p:cNvGrpSpPr/>
          <p:nvPr/>
        </p:nvGrpSpPr>
        <p:grpSpPr>
          <a:xfrm>
            <a:off x="1117974" y="5384150"/>
            <a:ext cx="190310" cy="190310"/>
            <a:chOff x="857619" y="1678583"/>
            <a:chExt cx="190310" cy="190310"/>
          </a:xfrm>
        </p:grpSpPr>
        <p:sp>
          <p:nvSpPr>
            <p:cNvPr id="112" name="Овал 111"/>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13" name="Шеврон 112"/>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extLst>
      <p:ext uri="{BB962C8B-B14F-4D97-AF65-F5344CB8AC3E}">
        <p14:creationId xmlns:p14="http://schemas.microsoft.com/office/powerpoint/2010/main" val="10534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80853" y="0"/>
            <a:ext cx="11511147" cy="6858000"/>
          </a:xfrm>
          <a:prstGeom prst="rect">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35051" y="365125"/>
            <a:ext cx="7078435" cy="1048039"/>
          </a:xfrm>
        </p:spPr>
        <p:txBody>
          <a:bodyPr/>
          <a:lstStyle/>
          <a:p>
            <a:r>
              <a:rPr lang="en-US" dirty="0">
                <a:solidFill>
                  <a:schemeClr val="bg2">
                    <a:lumMod val="25000"/>
                  </a:schemeClr>
                </a:solidFill>
              </a:rPr>
              <a:t>UNIVERSITY STRUCTURE</a:t>
            </a:r>
            <a:endParaRPr lang="ru-RU"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4</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Скругленный прямоугольник 103"/>
          <p:cNvSpPr/>
          <p:nvPr/>
        </p:nvSpPr>
        <p:spPr>
          <a:xfrm>
            <a:off x="8938808" y="1207094"/>
            <a:ext cx="3089273" cy="2363341"/>
          </a:xfrm>
          <a:prstGeom prst="roundRect">
            <a:avLst>
              <a:gd name="adj" fmla="val 3011"/>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105" name="Скругленный прямоугольник 104"/>
          <p:cNvSpPr/>
          <p:nvPr/>
        </p:nvSpPr>
        <p:spPr>
          <a:xfrm>
            <a:off x="8938808" y="3690258"/>
            <a:ext cx="3089273" cy="3000403"/>
          </a:xfrm>
          <a:prstGeom prst="roundRect">
            <a:avLst>
              <a:gd name="adj" fmla="val 3011"/>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62" name="Скругленный прямоугольник 61"/>
          <p:cNvSpPr/>
          <p:nvPr/>
        </p:nvSpPr>
        <p:spPr>
          <a:xfrm>
            <a:off x="865550" y="1207095"/>
            <a:ext cx="7951469" cy="1522762"/>
          </a:xfrm>
          <a:prstGeom prst="roundRect">
            <a:avLst>
              <a:gd name="adj" fmla="val 3011"/>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120" name="Прямоугольник с двумя скругленными соседними углами 119"/>
          <p:cNvSpPr/>
          <p:nvPr/>
        </p:nvSpPr>
        <p:spPr>
          <a:xfrm rot="10800000">
            <a:off x="8938807" y="5404614"/>
            <a:ext cx="3089273" cy="1286047"/>
          </a:xfrm>
          <a:prstGeom prst="round2SameRect">
            <a:avLst>
              <a:gd name="adj1" fmla="val 5390"/>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 двумя скругленными соседними углами 19"/>
          <p:cNvSpPr/>
          <p:nvPr/>
        </p:nvSpPr>
        <p:spPr>
          <a:xfrm rot="10800000">
            <a:off x="8938807" y="2219005"/>
            <a:ext cx="3089273" cy="1351430"/>
          </a:xfrm>
          <a:prstGeom prst="round2SameRect">
            <a:avLst>
              <a:gd name="adj1" fmla="val 5390"/>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кругленный прямоугольник 62"/>
          <p:cNvSpPr/>
          <p:nvPr/>
        </p:nvSpPr>
        <p:spPr>
          <a:xfrm>
            <a:off x="859819" y="2838553"/>
            <a:ext cx="7951469" cy="1854279"/>
          </a:xfrm>
          <a:prstGeom prst="roundRect">
            <a:avLst>
              <a:gd name="adj" fmla="val 2859"/>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endParaRPr lang="ru-RU" dirty="0"/>
          </a:p>
        </p:txBody>
      </p:sp>
      <p:sp>
        <p:nvSpPr>
          <p:cNvPr id="64" name="Скругленный прямоугольник 63"/>
          <p:cNvSpPr/>
          <p:nvPr/>
        </p:nvSpPr>
        <p:spPr>
          <a:xfrm>
            <a:off x="865550" y="4778827"/>
            <a:ext cx="7951469" cy="1915433"/>
          </a:xfrm>
          <a:prstGeom prst="roundRect">
            <a:avLst>
              <a:gd name="adj" fmla="val 3964"/>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65" name="Полилиния 64"/>
          <p:cNvSpPr/>
          <p:nvPr/>
        </p:nvSpPr>
        <p:spPr>
          <a:xfrm rot="10800000">
            <a:off x="4758439" y="4778824"/>
            <a:ext cx="4058580" cy="1915435"/>
          </a:xfrm>
          <a:custGeom>
            <a:avLst/>
            <a:gdLst>
              <a:gd name="connsiteX0" fmla="*/ 47391 w 4155907"/>
              <a:gd name="connsiteY0" fmla="*/ 0 h 1573942"/>
              <a:gd name="connsiteX1" fmla="*/ 4155907 w 4155907"/>
              <a:gd name="connsiteY1" fmla="*/ 0 h 1573942"/>
              <a:gd name="connsiteX2" fmla="*/ 4155907 w 4155907"/>
              <a:gd name="connsiteY2" fmla="*/ 1573942 h 1573942"/>
              <a:gd name="connsiteX3" fmla="*/ 47391 w 4155907"/>
              <a:gd name="connsiteY3" fmla="*/ 1573942 h 1573942"/>
              <a:gd name="connsiteX4" fmla="*/ 0 w 4155907"/>
              <a:gd name="connsiteY4" fmla="*/ 1526551 h 1573942"/>
              <a:gd name="connsiteX5" fmla="*/ 0 w 4155907"/>
              <a:gd name="connsiteY5" fmla="*/ 47391 h 1573942"/>
              <a:gd name="connsiteX6" fmla="*/ 47391 w 4155907"/>
              <a:gd name="connsiteY6" fmla="*/ 0 h 157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5907" h="1573942">
                <a:moveTo>
                  <a:pt x="47391" y="0"/>
                </a:moveTo>
                <a:lnTo>
                  <a:pt x="4155907" y="0"/>
                </a:lnTo>
                <a:lnTo>
                  <a:pt x="4155907" y="1573942"/>
                </a:lnTo>
                <a:lnTo>
                  <a:pt x="47391" y="1573942"/>
                </a:lnTo>
                <a:cubicBezTo>
                  <a:pt x="21218" y="1573942"/>
                  <a:pt x="0" y="1552724"/>
                  <a:pt x="0" y="1526551"/>
                </a:cubicBezTo>
                <a:lnTo>
                  <a:pt x="0" y="47391"/>
                </a:lnTo>
                <a:cubicBezTo>
                  <a:pt x="0" y="21218"/>
                  <a:pt x="21218" y="0"/>
                  <a:pt x="4739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Заголовок 1"/>
          <p:cNvSpPr txBox="1">
            <a:spLocks/>
          </p:cNvSpPr>
          <p:nvPr/>
        </p:nvSpPr>
        <p:spPr>
          <a:xfrm>
            <a:off x="862909" y="1317672"/>
            <a:ext cx="4659506" cy="415800"/>
          </a:xfrm>
          <a:prstGeom prst="rect">
            <a:avLst/>
          </a:prstGeom>
        </p:spPr>
        <p:txBody>
          <a:bodyPr vert="horz" lIns="91440" tIns="45720" rIns="91440" bIns="45720" rtlCol="0" anchor="ctr">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j-cs"/>
              </a:rPr>
              <a:t>RESEARCH SCHOOLS </a:t>
            </a:r>
            <a:endParaRPr kumimoji="0" lang="ru-RU" sz="14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j-cs"/>
            </a:endParaRPr>
          </a:p>
        </p:txBody>
      </p:sp>
      <p:sp>
        <p:nvSpPr>
          <p:cNvPr id="67" name="Полилиния 66"/>
          <p:cNvSpPr/>
          <p:nvPr/>
        </p:nvSpPr>
        <p:spPr>
          <a:xfrm rot="10800000">
            <a:off x="4757488" y="1213811"/>
            <a:ext cx="4058580" cy="1522604"/>
          </a:xfrm>
          <a:custGeom>
            <a:avLst/>
            <a:gdLst>
              <a:gd name="connsiteX0" fmla="*/ 47391 w 4155907"/>
              <a:gd name="connsiteY0" fmla="*/ 0 h 1573942"/>
              <a:gd name="connsiteX1" fmla="*/ 4155907 w 4155907"/>
              <a:gd name="connsiteY1" fmla="*/ 0 h 1573942"/>
              <a:gd name="connsiteX2" fmla="*/ 4155907 w 4155907"/>
              <a:gd name="connsiteY2" fmla="*/ 1573942 h 1573942"/>
              <a:gd name="connsiteX3" fmla="*/ 47391 w 4155907"/>
              <a:gd name="connsiteY3" fmla="*/ 1573942 h 1573942"/>
              <a:gd name="connsiteX4" fmla="*/ 0 w 4155907"/>
              <a:gd name="connsiteY4" fmla="*/ 1526551 h 1573942"/>
              <a:gd name="connsiteX5" fmla="*/ 0 w 4155907"/>
              <a:gd name="connsiteY5" fmla="*/ 47391 h 1573942"/>
              <a:gd name="connsiteX6" fmla="*/ 47391 w 4155907"/>
              <a:gd name="connsiteY6" fmla="*/ 0 h 157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5907" h="1573942">
                <a:moveTo>
                  <a:pt x="47391" y="0"/>
                </a:moveTo>
                <a:lnTo>
                  <a:pt x="4155907" y="0"/>
                </a:lnTo>
                <a:lnTo>
                  <a:pt x="4155907" y="1573942"/>
                </a:lnTo>
                <a:lnTo>
                  <a:pt x="47391" y="1573942"/>
                </a:lnTo>
                <a:cubicBezTo>
                  <a:pt x="21218" y="1573942"/>
                  <a:pt x="0" y="1552724"/>
                  <a:pt x="0" y="1526551"/>
                </a:cubicBezTo>
                <a:lnTo>
                  <a:pt x="0" y="47391"/>
                </a:lnTo>
                <a:cubicBezTo>
                  <a:pt x="0" y="21218"/>
                  <a:pt x="21218" y="0"/>
                  <a:pt x="4739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бъект 2"/>
          <p:cNvSpPr txBox="1">
            <a:spLocks/>
          </p:cNvSpPr>
          <p:nvPr/>
        </p:nvSpPr>
        <p:spPr>
          <a:xfrm>
            <a:off x="4975536" y="1995437"/>
            <a:ext cx="2499454" cy="7539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Researchers – PhD holders</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Publications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Academic Reputation</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Subject rankings </a:t>
            </a:r>
            <a:endParaRPr lang="ru-RU" sz="900" dirty="0">
              <a:solidFill>
                <a:schemeClr val="bg2">
                  <a:lumMod val="25000"/>
                </a:schemeClr>
              </a:solidFill>
              <a:latin typeface="Verdana" panose="020B0604030504040204" pitchFamily="34" charset="0"/>
              <a:ea typeface="Verdana" panose="020B0604030504040204" pitchFamily="34" charset="0"/>
            </a:endParaRPr>
          </a:p>
        </p:txBody>
      </p:sp>
      <p:sp>
        <p:nvSpPr>
          <p:cNvPr id="69" name="Объект 2"/>
          <p:cNvSpPr txBox="1">
            <a:spLocks/>
          </p:cNvSpPr>
          <p:nvPr/>
        </p:nvSpPr>
        <p:spPr>
          <a:xfrm>
            <a:off x="5177229" y="1315041"/>
            <a:ext cx="3730146" cy="790969"/>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r>
              <a:rPr kumimoji="0" lang="en-US" sz="10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Integrated Master’s-to-PhD programs</a:t>
            </a:r>
            <a:endParaRPr kumimoji="0" lang="ru-RU" sz="10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a:p>
            <a:pPr marL="0" indent="0">
              <a:spcBef>
                <a:spcPts val="600"/>
              </a:spcBef>
              <a:buNone/>
              <a:defRPr/>
            </a:pPr>
            <a:endParaRPr lang="en-US" sz="1000" b="1" dirty="0">
              <a:solidFill>
                <a:schemeClr val="bg2">
                  <a:lumMod val="25000"/>
                </a:schemeClr>
              </a:solidFill>
              <a:latin typeface="Verdana" panose="020B0604030504040204" pitchFamily="34" charset="0"/>
              <a:ea typeface="Verdana" panose="020B0604030504040204" pitchFamily="34" charset="0"/>
            </a:endParaRPr>
          </a:p>
          <a:p>
            <a:pPr marL="0" indent="0">
              <a:spcBef>
                <a:spcPts val="600"/>
              </a:spcBef>
              <a:buNone/>
              <a:defRPr/>
            </a:pPr>
            <a:r>
              <a:rPr lang="en-US" sz="1000" b="1" dirty="0">
                <a:solidFill>
                  <a:schemeClr val="bg2">
                    <a:lumMod val="25000"/>
                  </a:schemeClr>
                </a:solidFill>
                <a:latin typeface="Verdana" panose="020B0604030504040204" pitchFamily="34" charset="0"/>
                <a:ea typeface="Verdana" panose="020B0604030504040204" pitchFamily="34" charset="0"/>
              </a:rPr>
              <a:t>World-Class fundamental research </a:t>
            </a:r>
            <a:endParaRPr lang="ru-RU" sz="1000" b="1" dirty="0">
              <a:solidFill>
                <a:schemeClr val="bg2">
                  <a:lumMod val="25000"/>
                </a:schemeClr>
              </a:solidFill>
              <a:latin typeface="Verdana" panose="020B0604030504040204" pitchFamily="34" charset="0"/>
              <a:ea typeface="Verdana" panose="020B0604030504040204" pitchFamily="34" charset="0"/>
            </a:endParaRPr>
          </a:p>
        </p:txBody>
      </p:sp>
      <p:sp>
        <p:nvSpPr>
          <p:cNvPr id="70" name="Полилиния 69"/>
          <p:cNvSpPr/>
          <p:nvPr/>
        </p:nvSpPr>
        <p:spPr>
          <a:xfrm rot="10800000">
            <a:off x="4758439" y="2825792"/>
            <a:ext cx="4058580" cy="1856977"/>
          </a:xfrm>
          <a:custGeom>
            <a:avLst/>
            <a:gdLst>
              <a:gd name="connsiteX0" fmla="*/ 47391 w 4155907"/>
              <a:gd name="connsiteY0" fmla="*/ 0 h 1573942"/>
              <a:gd name="connsiteX1" fmla="*/ 4155907 w 4155907"/>
              <a:gd name="connsiteY1" fmla="*/ 0 h 1573942"/>
              <a:gd name="connsiteX2" fmla="*/ 4155907 w 4155907"/>
              <a:gd name="connsiteY2" fmla="*/ 1573942 h 1573942"/>
              <a:gd name="connsiteX3" fmla="*/ 47391 w 4155907"/>
              <a:gd name="connsiteY3" fmla="*/ 1573942 h 1573942"/>
              <a:gd name="connsiteX4" fmla="*/ 0 w 4155907"/>
              <a:gd name="connsiteY4" fmla="*/ 1526551 h 1573942"/>
              <a:gd name="connsiteX5" fmla="*/ 0 w 4155907"/>
              <a:gd name="connsiteY5" fmla="*/ 47391 h 1573942"/>
              <a:gd name="connsiteX6" fmla="*/ 47391 w 4155907"/>
              <a:gd name="connsiteY6" fmla="*/ 0 h 157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5907" h="1573942">
                <a:moveTo>
                  <a:pt x="47391" y="0"/>
                </a:moveTo>
                <a:lnTo>
                  <a:pt x="4155907" y="0"/>
                </a:lnTo>
                <a:lnTo>
                  <a:pt x="4155907" y="1573942"/>
                </a:lnTo>
                <a:lnTo>
                  <a:pt x="47391" y="1573942"/>
                </a:lnTo>
                <a:cubicBezTo>
                  <a:pt x="21218" y="1573942"/>
                  <a:pt x="0" y="1552724"/>
                  <a:pt x="0" y="1526551"/>
                </a:cubicBezTo>
                <a:lnTo>
                  <a:pt x="0" y="47391"/>
                </a:lnTo>
                <a:cubicBezTo>
                  <a:pt x="0" y="21218"/>
                  <a:pt x="21218" y="0"/>
                  <a:pt x="4739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бъект 2"/>
          <p:cNvSpPr txBox="1">
            <a:spLocks/>
          </p:cNvSpPr>
          <p:nvPr/>
        </p:nvSpPr>
        <p:spPr>
          <a:xfrm>
            <a:off x="4980074" y="3812854"/>
            <a:ext cx="2922548" cy="62873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Highly qualified engineers </a:t>
            </a: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Advanced technologies</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R&amp;D revenue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Reputation among employers </a:t>
            </a:r>
            <a:endParaRPr lang="ru-RU" sz="900" dirty="0">
              <a:solidFill>
                <a:schemeClr val="bg2">
                  <a:lumMod val="25000"/>
                </a:schemeClr>
              </a:solidFill>
              <a:latin typeface="Verdana" panose="020B0604030504040204" pitchFamily="34" charset="0"/>
              <a:ea typeface="Verdana" panose="020B0604030504040204" pitchFamily="34" charset="0"/>
            </a:endParaRPr>
          </a:p>
        </p:txBody>
      </p:sp>
      <p:sp>
        <p:nvSpPr>
          <p:cNvPr id="72" name="Объект 2"/>
          <p:cNvSpPr txBox="1">
            <a:spLocks/>
          </p:cNvSpPr>
          <p:nvPr/>
        </p:nvSpPr>
        <p:spPr>
          <a:xfrm>
            <a:off x="5155314" y="2935945"/>
            <a:ext cx="2390217"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Engineering master’s programs</a:t>
            </a:r>
            <a:r>
              <a:rPr kumimoji="0" lang="en-US" sz="900" b="1"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endParaRPr kumimoji="0" lang="ru-RU" sz="9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a:p>
            <a:pPr marL="0" indent="0">
              <a:buNone/>
              <a:defRPr/>
            </a:pPr>
            <a:r>
              <a:rPr lang="en-US" sz="900" b="1" dirty="0">
                <a:solidFill>
                  <a:schemeClr val="bg2">
                    <a:lumMod val="25000"/>
                  </a:schemeClr>
                </a:solidFill>
                <a:latin typeface="Verdana" panose="020B0604030504040204" pitchFamily="34" charset="0"/>
                <a:ea typeface="Verdana" panose="020B0604030504040204" pitchFamily="34" charset="0"/>
              </a:rPr>
              <a:t>Applied postgraduate programs </a:t>
            </a:r>
            <a:endParaRPr lang="ru-RU" sz="900" b="1" dirty="0">
              <a:solidFill>
                <a:schemeClr val="bg2">
                  <a:lumMod val="25000"/>
                </a:schemeClr>
              </a:solidFill>
              <a:latin typeface="Verdana" panose="020B0604030504040204" pitchFamily="34" charset="0"/>
              <a:ea typeface="Verdana" panose="020B0604030504040204" pitchFamily="34" charset="0"/>
            </a:endParaRPr>
          </a:p>
          <a:p>
            <a:pPr marL="0" indent="0">
              <a:buNone/>
              <a:defRPr/>
            </a:pPr>
            <a:r>
              <a:rPr lang="en-US" sz="900" b="1" dirty="0">
                <a:solidFill>
                  <a:schemeClr val="bg2">
                    <a:lumMod val="25000"/>
                  </a:schemeClr>
                </a:solidFill>
                <a:latin typeface="Verdana" panose="020B0604030504040204" pitchFamily="34" charset="0"/>
                <a:ea typeface="Verdana" panose="020B0604030504040204" pitchFamily="34" charset="0"/>
              </a:rPr>
              <a:t>Engineering solutions</a:t>
            </a:r>
            <a:endParaRPr lang="ru-RU" sz="900" b="1" dirty="0">
              <a:solidFill>
                <a:schemeClr val="bg2">
                  <a:lumMod val="25000"/>
                </a:schemeClr>
              </a:solidFill>
              <a:latin typeface="Verdana" panose="020B0604030504040204" pitchFamily="34" charset="0"/>
              <a:ea typeface="Verdana" panose="020B0604030504040204" pitchFamily="34" charset="0"/>
            </a:endParaRPr>
          </a:p>
        </p:txBody>
      </p:sp>
      <p:sp>
        <p:nvSpPr>
          <p:cNvPr id="73" name="Объект 2"/>
          <p:cNvSpPr txBox="1">
            <a:spLocks/>
          </p:cNvSpPr>
          <p:nvPr/>
        </p:nvSpPr>
        <p:spPr>
          <a:xfrm>
            <a:off x="4931021" y="5955062"/>
            <a:ext cx="3720310" cy="69324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Entrepreneurs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Incomes from business training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Innovative environment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Startup community </a:t>
            </a:r>
            <a:endParaRPr lang="ru-RU" sz="900" dirty="0">
              <a:solidFill>
                <a:schemeClr val="bg2">
                  <a:lumMod val="25000"/>
                </a:schemeClr>
              </a:solidFill>
              <a:latin typeface="Verdana" panose="020B0604030504040204" pitchFamily="34" charset="0"/>
              <a:ea typeface="Verdana" panose="020B0604030504040204" pitchFamily="34" charset="0"/>
            </a:endParaRPr>
          </a:p>
        </p:txBody>
      </p:sp>
      <p:cxnSp>
        <p:nvCxnSpPr>
          <p:cNvPr id="76" name="Прямая соединительная линия 75"/>
          <p:cNvCxnSpPr/>
          <p:nvPr/>
        </p:nvCxnSpPr>
        <p:spPr>
          <a:xfrm>
            <a:off x="4758441" y="1207094"/>
            <a:ext cx="0" cy="1522602"/>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Заголовок 1"/>
          <p:cNvSpPr txBox="1">
            <a:spLocks/>
          </p:cNvSpPr>
          <p:nvPr/>
        </p:nvSpPr>
        <p:spPr>
          <a:xfrm>
            <a:off x="862909" y="2937639"/>
            <a:ext cx="3659365" cy="415800"/>
          </a:xfrm>
          <a:prstGeom prst="rect">
            <a:avLst/>
          </a:prstGeom>
        </p:spPr>
        <p:txBody>
          <a:bodyPr vert="horz" lIns="91440" tIns="45720" rIns="91440" bIns="45720" rtlCol="0" anchor="ctr">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ENGINEERING SCHOOLS </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89" name="Заголовок 1"/>
          <p:cNvSpPr txBox="1">
            <a:spLocks/>
          </p:cNvSpPr>
          <p:nvPr/>
        </p:nvSpPr>
        <p:spPr>
          <a:xfrm>
            <a:off x="862909" y="4901008"/>
            <a:ext cx="4659506" cy="415800"/>
          </a:xfrm>
          <a:prstGeom prst="rect">
            <a:avLst/>
          </a:prstGeom>
        </p:spPr>
        <p:txBody>
          <a:bodyPr vert="horz" lIns="91440" tIns="45720" rIns="91440" bIns="45720" rtlCol="0" anchor="ctr">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BUSINESS SCHOOL</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91" name="Объект 2"/>
          <p:cNvSpPr txBox="1">
            <a:spLocks/>
          </p:cNvSpPr>
          <p:nvPr/>
        </p:nvSpPr>
        <p:spPr>
          <a:xfrm>
            <a:off x="5161705" y="4901007"/>
            <a:ext cx="3169496" cy="89690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defRPr/>
            </a:pPr>
            <a:r>
              <a:rPr lang="en-US" sz="900" b="1" dirty="0">
                <a:solidFill>
                  <a:schemeClr val="bg2">
                    <a:lumMod val="25000"/>
                  </a:schemeClr>
                </a:solidFill>
                <a:latin typeface="Verdana" panose="020B0604030504040204" pitchFamily="34" charset="0"/>
                <a:ea typeface="Verdana" panose="020B0604030504040204" pitchFamily="34" charset="0"/>
              </a:rPr>
              <a:t>Applied Master’s in Entrepreneurship </a:t>
            </a:r>
          </a:p>
          <a:p>
            <a:pPr marL="0" lvl="0" indent="0">
              <a:spcBef>
                <a:spcPts val="600"/>
              </a:spcBef>
              <a:buNone/>
              <a:defRPr/>
            </a:pPr>
            <a:r>
              <a:rPr lang="en-US" sz="900" b="1" dirty="0">
                <a:solidFill>
                  <a:schemeClr val="bg2">
                    <a:lumMod val="25000"/>
                  </a:schemeClr>
                </a:solidFill>
                <a:latin typeface="Verdana" panose="020B0604030504040204" pitchFamily="34" charset="0"/>
                <a:ea typeface="Verdana" panose="020B0604030504040204" pitchFamily="34" charset="0"/>
              </a:rPr>
              <a:t>Corporate training </a:t>
            </a:r>
          </a:p>
          <a:p>
            <a:pPr marL="0" lvl="0" indent="0">
              <a:spcBef>
                <a:spcPts val="600"/>
              </a:spcBef>
              <a:buNone/>
              <a:defRPr/>
            </a:pPr>
            <a:r>
              <a:rPr lang="ru-RU" sz="900" b="1" dirty="0">
                <a:solidFill>
                  <a:schemeClr val="bg2">
                    <a:lumMod val="25000"/>
                  </a:schemeClr>
                </a:solidFill>
                <a:latin typeface="Verdana" panose="020B0604030504040204" pitchFamily="34" charset="0"/>
                <a:ea typeface="Verdana" panose="020B0604030504040204" pitchFamily="34" charset="0"/>
              </a:rPr>
              <a:t>MBA, MTA, </a:t>
            </a:r>
            <a:r>
              <a:rPr lang="en-US" sz="900" b="1" dirty="0">
                <a:solidFill>
                  <a:schemeClr val="bg2">
                    <a:lumMod val="25000"/>
                  </a:schemeClr>
                </a:solidFill>
                <a:latin typeface="Verdana" panose="020B0604030504040204" pitchFamily="34" charset="0"/>
                <a:ea typeface="Verdana" panose="020B0604030504040204" pitchFamily="34" charset="0"/>
              </a:rPr>
              <a:t>Presidential Program for Management Training</a:t>
            </a:r>
            <a:endParaRPr lang="ru-RU" sz="900" b="1" dirty="0">
              <a:solidFill>
                <a:schemeClr val="bg2">
                  <a:lumMod val="25000"/>
                </a:schemeClr>
              </a:solidFill>
              <a:latin typeface="Verdana" panose="020B0604030504040204" pitchFamily="34" charset="0"/>
              <a:ea typeface="Verdana" panose="020B0604030504040204" pitchFamily="34" charset="0"/>
            </a:endParaRPr>
          </a:p>
        </p:txBody>
      </p:sp>
      <p:cxnSp>
        <p:nvCxnSpPr>
          <p:cNvPr id="94" name="Прямая соединительная линия 93"/>
          <p:cNvCxnSpPr>
            <a:endCxn id="70" idx="1"/>
          </p:cNvCxnSpPr>
          <p:nvPr/>
        </p:nvCxnSpPr>
        <p:spPr>
          <a:xfrm flipH="1">
            <a:off x="4758439" y="2828449"/>
            <a:ext cx="2" cy="185432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4758441" y="4778828"/>
            <a:ext cx="0" cy="190439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Заголовок 1"/>
          <p:cNvSpPr txBox="1">
            <a:spLocks/>
          </p:cNvSpPr>
          <p:nvPr/>
        </p:nvSpPr>
        <p:spPr>
          <a:xfrm>
            <a:off x="8938808" y="1317672"/>
            <a:ext cx="2818163" cy="484420"/>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SCHOOL OF SOCIAL SCIENCES </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98" name="Заголовок 1"/>
          <p:cNvSpPr txBox="1">
            <a:spLocks/>
          </p:cNvSpPr>
          <p:nvPr/>
        </p:nvSpPr>
        <p:spPr>
          <a:xfrm>
            <a:off x="8938808" y="3820366"/>
            <a:ext cx="3089274" cy="1234406"/>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SMART ENERGY SYSTEMS ADVANCED ENGINEERING SCHOOL </a:t>
            </a:r>
            <a:br>
              <a:rPr lang="ru-RU" sz="1400" dirty="0">
                <a:solidFill>
                  <a:schemeClr val="bg2">
                    <a:lumMod val="25000"/>
                  </a:schemeClr>
                </a:solidFill>
                <a:latin typeface="Verdana" panose="020B0604030504040204" pitchFamily="34" charset="0"/>
                <a:ea typeface="Verdana" panose="020B0604030504040204" pitchFamily="34" charset="0"/>
              </a:rPr>
            </a:br>
            <a:endParaRPr lang="ru-RU" sz="1400" dirty="0">
              <a:solidFill>
                <a:schemeClr val="bg2">
                  <a:lumMod val="25000"/>
                </a:schemeClr>
              </a:solidFill>
              <a:latin typeface="Verdana" panose="020B0604030504040204" pitchFamily="34" charset="0"/>
              <a:ea typeface="Verdana" panose="020B0604030504040204" pitchFamily="34" charset="0"/>
            </a:endParaRPr>
          </a:p>
        </p:txBody>
      </p:sp>
      <p:cxnSp>
        <p:nvCxnSpPr>
          <p:cNvPr id="101" name="Прямая соединительная линия 100"/>
          <p:cNvCxnSpPr/>
          <p:nvPr/>
        </p:nvCxnSpPr>
        <p:spPr>
          <a:xfrm>
            <a:off x="4758441" y="1967199"/>
            <a:ext cx="405857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4758441" y="3766642"/>
            <a:ext cx="405857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4758441" y="5926487"/>
            <a:ext cx="405857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3" name="Объект 2"/>
          <p:cNvSpPr txBox="1">
            <a:spLocks/>
          </p:cNvSpPr>
          <p:nvPr/>
        </p:nvSpPr>
        <p:spPr>
          <a:xfrm>
            <a:off x="9166212" y="2311681"/>
            <a:ext cx="2609863" cy="99459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300"/>
              </a:spcAft>
              <a:defRPr/>
            </a:pPr>
            <a:r>
              <a:rPr lang="en-US" sz="900" dirty="0">
                <a:solidFill>
                  <a:schemeClr val="bg2">
                    <a:lumMod val="25000"/>
                  </a:schemeClr>
                </a:solidFill>
                <a:latin typeface="Verdana" panose="020B0604030504040204" pitchFamily="34" charset="0"/>
                <a:ea typeface="Verdana" panose="020B0604030504040204" pitchFamily="34" charset="0"/>
              </a:rPr>
              <a:t>Humanities and social sciences in engineering training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spcAft>
                <a:spcPts val="300"/>
              </a:spcAft>
              <a:defRPr/>
            </a:pPr>
            <a:r>
              <a:rPr lang="en-US" sz="900" dirty="0">
                <a:solidFill>
                  <a:schemeClr val="bg2">
                    <a:lumMod val="25000"/>
                  </a:schemeClr>
                </a:solidFill>
                <a:latin typeface="Verdana" panose="020B0604030504040204" pitchFamily="34" charset="0"/>
                <a:ea typeface="Verdana" panose="020B0604030504040204" pitchFamily="34" charset="0"/>
              </a:rPr>
              <a:t>Advanced training in soft skills development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spcAft>
                <a:spcPts val="300"/>
              </a:spcAft>
              <a:defRPr/>
            </a:pPr>
            <a:r>
              <a:rPr lang="en-US" sz="900" dirty="0">
                <a:solidFill>
                  <a:schemeClr val="bg2">
                    <a:lumMod val="25000"/>
                  </a:schemeClr>
                </a:solidFill>
                <a:latin typeface="Verdana" panose="020B0604030504040204" pitchFamily="34" charset="0"/>
                <a:ea typeface="Verdana" panose="020B0604030504040204" pitchFamily="34" charset="0"/>
              </a:rPr>
              <a:t>Interdisciplinary studies in humanities and social sciences</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spcAft>
                <a:spcPts val="300"/>
              </a:spcAft>
              <a:defRPr/>
            </a:pPr>
            <a:endParaRPr lang="ru-RU" sz="900" dirty="0">
              <a:solidFill>
                <a:schemeClr val="bg2">
                  <a:lumMod val="25000"/>
                </a:schemeClr>
              </a:solidFill>
              <a:latin typeface="Verdana" panose="020B0604030504040204" pitchFamily="34" charset="0"/>
              <a:ea typeface="Verdana" panose="020B0604030504040204" pitchFamily="34" charset="0"/>
            </a:endParaRPr>
          </a:p>
        </p:txBody>
      </p:sp>
      <p:sp>
        <p:nvSpPr>
          <p:cNvPr id="118" name="Объект 2"/>
          <p:cNvSpPr txBox="1">
            <a:spLocks/>
          </p:cNvSpPr>
          <p:nvPr/>
        </p:nvSpPr>
        <p:spPr>
          <a:xfrm>
            <a:off x="9185316" y="5517973"/>
            <a:ext cx="2590759" cy="96888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Training of the next generation engineers based on digital solutions in the fuel and energy sector</a:t>
            </a: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Cross-industry implementation of domestic IT products </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900" dirty="0">
                <a:solidFill>
                  <a:schemeClr val="bg2">
                    <a:lumMod val="25000"/>
                  </a:schemeClr>
                </a:solidFill>
                <a:latin typeface="Verdana" panose="020B0604030504040204" pitchFamily="34" charset="0"/>
                <a:ea typeface="Verdana" panose="020B0604030504040204" pitchFamily="34" charset="0"/>
              </a:rPr>
              <a:t>R&amp;D for digital solutions in energy industry</a:t>
            </a:r>
            <a:endParaRPr lang="ru-RU" sz="9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endParaRPr lang="ru-RU" sz="900" dirty="0">
              <a:solidFill>
                <a:schemeClr val="bg2">
                  <a:lumMod val="25000"/>
                </a:schemeClr>
              </a:solidFill>
              <a:latin typeface="Verdana" panose="020B0604030504040204" pitchFamily="34" charset="0"/>
              <a:ea typeface="Verdana" panose="020B0604030504040204" pitchFamily="34" charset="0"/>
            </a:endParaRPr>
          </a:p>
        </p:txBody>
      </p:sp>
      <p:cxnSp>
        <p:nvCxnSpPr>
          <p:cNvPr id="121" name="Прямая соединительная линия 120"/>
          <p:cNvCxnSpPr/>
          <p:nvPr/>
        </p:nvCxnSpPr>
        <p:spPr>
          <a:xfrm>
            <a:off x="8938807" y="5404614"/>
            <a:ext cx="30892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a:off x="8938807" y="2219004"/>
            <a:ext cx="30892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1" name="Группа 130"/>
          <p:cNvGrpSpPr/>
          <p:nvPr/>
        </p:nvGrpSpPr>
        <p:grpSpPr>
          <a:xfrm>
            <a:off x="4965004" y="1332253"/>
            <a:ext cx="190310" cy="190310"/>
            <a:chOff x="857619" y="1678583"/>
            <a:chExt cx="190310" cy="190310"/>
          </a:xfrm>
        </p:grpSpPr>
        <p:sp>
          <p:nvSpPr>
            <p:cNvPr id="132" name="Овал 131"/>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33" name="Шеврон 132"/>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34" name="Группа 133"/>
          <p:cNvGrpSpPr/>
          <p:nvPr/>
        </p:nvGrpSpPr>
        <p:grpSpPr>
          <a:xfrm>
            <a:off x="4965004" y="1699390"/>
            <a:ext cx="190310" cy="190310"/>
            <a:chOff x="857619" y="1678583"/>
            <a:chExt cx="190310" cy="190310"/>
          </a:xfrm>
        </p:grpSpPr>
        <p:sp>
          <p:nvSpPr>
            <p:cNvPr id="135" name="Овал 134"/>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36" name="Шеврон 135"/>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37" name="Группа 136"/>
          <p:cNvGrpSpPr/>
          <p:nvPr/>
        </p:nvGrpSpPr>
        <p:grpSpPr>
          <a:xfrm>
            <a:off x="4965004" y="2924550"/>
            <a:ext cx="190310" cy="190310"/>
            <a:chOff x="857619" y="1678583"/>
            <a:chExt cx="190310" cy="190310"/>
          </a:xfrm>
        </p:grpSpPr>
        <p:sp>
          <p:nvSpPr>
            <p:cNvPr id="138" name="Овал 137"/>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39" name="Шеврон 138"/>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0" name="Группа 139"/>
          <p:cNvGrpSpPr/>
          <p:nvPr/>
        </p:nvGrpSpPr>
        <p:grpSpPr>
          <a:xfrm>
            <a:off x="4965004" y="3176338"/>
            <a:ext cx="190310" cy="190310"/>
            <a:chOff x="857619" y="1678583"/>
            <a:chExt cx="190310" cy="190310"/>
          </a:xfrm>
        </p:grpSpPr>
        <p:sp>
          <p:nvSpPr>
            <p:cNvPr id="141" name="Овал 140"/>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42" name="Шеврон 141"/>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3" name="Группа 142"/>
          <p:cNvGrpSpPr/>
          <p:nvPr/>
        </p:nvGrpSpPr>
        <p:grpSpPr>
          <a:xfrm>
            <a:off x="4965004" y="3428058"/>
            <a:ext cx="190310" cy="190310"/>
            <a:chOff x="857619" y="1678583"/>
            <a:chExt cx="190310" cy="190310"/>
          </a:xfrm>
        </p:grpSpPr>
        <p:sp>
          <p:nvSpPr>
            <p:cNvPr id="144" name="Овал 143"/>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45" name="Шеврон 144"/>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6" name="Группа 145"/>
          <p:cNvGrpSpPr/>
          <p:nvPr/>
        </p:nvGrpSpPr>
        <p:grpSpPr>
          <a:xfrm>
            <a:off x="4965004" y="4898506"/>
            <a:ext cx="190310" cy="190310"/>
            <a:chOff x="857619" y="1678583"/>
            <a:chExt cx="190310" cy="190310"/>
          </a:xfrm>
        </p:grpSpPr>
        <p:sp>
          <p:nvSpPr>
            <p:cNvPr id="147" name="Овал 146"/>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48" name="Шеврон 147"/>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9" name="Группа 148"/>
          <p:cNvGrpSpPr/>
          <p:nvPr/>
        </p:nvGrpSpPr>
        <p:grpSpPr>
          <a:xfrm>
            <a:off x="4965004" y="5141009"/>
            <a:ext cx="190310" cy="190310"/>
            <a:chOff x="857619" y="1678583"/>
            <a:chExt cx="190310" cy="190310"/>
          </a:xfrm>
        </p:grpSpPr>
        <p:sp>
          <p:nvSpPr>
            <p:cNvPr id="150" name="Овал 149"/>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51" name="Шеврон 150"/>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52" name="Группа 151"/>
          <p:cNvGrpSpPr/>
          <p:nvPr/>
        </p:nvGrpSpPr>
        <p:grpSpPr>
          <a:xfrm>
            <a:off x="4965004" y="5364738"/>
            <a:ext cx="190310" cy="190310"/>
            <a:chOff x="857619" y="1678583"/>
            <a:chExt cx="190310" cy="190310"/>
          </a:xfrm>
        </p:grpSpPr>
        <p:sp>
          <p:nvSpPr>
            <p:cNvPr id="153" name="Овал 152"/>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154" name="Шеврон 153"/>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3" name="TextBox 2"/>
          <p:cNvSpPr txBox="1"/>
          <p:nvPr/>
        </p:nvSpPr>
        <p:spPr>
          <a:xfrm>
            <a:off x="1145683" y="1733471"/>
            <a:ext cx="2684040" cy="369332"/>
          </a:xfrm>
          <a:prstGeom prst="rect">
            <a:avLst/>
          </a:prstGeom>
          <a:noFill/>
        </p:spPr>
        <p:txBody>
          <a:bodyPr wrap="square" rtlCol="0">
            <a:spAutoFit/>
          </a:bodyPr>
          <a:lstStyle/>
          <a:p>
            <a:r>
              <a:rPr lang="en-US" sz="900" b="1" dirty="0"/>
              <a:t>Research School of High-Energy Physics </a:t>
            </a:r>
            <a:endParaRPr lang="ru-RU" sz="900" b="1" dirty="0"/>
          </a:p>
        </p:txBody>
      </p:sp>
      <p:sp>
        <p:nvSpPr>
          <p:cNvPr id="77" name="TextBox 76"/>
          <p:cNvSpPr txBox="1"/>
          <p:nvPr/>
        </p:nvSpPr>
        <p:spPr>
          <a:xfrm>
            <a:off x="1119935" y="2073858"/>
            <a:ext cx="2874531" cy="369332"/>
          </a:xfrm>
          <a:prstGeom prst="rect">
            <a:avLst/>
          </a:prstGeom>
          <a:noFill/>
        </p:spPr>
        <p:txBody>
          <a:bodyPr wrap="square" rtlCol="0">
            <a:spAutoFit/>
          </a:bodyPr>
          <a:lstStyle/>
          <a:p>
            <a:r>
              <a:rPr lang="en-US" sz="900" b="1" dirty="0"/>
              <a:t>Research School of Chemistry &amp; Applied Biomaterial Sciences </a:t>
            </a:r>
            <a:endParaRPr lang="ru-RU" sz="900" b="1" dirty="0"/>
          </a:p>
        </p:txBody>
      </p:sp>
      <p:sp>
        <p:nvSpPr>
          <p:cNvPr id="78" name="TextBox 77"/>
          <p:cNvSpPr txBox="1"/>
          <p:nvPr/>
        </p:nvSpPr>
        <p:spPr>
          <a:xfrm>
            <a:off x="1060457" y="3401375"/>
            <a:ext cx="1951447" cy="3693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School of Non-Destructive Testing</a:t>
            </a:r>
            <a:endParaRPr lang="ru-RU" sz="900" b="1" dirty="0">
              <a:latin typeface="Verdana" panose="020B0604030504040204" pitchFamily="34" charset="0"/>
              <a:ea typeface="Verdana" panose="020B0604030504040204" pitchFamily="34" charset="0"/>
            </a:endParaRPr>
          </a:p>
        </p:txBody>
      </p:sp>
      <p:sp>
        <p:nvSpPr>
          <p:cNvPr id="7" name="Прямоугольник 6"/>
          <p:cNvSpPr/>
          <p:nvPr/>
        </p:nvSpPr>
        <p:spPr>
          <a:xfrm>
            <a:off x="1060457" y="3798850"/>
            <a:ext cx="2238370" cy="369332"/>
          </a:xfrm>
          <a:prstGeom prst="rect">
            <a:avLst/>
          </a:prstGeom>
        </p:spPr>
        <p:txBody>
          <a:bodyPr wrap="square">
            <a:spAutoFit/>
          </a:bodyPr>
          <a:lstStyle/>
          <a:p>
            <a:pPr lvl="0">
              <a:defRPr/>
            </a:pPr>
            <a:r>
              <a:rPr lang="en-US" sz="900" b="1" dirty="0">
                <a:latin typeface="Verdana" panose="020B0604030504040204" pitchFamily="34" charset="0"/>
                <a:ea typeface="Verdana" panose="020B0604030504040204" pitchFamily="34" charset="0"/>
              </a:rPr>
              <a:t>School of Advanced Manufacturing Technologies</a:t>
            </a:r>
            <a:endParaRPr lang="ru-RU" sz="900" b="1" dirty="0">
              <a:latin typeface="Verdana" panose="020B0604030504040204" pitchFamily="34" charset="0"/>
              <a:ea typeface="Verdana" panose="020B0604030504040204" pitchFamily="34" charset="0"/>
            </a:endParaRPr>
          </a:p>
        </p:txBody>
      </p:sp>
      <p:sp>
        <p:nvSpPr>
          <p:cNvPr id="81" name="TextBox 80"/>
          <p:cNvSpPr txBox="1"/>
          <p:nvPr/>
        </p:nvSpPr>
        <p:spPr>
          <a:xfrm>
            <a:off x="1035051" y="4211099"/>
            <a:ext cx="1951447" cy="3693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School of Computer Science &amp; Robotics</a:t>
            </a:r>
            <a:endParaRPr lang="ru-RU" sz="900" b="1" dirty="0">
              <a:latin typeface="Verdana" panose="020B0604030504040204" pitchFamily="34" charset="0"/>
              <a:ea typeface="Verdana" panose="020B0604030504040204" pitchFamily="34" charset="0"/>
            </a:endParaRPr>
          </a:p>
        </p:txBody>
      </p:sp>
      <p:sp>
        <p:nvSpPr>
          <p:cNvPr id="82" name="TextBox 81"/>
          <p:cNvSpPr txBox="1"/>
          <p:nvPr/>
        </p:nvSpPr>
        <p:spPr>
          <a:xfrm>
            <a:off x="2984903" y="3799389"/>
            <a:ext cx="1566973" cy="3693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School of Energy &amp; Power Engineering</a:t>
            </a:r>
            <a:endParaRPr lang="ru-RU" sz="900" b="1" dirty="0">
              <a:latin typeface="Verdana" panose="020B0604030504040204" pitchFamily="34" charset="0"/>
              <a:ea typeface="Verdana" panose="020B0604030504040204" pitchFamily="34" charset="0"/>
            </a:endParaRPr>
          </a:p>
        </p:txBody>
      </p:sp>
      <p:sp>
        <p:nvSpPr>
          <p:cNvPr id="92" name="TextBox 91"/>
          <p:cNvSpPr txBox="1"/>
          <p:nvPr/>
        </p:nvSpPr>
        <p:spPr>
          <a:xfrm>
            <a:off x="2986498" y="3391478"/>
            <a:ext cx="1686545" cy="3693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School of Earth Sciences &amp; Engineering</a:t>
            </a:r>
            <a:endParaRPr lang="ru-RU" sz="900" b="1" dirty="0">
              <a:latin typeface="Verdana" panose="020B0604030504040204" pitchFamily="34" charset="0"/>
              <a:ea typeface="Verdana" panose="020B0604030504040204" pitchFamily="34" charset="0"/>
            </a:endParaRPr>
          </a:p>
        </p:txBody>
      </p:sp>
      <p:sp>
        <p:nvSpPr>
          <p:cNvPr id="93" name="TextBox 92"/>
          <p:cNvSpPr txBox="1"/>
          <p:nvPr/>
        </p:nvSpPr>
        <p:spPr>
          <a:xfrm>
            <a:off x="2961077" y="4211098"/>
            <a:ext cx="1686545" cy="3693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School of Nuclear Science &amp; Engineering</a:t>
            </a:r>
            <a:endParaRPr lang="ru-RU" sz="900" b="1" dirty="0">
              <a:latin typeface="Verdana" panose="020B0604030504040204" pitchFamily="34" charset="0"/>
              <a:ea typeface="Verdana" panose="020B0604030504040204" pitchFamily="34" charset="0"/>
            </a:endParaRPr>
          </a:p>
        </p:txBody>
      </p:sp>
      <p:sp>
        <p:nvSpPr>
          <p:cNvPr id="97" name="TextBox 96"/>
          <p:cNvSpPr txBox="1"/>
          <p:nvPr/>
        </p:nvSpPr>
        <p:spPr>
          <a:xfrm>
            <a:off x="1035051" y="5346744"/>
            <a:ext cx="1686545" cy="2308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Business School </a:t>
            </a:r>
            <a:endParaRPr lang="ru-RU" sz="900" b="1" dirty="0">
              <a:latin typeface="Verdana" panose="020B0604030504040204" pitchFamily="34" charset="0"/>
              <a:ea typeface="Verdana" panose="020B0604030504040204" pitchFamily="34" charset="0"/>
            </a:endParaRPr>
          </a:p>
        </p:txBody>
      </p:sp>
      <p:sp>
        <p:nvSpPr>
          <p:cNvPr id="100" name="TextBox 99"/>
          <p:cNvSpPr txBox="1"/>
          <p:nvPr/>
        </p:nvSpPr>
        <p:spPr>
          <a:xfrm>
            <a:off x="9109068" y="1800216"/>
            <a:ext cx="1982066" cy="230832"/>
          </a:xfrm>
          <a:prstGeom prst="rect">
            <a:avLst/>
          </a:prstGeom>
          <a:noFill/>
        </p:spPr>
        <p:txBody>
          <a:bodyPr wrap="square" rtlCol="0">
            <a:spAutoFit/>
          </a:bodyPr>
          <a:lstStyle/>
          <a:p>
            <a:pPr>
              <a:defRPr/>
            </a:pPr>
            <a:r>
              <a:rPr lang="en-US" sz="900" b="1" dirty="0">
                <a:latin typeface="Verdana" panose="020B0604030504040204" pitchFamily="34" charset="0"/>
                <a:ea typeface="Verdana" panose="020B0604030504040204" pitchFamily="34" charset="0"/>
              </a:rPr>
              <a:t>School of Social Sciences </a:t>
            </a:r>
            <a:endParaRPr lang="ru-RU" sz="900" b="1" dirty="0">
              <a:latin typeface="Verdana" panose="020B0604030504040204" pitchFamily="34" charset="0"/>
              <a:ea typeface="Verdana" panose="020B0604030504040204" pitchFamily="34" charset="0"/>
            </a:endParaRPr>
          </a:p>
        </p:txBody>
      </p:sp>
      <p:pic>
        <p:nvPicPr>
          <p:cNvPr id="74" name="Рисунок 73">
            <a:extLst>
              <a:ext uri="{FF2B5EF4-FFF2-40B4-BE49-F238E27FC236}">
                <a16:creationId xmlns:a16="http://schemas.microsoft.com/office/drawing/2014/main" id="{6CA2AB42-75C4-4466-BE05-BC82FD66E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277234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Скругленный прямоугольник 99">
            <a:extLst>
              <a:ext uri="{FF2B5EF4-FFF2-40B4-BE49-F238E27FC236}">
                <a16:creationId xmlns:a16="http://schemas.microsoft.com/office/drawing/2014/main" id="{9BE398AB-B1D9-2A4F-B84F-EC630E07A153}"/>
              </a:ext>
            </a:extLst>
          </p:cNvPr>
          <p:cNvSpPr/>
          <p:nvPr/>
        </p:nvSpPr>
        <p:spPr>
          <a:xfrm>
            <a:off x="5666488" y="4855794"/>
            <a:ext cx="2132177" cy="1572208"/>
          </a:xfrm>
          <a:prstGeom prst="roundRect">
            <a:avLst>
              <a:gd name="adj" fmla="val 6170"/>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101" name="Скругленный прямоугольник 100">
            <a:extLst>
              <a:ext uri="{FF2B5EF4-FFF2-40B4-BE49-F238E27FC236}">
                <a16:creationId xmlns:a16="http://schemas.microsoft.com/office/drawing/2014/main" id="{9BE398AB-B1D9-2A4F-B84F-EC630E07A153}"/>
              </a:ext>
            </a:extLst>
          </p:cNvPr>
          <p:cNvSpPr/>
          <p:nvPr/>
        </p:nvSpPr>
        <p:spPr>
          <a:xfrm>
            <a:off x="5666488" y="3120123"/>
            <a:ext cx="2132177" cy="157220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102" name="Скругленный прямоугольник 101">
            <a:extLst>
              <a:ext uri="{FF2B5EF4-FFF2-40B4-BE49-F238E27FC236}">
                <a16:creationId xmlns:a16="http://schemas.microsoft.com/office/drawing/2014/main" id="{9BE398AB-B1D9-2A4F-B84F-EC630E07A153}"/>
              </a:ext>
            </a:extLst>
          </p:cNvPr>
          <p:cNvSpPr/>
          <p:nvPr/>
        </p:nvSpPr>
        <p:spPr>
          <a:xfrm>
            <a:off x="5666488" y="1413165"/>
            <a:ext cx="2132177" cy="1572208"/>
          </a:xfrm>
          <a:prstGeom prst="roundRect">
            <a:avLst>
              <a:gd name="adj" fmla="val 6170"/>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6" name="Скругленный прямоугольник 95">
            <a:extLst>
              <a:ext uri="{FF2B5EF4-FFF2-40B4-BE49-F238E27FC236}">
                <a16:creationId xmlns:a16="http://schemas.microsoft.com/office/drawing/2014/main" id="{9BE398AB-B1D9-2A4F-B84F-EC630E07A153}"/>
              </a:ext>
            </a:extLst>
          </p:cNvPr>
          <p:cNvSpPr/>
          <p:nvPr/>
        </p:nvSpPr>
        <p:spPr>
          <a:xfrm>
            <a:off x="3402432" y="1403695"/>
            <a:ext cx="2132177" cy="157220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7" name="Скругленный прямоугольник 96">
            <a:extLst>
              <a:ext uri="{FF2B5EF4-FFF2-40B4-BE49-F238E27FC236}">
                <a16:creationId xmlns:a16="http://schemas.microsoft.com/office/drawing/2014/main" id="{9BE398AB-B1D9-2A4F-B84F-EC630E07A153}"/>
              </a:ext>
            </a:extLst>
          </p:cNvPr>
          <p:cNvSpPr/>
          <p:nvPr/>
        </p:nvSpPr>
        <p:spPr>
          <a:xfrm>
            <a:off x="3402431" y="3106777"/>
            <a:ext cx="2132177" cy="1572208"/>
          </a:xfrm>
          <a:prstGeom prst="roundRect">
            <a:avLst>
              <a:gd name="adj" fmla="val 6170"/>
            </a:avLst>
          </a:prstGeom>
          <a:solidFill>
            <a:srgbClr val="CE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8" name="Скругленный прямоугольник 97">
            <a:extLst>
              <a:ext uri="{FF2B5EF4-FFF2-40B4-BE49-F238E27FC236}">
                <a16:creationId xmlns:a16="http://schemas.microsoft.com/office/drawing/2014/main" id="{9BE398AB-B1D9-2A4F-B84F-EC630E07A153}"/>
              </a:ext>
            </a:extLst>
          </p:cNvPr>
          <p:cNvSpPr/>
          <p:nvPr/>
        </p:nvSpPr>
        <p:spPr>
          <a:xfrm>
            <a:off x="3402432" y="4855794"/>
            <a:ext cx="2132177" cy="157220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5" name="Скругленный прямоугольник 94">
            <a:extLst>
              <a:ext uri="{FF2B5EF4-FFF2-40B4-BE49-F238E27FC236}">
                <a16:creationId xmlns:a16="http://schemas.microsoft.com/office/drawing/2014/main" id="{9BE398AB-B1D9-2A4F-B84F-EC630E07A153}"/>
              </a:ext>
            </a:extLst>
          </p:cNvPr>
          <p:cNvSpPr/>
          <p:nvPr/>
        </p:nvSpPr>
        <p:spPr>
          <a:xfrm>
            <a:off x="1157259" y="4855794"/>
            <a:ext cx="2132177" cy="1572208"/>
          </a:xfrm>
          <a:prstGeom prst="roundRect">
            <a:avLst>
              <a:gd name="adj" fmla="val 6170"/>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94" name="Скругленный прямоугольник 93">
            <a:extLst>
              <a:ext uri="{FF2B5EF4-FFF2-40B4-BE49-F238E27FC236}">
                <a16:creationId xmlns:a16="http://schemas.microsoft.com/office/drawing/2014/main" id="{9BE398AB-B1D9-2A4F-B84F-EC630E07A153}"/>
              </a:ext>
            </a:extLst>
          </p:cNvPr>
          <p:cNvSpPr/>
          <p:nvPr/>
        </p:nvSpPr>
        <p:spPr>
          <a:xfrm>
            <a:off x="1157259" y="3120123"/>
            <a:ext cx="2132177" cy="157220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7" name="Скругленный прямоугольник 6">
            <a:extLst>
              <a:ext uri="{FF2B5EF4-FFF2-40B4-BE49-F238E27FC236}">
                <a16:creationId xmlns:a16="http://schemas.microsoft.com/office/drawing/2014/main" id="{9BE398AB-B1D9-2A4F-B84F-EC630E07A153}"/>
              </a:ext>
            </a:extLst>
          </p:cNvPr>
          <p:cNvSpPr/>
          <p:nvPr/>
        </p:nvSpPr>
        <p:spPr>
          <a:xfrm>
            <a:off x="1157259" y="1413165"/>
            <a:ext cx="2132177" cy="1572208"/>
          </a:xfrm>
          <a:prstGeom prst="roundRect">
            <a:avLst>
              <a:gd name="adj" fmla="val 6170"/>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110" name="Скругленный прямоугольник 109">
            <a:extLst>
              <a:ext uri="{FF2B5EF4-FFF2-40B4-BE49-F238E27FC236}">
                <a16:creationId xmlns:a16="http://schemas.microsoft.com/office/drawing/2014/main" id="{9BE398AB-B1D9-2A4F-B84F-EC630E07A153}"/>
              </a:ext>
            </a:extLst>
          </p:cNvPr>
          <p:cNvSpPr/>
          <p:nvPr/>
        </p:nvSpPr>
        <p:spPr>
          <a:xfrm>
            <a:off x="7911659" y="1403695"/>
            <a:ext cx="2132177" cy="157220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111" name="Скругленный прямоугольник 110">
            <a:extLst>
              <a:ext uri="{FF2B5EF4-FFF2-40B4-BE49-F238E27FC236}">
                <a16:creationId xmlns:a16="http://schemas.microsoft.com/office/drawing/2014/main" id="{9BE398AB-B1D9-2A4F-B84F-EC630E07A153}"/>
              </a:ext>
            </a:extLst>
          </p:cNvPr>
          <p:cNvSpPr/>
          <p:nvPr/>
        </p:nvSpPr>
        <p:spPr>
          <a:xfrm>
            <a:off x="7911659" y="3106777"/>
            <a:ext cx="2132177" cy="1572208"/>
          </a:xfrm>
          <a:prstGeom prst="roundRect">
            <a:avLst>
              <a:gd name="adj" fmla="val 6170"/>
            </a:avLst>
          </a:prstGeom>
          <a:solidFill>
            <a:srgbClr val="CE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130" name="Скругленный прямоугольник 129">
            <a:extLst>
              <a:ext uri="{FF2B5EF4-FFF2-40B4-BE49-F238E27FC236}">
                <a16:creationId xmlns:a16="http://schemas.microsoft.com/office/drawing/2014/main" id="{9BE398AB-B1D9-2A4F-B84F-EC630E07A153}"/>
              </a:ext>
            </a:extLst>
          </p:cNvPr>
          <p:cNvSpPr/>
          <p:nvPr/>
        </p:nvSpPr>
        <p:spPr>
          <a:xfrm>
            <a:off x="7911659" y="4852845"/>
            <a:ext cx="2132177" cy="157220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1035051" y="365125"/>
            <a:ext cx="8428263" cy="1048039"/>
          </a:xfrm>
        </p:spPr>
        <p:txBody>
          <a:bodyPr/>
          <a:lstStyle/>
          <a:p>
            <a:r>
              <a:rPr lang="ru-RU" dirty="0">
                <a:solidFill>
                  <a:schemeClr val="bg2">
                    <a:lumMod val="25000"/>
                  </a:schemeClr>
                </a:solidFill>
              </a:rPr>
              <a:t>ОБРАЗОВАТЕЛЬНАЯ ДЕЯТЕЛЬНОСТЬ</a:t>
            </a: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5</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Объект 2">
            <a:extLst>
              <a:ext uri="{FF2B5EF4-FFF2-40B4-BE49-F238E27FC236}">
                <a16:creationId xmlns:a16="http://schemas.microsoft.com/office/drawing/2014/main" id="{16CBF79E-768A-4121-BCCD-2799AFC77432}"/>
              </a:ext>
            </a:extLst>
          </p:cNvPr>
          <p:cNvSpPr txBox="1">
            <a:spLocks/>
          </p:cNvSpPr>
          <p:nvPr/>
        </p:nvSpPr>
        <p:spPr>
          <a:xfrm>
            <a:off x="1332388" y="1544567"/>
            <a:ext cx="1889520" cy="114275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36</a:t>
            </a:r>
            <a:r>
              <a:rPr lang="ru-RU" sz="1200" dirty="0">
                <a:solidFill>
                  <a:schemeClr val="bg2">
                    <a:lumMod val="25000"/>
                  </a:schemeClr>
                </a:solidFill>
                <a:latin typeface="Verdana" panose="020B0604030504040204" pitchFamily="34" charset="0"/>
                <a:ea typeface="Verdana" panose="020B0604030504040204" pitchFamily="34" charset="0"/>
              </a:rPr>
              <a:t> </a:t>
            </a:r>
            <a:br>
              <a:rPr lang="en-US" sz="1200" dirty="0">
                <a:solidFill>
                  <a:schemeClr val="bg2">
                    <a:lumMod val="25000"/>
                  </a:schemeClr>
                </a:solidFill>
                <a:latin typeface="Verdana" panose="020B0604030504040204" pitchFamily="34" charset="0"/>
                <a:ea typeface="Verdana" panose="020B0604030504040204" pitchFamily="34" charset="0"/>
              </a:rPr>
            </a:br>
            <a:r>
              <a:rPr lang="en-US" sz="1200" dirty="0">
                <a:solidFill>
                  <a:schemeClr val="bg2">
                    <a:lumMod val="25000"/>
                  </a:schemeClr>
                </a:solidFill>
                <a:latin typeface="Verdana" panose="020B0604030504040204" pitchFamily="34" charset="0"/>
                <a:ea typeface="Verdana" panose="020B0604030504040204" pitchFamily="34" charset="0"/>
              </a:rPr>
              <a:t>bachelor’s degree programs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67" name="Объект 2">
            <a:extLst>
              <a:ext uri="{FF2B5EF4-FFF2-40B4-BE49-F238E27FC236}">
                <a16:creationId xmlns:a16="http://schemas.microsoft.com/office/drawing/2014/main" id="{9A393ADF-BA7C-47FD-8D86-F415AB80F81C}"/>
              </a:ext>
            </a:extLst>
          </p:cNvPr>
          <p:cNvSpPr txBox="1">
            <a:spLocks/>
          </p:cNvSpPr>
          <p:nvPr/>
        </p:nvSpPr>
        <p:spPr>
          <a:xfrm>
            <a:off x="1332388" y="4962723"/>
            <a:ext cx="1777846"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b="1" dirty="0">
                <a:solidFill>
                  <a:schemeClr val="bg2">
                    <a:lumMod val="25000"/>
                  </a:schemeClr>
                </a:solidFill>
                <a:latin typeface="Verdana" panose="020B0604030504040204" pitchFamily="34" charset="0"/>
                <a:ea typeface="Verdana" panose="020B0604030504040204" pitchFamily="34" charset="0"/>
              </a:rPr>
              <a:t>280+</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advanced training programs</a:t>
            </a:r>
            <a:endParaRPr lang="ru-RU" sz="1200" dirty="0">
              <a:solidFill>
                <a:schemeClr val="tx1"/>
              </a:solidFill>
              <a:latin typeface="Verdana" panose="020B0604030504040204" pitchFamily="34" charset="0"/>
              <a:ea typeface="Verdana" panose="020B0604030504040204" pitchFamily="34" charset="0"/>
            </a:endParaRPr>
          </a:p>
        </p:txBody>
      </p:sp>
      <p:sp>
        <p:nvSpPr>
          <p:cNvPr id="68" name="Объект 2">
            <a:extLst>
              <a:ext uri="{FF2B5EF4-FFF2-40B4-BE49-F238E27FC236}">
                <a16:creationId xmlns:a16="http://schemas.microsoft.com/office/drawing/2014/main" id="{74F5C5AE-E85A-4B86-91D5-CD1C6499FE0F}"/>
              </a:ext>
            </a:extLst>
          </p:cNvPr>
          <p:cNvSpPr txBox="1">
            <a:spLocks/>
          </p:cNvSpPr>
          <p:nvPr/>
        </p:nvSpPr>
        <p:spPr>
          <a:xfrm>
            <a:off x="3507238" y="3272213"/>
            <a:ext cx="1809750" cy="105129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b="1" dirty="0">
                <a:solidFill>
                  <a:schemeClr val="bg2">
                    <a:lumMod val="25000"/>
                  </a:schemeClr>
                </a:solidFill>
                <a:latin typeface="Verdana" panose="020B0604030504040204" pitchFamily="34" charset="0"/>
                <a:ea typeface="Verdana" panose="020B0604030504040204" pitchFamily="34" charset="0"/>
              </a:rPr>
              <a:t>36</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network master’s programs</a:t>
            </a:r>
            <a:endParaRPr lang="ru-RU" sz="1200" dirty="0">
              <a:solidFill>
                <a:schemeClr val="tx1"/>
              </a:solidFill>
              <a:latin typeface="Verdana" panose="020B0604030504040204" pitchFamily="34" charset="0"/>
              <a:ea typeface="Verdana" panose="020B0604030504040204" pitchFamily="34" charset="0"/>
            </a:endParaRPr>
          </a:p>
          <a:p>
            <a:pPr marL="0" indent="0">
              <a:spcBef>
                <a:spcPts val="0"/>
              </a:spcBef>
              <a:buNone/>
            </a:pPr>
            <a:r>
              <a:rPr lang="ru-RU" sz="1200" dirty="0">
                <a:solidFill>
                  <a:schemeClr val="bg2">
                    <a:lumMod val="25000"/>
                  </a:schemeClr>
                </a:solidFill>
                <a:latin typeface="Verdana" panose="020B0604030504040204" pitchFamily="34" charset="0"/>
                <a:ea typeface="Verdana" panose="020B0604030504040204" pitchFamily="34" charset="0"/>
              </a:rPr>
              <a:t> </a:t>
            </a:r>
          </a:p>
        </p:txBody>
      </p:sp>
      <p:sp>
        <p:nvSpPr>
          <p:cNvPr id="71" name="Объект 2">
            <a:extLst>
              <a:ext uri="{FF2B5EF4-FFF2-40B4-BE49-F238E27FC236}">
                <a16:creationId xmlns:a16="http://schemas.microsoft.com/office/drawing/2014/main" id="{BEE8CE5D-5AD0-4DA3-852F-542E9BAC4810}"/>
              </a:ext>
            </a:extLst>
          </p:cNvPr>
          <p:cNvSpPr txBox="1">
            <a:spLocks/>
          </p:cNvSpPr>
          <p:nvPr/>
        </p:nvSpPr>
        <p:spPr>
          <a:xfrm>
            <a:off x="3507238" y="4962723"/>
            <a:ext cx="1906416" cy="126405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b="1" dirty="0">
                <a:solidFill>
                  <a:schemeClr val="bg2">
                    <a:lumMod val="25000"/>
                  </a:schemeClr>
                </a:solidFill>
                <a:latin typeface="Verdana" panose="020B0604030504040204" pitchFamily="34" charset="0"/>
                <a:ea typeface="Verdana" panose="020B0604030504040204" pitchFamily="34" charset="0"/>
              </a:rPr>
              <a:t>9000+</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students</a:t>
            </a:r>
            <a:r>
              <a:rPr lang="ru-RU" sz="1200"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completed</a:t>
            </a:r>
            <a:r>
              <a:rPr lang="ru-RU" sz="1200"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continuing education programs</a:t>
            </a:r>
          </a:p>
        </p:txBody>
      </p:sp>
      <p:sp>
        <p:nvSpPr>
          <p:cNvPr id="72" name="Объект 2">
            <a:extLst>
              <a:ext uri="{FF2B5EF4-FFF2-40B4-BE49-F238E27FC236}">
                <a16:creationId xmlns:a16="http://schemas.microsoft.com/office/drawing/2014/main" id="{33F61D78-85D6-43EB-8171-D7F6DDD8F96A}"/>
              </a:ext>
            </a:extLst>
          </p:cNvPr>
          <p:cNvSpPr txBox="1">
            <a:spLocks/>
          </p:cNvSpPr>
          <p:nvPr/>
        </p:nvSpPr>
        <p:spPr>
          <a:xfrm>
            <a:off x="1332388" y="3259845"/>
            <a:ext cx="1762545" cy="130874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71 </a:t>
            </a:r>
            <a:br>
              <a:rPr lang="en-US" sz="1200" dirty="0">
                <a:solidFill>
                  <a:schemeClr val="bg2">
                    <a:lumMod val="25000"/>
                  </a:schemeClr>
                </a:solidFill>
                <a:latin typeface="Verdana" panose="020B0604030504040204" pitchFamily="34" charset="0"/>
                <a:ea typeface="Verdana" panose="020B0604030504040204" pitchFamily="34" charset="0"/>
              </a:rPr>
            </a:br>
            <a:r>
              <a:rPr lang="en-US" sz="1200" dirty="0">
                <a:solidFill>
                  <a:schemeClr val="bg2">
                    <a:lumMod val="25000"/>
                  </a:schemeClr>
                </a:solidFill>
                <a:latin typeface="Verdana" panose="020B0604030504040204" pitchFamily="34" charset="0"/>
                <a:ea typeface="Verdana" panose="020B0604030504040204" pitchFamily="34" charset="0"/>
              </a:rPr>
              <a:t>master’s degree programs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73" name="Объект 2">
            <a:extLst>
              <a:ext uri="{FF2B5EF4-FFF2-40B4-BE49-F238E27FC236}">
                <a16:creationId xmlns:a16="http://schemas.microsoft.com/office/drawing/2014/main" id="{433E9197-ECBC-4369-9719-511FE4B2D354}"/>
              </a:ext>
            </a:extLst>
          </p:cNvPr>
          <p:cNvSpPr txBox="1">
            <a:spLocks/>
          </p:cNvSpPr>
          <p:nvPr/>
        </p:nvSpPr>
        <p:spPr>
          <a:xfrm>
            <a:off x="3507239" y="1544568"/>
            <a:ext cx="1809750" cy="116568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7 </a:t>
            </a:r>
            <a:endParaRPr lang="en-US" b="1" dirty="0">
              <a:solidFill>
                <a:schemeClr val="bg2">
                  <a:lumMod val="25000"/>
                </a:schemeClr>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sz="1200" dirty="0">
                <a:solidFill>
                  <a:schemeClr val="bg2">
                    <a:lumMod val="25000"/>
                  </a:schemeClr>
                </a:solidFill>
                <a:latin typeface="Verdana" panose="020B0604030504040204" pitchFamily="34" charset="0"/>
                <a:ea typeface="Verdana" panose="020B0604030504040204" pitchFamily="34" charset="0"/>
              </a:rPr>
              <a:t>specialist degree programs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74" name="Объект 2">
            <a:extLst>
              <a:ext uri="{FF2B5EF4-FFF2-40B4-BE49-F238E27FC236}">
                <a16:creationId xmlns:a16="http://schemas.microsoft.com/office/drawing/2014/main" id="{E19E545D-E5B6-4C4E-AE95-6CB7E1CA51F0}"/>
              </a:ext>
            </a:extLst>
          </p:cNvPr>
          <p:cNvSpPr txBox="1">
            <a:spLocks/>
          </p:cNvSpPr>
          <p:nvPr/>
        </p:nvSpPr>
        <p:spPr>
          <a:xfrm>
            <a:off x="5833355" y="3259845"/>
            <a:ext cx="1670659" cy="129165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u-RU" b="1" dirty="0">
                <a:solidFill>
                  <a:schemeClr val="bg2">
                    <a:lumMod val="25000"/>
                  </a:schemeClr>
                </a:solidFill>
                <a:latin typeface="Verdana" panose="020B0604030504040204" pitchFamily="34" charset="0"/>
                <a:ea typeface="Verdana" panose="020B0604030504040204" pitchFamily="34" charset="0"/>
              </a:rPr>
              <a:t>63 </a:t>
            </a:r>
            <a:br>
              <a:rPr lang="en-US" sz="1200" dirty="0">
                <a:solidFill>
                  <a:schemeClr val="bg2">
                    <a:lumMod val="25000"/>
                  </a:schemeClr>
                </a:solidFill>
                <a:latin typeface="Verdana" panose="020B0604030504040204" pitchFamily="34" charset="0"/>
                <a:ea typeface="Verdana" panose="020B0604030504040204" pitchFamily="34" charset="0"/>
              </a:rPr>
            </a:br>
            <a:r>
              <a:rPr lang="en-US" sz="1200" dirty="0">
                <a:solidFill>
                  <a:prstClr val="black"/>
                </a:solidFill>
                <a:latin typeface="Verdana" panose="020B0604030504040204" pitchFamily="34" charset="0"/>
                <a:ea typeface="Verdana" panose="020B0604030504040204" pitchFamily="34" charset="0"/>
              </a:rPr>
              <a:t>postgraduate programs</a:t>
            </a:r>
            <a:endParaRPr lang="ru-RU" sz="1200" dirty="0">
              <a:solidFill>
                <a:prstClr val="black"/>
              </a:solidFill>
              <a:latin typeface="Verdana" panose="020B0604030504040204" pitchFamily="34" charset="0"/>
              <a:ea typeface="Verdana" panose="020B0604030504040204" pitchFamily="34" charset="0"/>
            </a:endParaRPr>
          </a:p>
          <a:p>
            <a:pPr marL="0" lvl="0" indent="0">
              <a:buNone/>
              <a:defRPr/>
            </a:pP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75" name="Объект 2">
            <a:extLst>
              <a:ext uri="{FF2B5EF4-FFF2-40B4-BE49-F238E27FC236}">
                <a16:creationId xmlns:a16="http://schemas.microsoft.com/office/drawing/2014/main" id="{6C12FDBF-2167-42A4-AA1B-29B1F629A0F6}"/>
              </a:ext>
            </a:extLst>
          </p:cNvPr>
          <p:cNvSpPr txBox="1">
            <a:spLocks/>
          </p:cNvSpPr>
          <p:nvPr/>
        </p:nvSpPr>
        <p:spPr>
          <a:xfrm>
            <a:off x="5833355" y="4962723"/>
            <a:ext cx="1881213" cy="1536499"/>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32</a:t>
            </a:r>
            <a:r>
              <a:rPr lang="ru-RU" sz="1200" dirty="0">
                <a:solidFill>
                  <a:schemeClr val="bg2">
                    <a:lumMod val="25000"/>
                  </a:schemeClr>
                </a:solidFill>
                <a:latin typeface="Verdana" panose="020B0604030504040204" pitchFamily="34" charset="0"/>
                <a:ea typeface="Verdana" panose="020B0604030504040204" pitchFamily="34" charset="0"/>
              </a:rPr>
              <a:t> </a:t>
            </a:r>
            <a:br>
              <a:rPr lang="en-US" sz="1200" dirty="0">
                <a:solidFill>
                  <a:schemeClr val="bg2">
                    <a:lumMod val="25000"/>
                  </a:schemeClr>
                </a:solidFill>
                <a:latin typeface="Verdana" panose="020B0604030504040204" pitchFamily="34" charset="0"/>
                <a:ea typeface="Verdana" panose="020B0604030504040204" pitchFamily="34" charset="0"/>
              </a:rPr>
            </a:br>
            <a:r>
              <a:rPr lang="en-US" sz="1200" dirty="0">
                <a:solidFill>
                  <a:schemeClr val="bg2">
                    <a:lumMod val="25000"/>
                  </a:schemeClr>
                </a:solidFill>
                <a:latin typeface="Verdana" panose="020B0604030504040204" pitchFamily="34" charset="0"/>
                <a:ea typeface="Verdana" panose="020B0604030504040204" pitchFamily="34" charset="0"/>
              </a:rPr>
              <a:t>doctoral programs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93" name="Объект 2">
            <a:extLst>
              <a:ext uri="{FF2B5EF4-FFF2-40B4-BE49-F238E27FC236}">
                <a16:creationId xmlns:a16="http://schemas.microsoft.com/office/drawing/2014/main" id="{9EF58A23-E12B-48F7-AA8A-D7CC8687E352}"/>
              </a:ext>
            </a:extLst>
          </p:cNvPr>
          <p:cNvSpPr txBox="1">
            <a:spLocks/>
          </p:cNvSpPr>
          <p:nvPr/>
        </p:nvSpPr>
        <p:spPr>
          <a:xfrm>
            <a:off x="5833355" y="1544568"/>
            <a:ext cx="1878018" cy="11427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b="1" dirty="0">
                <a:solidFill>
                  <a:schemeClr val="bg2">
                    <a:lumMod val="25000"/>
                  </a:schemeClr>
                </a:solidFill>
                <a:latin typeface="Verdana" panose="020B0604030504040204" pitchFamily="34" charset="0"/>
                <a:ea typeface="Verdana" panose="020B0604030504040204" pitchFamily="34" charset="0"/>
              </a:rPr>
              <a:t>6</a:t>
            </a:r>
          </a:p>
          <a:p>
            <a:pPr marL="0" indent="0">
              <a:spcBef>
                <a:spcPts val="0"/>
              </a:spcBef>
              <a:buNone/>
            </a:pPr>
            <a:r>
              <a:rPr lang="en-US" sz="1200" dirty="0">
                <a:solidFill>
                  <a:schemeClr val="bg2">
                    <a:lumMod val="25000"/>
                  </a:schemeClr>
                </a:solidFill>
                <a:latin typeface="Verdana" panose="020B0604030504040204" pitchFamily="34" charset="0"/>
                <a:ea typeface="Verdana" panose="020B0604030504040204" pitchFamily="34" charset="0"/>
              </a:rPr>
              <a:t>network bachelor’s programs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69" name="Объект 2">
            <a:extLst>
              <a:ext uri="{FF2B5EF4-FFF2-40B4-BE49-F238E27FC236}">
                <a16:creationId xmlns:a16="http://schemas.microsoft.com/office/drawing/2014/main" id="{8F63A545-1017-4A63-BD56-1B15711EA726}"/>
              </a:ext>
            </a:extLst>
          </p:cNvPr>
          <p:cNvSpPr txBox="1">
            <a:spLocks/>
          </p:cNvSpPr>
          <p:nvPr/>
        </p:nvSpPr>
        <p:spPr>
          <a:xfrm>
            <a:off x="8030318" y="1520093"/>
            <a:ext cx="1946931"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b="1" dirty="0">
                <a:solidFill>
                  <a:schemeClr val="bg2">
                    <a:lumMod val="25000"/>
                  </a:schemeClr>
                </a:solidFill>
                <a:latin typeface="Verdana" panose="020B0604030504040204" pitchFamily="34" charset="0"/>
                <a:ea typeface="Verdana" panose="020B0604030504040204" pitchFamily="34" charset="0"/>
              </a:rPr>
              <a:t>2500+</a:t>
            </a:r>
          </a:p>
          <a:p>
            <a:pPr marL="0" indent="0">
              <a:spcBef>
                <a:spcPts val="0"/>
              </a:spcBef>
              <a:buNone/>
            </a:pPr>
            <a:r>
              <a:rPr lang="en-US" sz="1200" dirty="0">
                <a:solidFill>
                  <a:schemeClr val="bg2">
                    <a:lumMod val="25000"/>
                  </a:schemeClr>
                </a:solidFill>
                <a:latin typeface="Verdana" panose="020B0604030504040204" pitchFamily="34" charset="0"/>
                <a:ea typeface="Verdana" panose="020B0604030504040204" pitchFamily="34" charset="0"/>
              </a:rPr>
              <a:t>online courses for full-time and extramural programs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70" name="TextBox 69">
            <a:extLst>
              <a:ext uri="{FF2B5EF4-FFF2-40B4-BE49-F238E27FC236}">
                <a16:creationId xmlns:a16="http://schemas.microsoft.com/office/drawing/2014/main" id="{EB9C3271-DF78-454A-AD85-053388DC85B4}"/>
              </a:ext>
            </a:extLst>
          </p:cNvPr>
          <p:cNvSpPr txBox="1"/>
          <p:nvPr/>
        </p:nvSpPr>
        <p:spPr>
          <a:xfrm>
            <a:off x="8030318" y="3184732"/>
            <a:ext cx="2183433" cy="954107"/>
          </a:xfrm>
          <a:prstGeom prst="rect">
            <a:avLst/>
          </a:prstGeom>
          <a:noFill/>
        </p:spPr>
        <p:txBody>
          <a:bodyPr wrap="square" rtlCol="0">
            <a:spAutoFit/>
          </a:bodyPr>
          <a:lstStyle/>
          <a:p>
            <a:r>
              <a:rPr lang="ru-RU" sz="2000" b="1" dirty="0">
                <a:solidFill>
                  <a:schemeClr val="bg2">
                    <a:lumMod val="25000"/>
                  </a:schemeClr>
                </a:solidFill>
                <a:latin typeface="Verdana" panose="020B0604030504040204" pitchFamily="34" charset="0"/>
                <a:ea typeface="Verdana" panose="020B0604030504040204" pitchFamily="34" charset="0"/>
              </a:rPr>
              <a:t>240+ </a:t>
            </a:r>
            <a:endParaRPr lang="en-US" sz="2000" b="1" dirty="0">
              <a:solidFill>
                <a:schemeClr val="bg2">
                  <a:lumMod val="25000"/>
                </a:schemeClr>
              </a:solidFill>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virtual simulators for </a:t>
            </a:r>
            <a:br>
              <a:rPr lang="ru-RU"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full-time and </a:t>
            </a:r>
            <a:br>
              <a:rPr lang="ru-RU"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extramural studies</a:t>
            </a:r>
          </a:p>
        </p:txBody>
      </p:sp>
      <p:grpSp>
        <p:nvGrpSpPr>
          <p:cNvPr id="46" name="Группа 45"/>
          <p:cNvGrpSpPr/>
          <p:nvPr/>
        </p:nvGrpSpPr>
        <p:grpSpPr>
          <a:xfrm>
            <a:off x="7771568" y="2969910"/>
            <a:ext cx="177670" cy="1891704"/>
            <a:chOff x="7771568" y="2969910"/>
            <a:chExt cx="177670" cy="1891704"/>
          </a:xfrm>
          <a:solidFill>
            <a:schemeClr val="bg2">
              <a:lumMod val="25000"/>
            </a:schemeClr>
          </a:solidFill>
        </p:grpSpPr>
        <p:sp>
          <p:nvSpPr>
            <p:cNvPr id="115" name="Полилиния 114"/>
            <p:cNvSpPr/>
            <p:nvPr/>
          </p:nvSpPr>
          <p:spPr>
            <a:xfrm rot="2700000">
              <a:off x="7780413" y="2961065"/>
              <a:ext cx="159980" cy="177670"/>
            </a:xfrm>
            <a:custGeom>
              <a:avLst/>
              <a:gdLst>
                <a:gd name="connsiteX0" fmla="*/ 953470 w 953470"/>
                <a:gd name="connsiteY0" fmla="*/ 0 h 950293"/>
                <a:gd name="connsiteX1" fmla="*/ 953470 w 953470"/>
                <a:gd name="connsiteY1" fmla="*/ 82 h 950293"/>
                <a:gd name="connsiteX2" fmla="*/ 953268 w 953470"/>
                <a:gd name="connsiteY2" fmla="*/ 247 h 950293"/>
                <a:gd name="connsiteX3" fmla="*/ 0 w 953470"/>
                <a:gd name="connsiteY3" fmla="*/ 3867 h 950293"/>
                <a:gd name="connsiteX4" fmla="*/ 2187 w 953470"/>
                <a:gd name="connsiteY4" fmla="*/ 6545 h 950293"/>
                <a:gd name="connsiteX5" fmla="*/ 843195 w 953470"/>
                <a:gd name="connsiteY5" fmla="*/ 92255 h 950293"/>
                <a:gd name="connsiteX6" fmla="*/ 941827 w 953470"/>
                <a:gd name="connsiteY6" fmla="*/ 11688 h 950293"/>
                <a:gd name="connsiteX7" fmla="*/ 861259 w 953470"/>
                <a:gd name="connsiteY7" fmla="*/ 110321 h 950293"/>
                <a:gd name="connsiteX8" fmla="*/ 861258 w 953470"/>
                <a:gd name="connsiteY8" fmla="*/ 846400 h 950293"/>
                <a:gd name="connsiteX9" fmla="*/ 946123 w 953470"/>
                <a:gd name="connsiteY9" fmla="*/ 950293 h 950293"/>
                <a:gd name="connsiteX10" fmla="*/ 945701 w 953470"/>
                <a:gd name="connsiteY10" fmla="*/ 950293 h 950293"/>
                <a:gd name="connsiteX11" fmla="*/ 842041 w 953470"/>
                <a:gd name="connsiteY11" fmla="*/ 865618 h 950293"/>
                <a:gd name="connsiteX12" fmla="*/ 105961 w 953470"/>
                <a:gd name="connsiteY12" fmla="*/ 865618 h 950293"/>
                <a:gd name="connsiteX13" fmla="*/ 7332 w 953470"/>
                <a:gd name="connsiteY13" fmla="*/ 946183 h 950293"/>
                <a:gd name="connsiteX14" fmla="*/ 87897 w 953470"/>
                <a:gd name="connsiteY14" fmla="*/ 847554 h 950293"/>
                <a:gd name="connsiteX15" fmla="*/ 2187 w 953470"/>
                <a:gd name="connsiteY15" fmla="*/ 6546 h 950293"/>
                <a:gd name="connsiteX16" fmla="*/ 0 w 953470"/>
                <a:gd name="connsiteY16" fmla="*/ 4760 h 95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470" h="950293">
                  <a:moveTo>
                    <a:pt x="953470" y="0"/>
                  </a:moveTo>
                  <a:lnTo>
                    <a:pt x="953470" y="82"/>
                  </a:lnTo>
                  <a:lnTo>
                    <a:pt x="953268" y="247"/>
                  </a:lnTo>
                  <a:close/>
                  <a:moveTo>
                    <a:pt x="0" y="3867"/>
                  </a:moveTo>
                  <a:lnTo>
                    <a:pt x="2187" y="6545"/>
                  </a:lnTo>
                  <a:cubicBezTo>
                    <a:pt x="230748" y="235107"/>
                    <a:pt x="583568" y="263677"/>
                    <a:pt x="843195" y="92255"/>
                  </a:cubicBezTo>
                  <a:lnTo>
                    <a:pt x="941827" y="11688"/>
                  </a:lnTo>
                  <a:lnTo>
                    <a:pt x="861259" y="110321"/>
                  </a:lnTo>
                  <a:cubicBezTo>
                    <a:pt x="714327" y="332858"/>
                    <a:pt x="714327" y="623863"/>
                    <a:pt x="861258" y="846400"/>
                  </a:cubicBezTo>
                  <a:lnTo>
                    <a:pt x="946123" y="950293"/>
                  </a:lnTo>
                  <a:lnTo>
                    <a:pt x="945701" y="950293"/>
                  </a:lnTo>
                  <a:lnTo>
                    <a:pt x="842041" y="865618"/>
                  </a:lnTo>
                  <a:cubicBezTo>
                    <a:pt x="619504" y="718686"/>
                    <a:pt x="328498" y="718686"/>
                    <a:pt x="105961" y="865618"/>
                  </a:cubicBezTo>
                  <a:lnTo>
                    <a:pt x="7332" y="946183"/>
                  </a:lnTo>
                  <a:lnTo>
                    <a:pt x="87897" y="847554"/>
                  </a:lnTo>
                  <a:cubicBezTo>
                    <a:pt x="259318" y="587928"/>
                    <a:pt x="230748" y="235108"/>
                    <a:pt x="2187" y="6546"/>
                  </a:cubicBezTo>
                  <a:lnTo>
                    <a:pt x="0" y="47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Полилиния 115"/>
            <p:cNvSpPr/>
            <p:nvPr/>
          </p:nvSpPr>
          <p:spPr>
            <a:xfrm rot="2700000">
              <a:off x="7780413" y="4692789"/>
              <a:ext cx="159980" cy="177670"/>
            </a:xfrm>
            <a:custGeom>
              <a:avLst/>
              <a:gdLst>
                <a:gd name="connsiteX0" fmla="*/ 953470 w 953470"/>
                <a:gd name="connsiteY0" fmla="*/ 0 h 950293"/>
                <a:gd name="connsiteX1" fmla="*/ 953470 w 953470"/>
                <a:gd name="connsiteY1" fmla="*/ 82 h 950293"/>
                <a:gd name="connsiteX2" fmla="*/ 953268 w 953470"/>
                <a:gd name="connsiteY2" fmla="*/ 247 h 950293"/>
                <a:gd name="connsiteX3" fmla="*/ 0 w 953470"/>
                <a:gd name="connsiteY3" fmla="*/ 3867 h 950293"/>
                <a:gd name="connsiteX4" fmla="*/ 2187 w 953470"/>
                <a:gd name="connsiteY4" fmla="*/ 6545 h 950293"/>
                <a:gd name="connsiteX5" fmla="*/ 843195 w 953470"/>
                <a:gd name="connsiteY5" fmla="*/ 92255 h 950293"/>
                <a:gd name="connsiteX6" fmla="*/ 941827 w 953470"/>
                <a:gd name="connsiteY6" fmla="*/ 11688 h 950293"/>
                <a:gd name="connsiteX7" fmla="*/ 861259 w 953470"/>
                <a:gd name="connsiteY7" fmla="*/ 110321 h 950293"/>
                <a:gd name="connsiteX8" fmla="*/ 861258 w 953470"/>
                <a:gd name="connsiteY8" fmla="*/ 846400 h 950293"/>
                <a:gd name="connsiteX9" fmla="*/ 946123 w 953470"/>
                <a:gd name="connsiteY9" fmla="*/ 950293 h 950293"/>
                <a:gd name="connsiteX10" fmla="*/ 945701 w 953470"/>
                <a:gd name="connsiteY10" fmla="*/ 950293 h 950293"/>
                <a:gd name="connsiteX11" fmla="*/ 842041 w 953470"/>
                <a:gd name="connsiteY11" fmla="*/ 865618 h 950293"/>
                <a:gd name="connsiteX12" fmla="*/ 105961 w 953470"/>
                <a:gd name="connsiteY12" fmla="*/ 865618 h 950293"/>
                <a:gd name="connsiteX13" fmla="*/ 7332 w 953470"/>
                <a:gd name="connsiteY13" fmla="*/ 946183 h 950293"/>
                <a:gd name="connsiteX14" fmla="*/ 87897 w 953470"/>
                <a:gd name="connsiteY14" fmla="*/ 847554 h 950293"/>
                <a:gd name="connsiteX15" fmla="*/ 2187 w 953470"/>
                <a:gd name="connsiteY15" fmla="*/ 6546 h 950293"/>
                <a:gd name="connsiteX16" fmla="*/ 0 w 953470"/>
                <a:gd name="connsiteY16" fmla="*/ 4760 h 95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470" h="950293">
                  <a:moveTo>
                    <a:pt x="953470" y="0"/>
                  </a:moveTo>
                  <a:lnTo>
                    <a:pt x="953470" y="82"/>
                  </a:lnTo>
                  <a:lnTo>
                    <a:pt x="953268" y="247"/>
                  </a:lnTo>
                  <a:close/>
                  <a:moveTo>
                    <a:pt x="0" y="3867"/>
                  </a:moveTo>
                  <a:lnTo>
                    <a:pt x="2187" y="6545"/>
                  </a:lnTo>
                  <a:cubicBezTo>
                    <a:pt x="230748" y="235107"/>
                    <a:pt x="583568" y="263677"/>
                    <a:pt x="843195" y="92255"/>
                  </a:cubicBezTo>
                  <a:lnTo>
                    <a:pt x="941827" y="11688"/>
                  </a:lnTo>
                  <a:lnTo>
                    <a:pt x="861259" y="110321"/>
                  </a:lnTo>
                  <a:cubicBezTo>
                    <a:pt x="714327" y="332858"/>
                    <a:pt x="714327" y="623863"/>
                    <a:pt x="861258" y="846400"/>
                  </a:cubicBezTo>
                  <a:lnTo>
                    <a:pt x="946123" y="950293"/>
                  </a:lnTo>
                  <a:lnTo>
                    <a:pt x="945701" y="950293"/>
                  </a:lnTo>
                  <a:lnTo>
                    <a:pt x="842041" y="865618"/>
                  </a:lnTo>
                  <a:cubicBezTo>
                    <a:pt x="619504" y="718686"/>
                    <a:pt x="328498" y="718686"/>
                    <a:pt x="105961" y="865618"/>
                  </a:cubicBezTo>
                  <a:lnTo>
                    <a:pt x="7332" y="946183"/>
                  </a:lnTo>
                  <a:lnTo>
                    <a:pt x="87897" y="847554"/>
                  </a:lnTo>
                  <a:cubicBezTo>
                    <a:pt x="259318" y="587928"/>
                    <a:pt x="230748" y="235108"/>
                    <a:pt x="2187" y="6546"/>
                  </a:cubicBezTo>
                  <a:lnTo>
                    <a:pt x="0" y="47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1" name="Объект 2">
            <a:extLst>
              <a:ext uri="{FF2B5EF4-FFF2-40B4-BE49-F238E27FC236}">
                <a16:creationId xmlns:a16="http://schemas.microsoft.com/office/drawing/2014/main" id="{8F63A545-1017-4A63-BD56-1B15711EA726}"/>
              </a:ext>
            </a:extLst>
          </p:cNvPr>
          <p:cNvSpPr txBox="1">
            <a:spLocks/>
          </p:cNvSpPr>
          <p:nvPr/>
        </p:nvSpPr>
        <p:spPr>
          <a:xfrm>
            <a:off x="8030318" y="4917818"/>
            <a:ext cx="1946931"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chemeClr val="bg2">
                    <a:lumMod val="25000"/>
                  </a:schemeClr>
                </a:solidFill>
                <a:latin typeface="Verdana" panose="020B0604030504040204" pitchFamily="34" charset="0"/>
                <a:ea typeface="Verdana" panose="020B0604030504040204" pitchFamily="34" charset="0"/>
              </a:rPr>
              <a:t>80</a:t>
            </a:r>
            <a:endParaRPr lang="ru-RU" b="1" dirty="0">
              <a:solidFill>
                <a:schemeClr val="bg2">
                  <a:lumMod val="25000"/>
                </a:schemeClr>
              </a:solidFill>
              <a:latin typeface="Verdana" panose="020B0604030504040204" pitchFamily="34" charset="0"/>
              <a:ea typeface="Verdana" panose="020B0604030504040204" pitchFamily="34" charset="0"/>
            </a:endParaRP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professional development programs</a:t>
            </a:r>
            <a:endParaRPr lang="ru-RU" sz="1200" dirty="0">
              <a:solidFill>
                <a:schemeClr val="tx1"/>
              </a:solidFill>
              <a:latin typeface="Verdana" panose="020B0604030504040204" pitchFamily="34" charset="0"/>
              <a:ea typeface="Verdana" panose="020B0604030504040204" pitchFamily="34" charset="0"/>
            </a:endParaRPr>
          </a:p>
        </p:txBody>
      </p:sp>
      <p:sp>
        <p:nvSpPr>
          <p:cNvPr id="132" name="Объект 2">
            <a:extLst>
              <a:ext uri="{FF2B5EF4-FFF2-40B4-BE49-F238E27FC236}">
                <a16:creationId xmlns:a16="http://schemas.microsoft.com/office/drawing/2014/main" id="{E6675FDC-6F70-420A-9C96-5A332498960F}"/>
              </a:ext>
            </a:extLst>
          </p:cNvPr>
          <p:cNvSpPr txBox="1">
            <a:spLocks/>
          </p:cNvSpPr>
          <p:nvPr/>
        </p:nvSpPr>
        <p:spPr>
          <a:xfrm>
            <a:off x="10156830" y="1402210"/>
            <a:ext cx="1891735" cy="47119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2">
                    <a:lumMod val="25000"/>
                  </a:schemeClr>
                </a:solidFill>
                <a:latin typeface="Verdana" panose="020B0604030504040204" pitchFamily="34" charset="0"/>
                <a:ea typeface="Verdana" panose="020B0604030504040204" pitchFamily="34" charset="0"/>
              </a:rPr>
              <a:t>STUDENT NUMBER</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sp>
        <p:nvSpPr>
          <p:cNvPr id="133" name="Объект 2">
            <a:extLst>
              <a:ext uri="{FF2B5EF4-FFF2-40B4-BE49-F238E27FC236}">
                <a16:creationId xmlns:a16="http://schemas.microsoft.com/office/drawing/2014/main" id="{E6675FDC-6F70-420A-9C96-5A332498960F}"/>
              </a:ext>
            </a:extLst>
          </p:cNvPr>
          <p:cNvSpPr txBox="1">
            <a:spLocks/>
          </p:cNvSpPr>
          <p:nvPr/>
        </p:nvSpPr>
        <p:spPr>
          <a:xfrm>
            <a:off x="10193102" y="1918742"/>
            <a:ext cx="1585203" cy="174961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solidFill>
                  <a:schemeClr val="bg2">
                    <a:lumMod val="25000"/>
                  </a:schemeClr>
                </a:solidFill>
                <a:latin typeface="Verdana" panose="020B0604030504040204" pitchFamily="34" charset="0"/>
                <a:ea typeface="Verdana" panose="020B0604030504040204" pitchFamily="34" charset="0"/>
              </a:rPr>
              <a:t>12</a:t>
            </a:r>
            <a:r>
              <a:rPr lang="en-US" b="1" dirty="0">
                <a:solidFill>
                  <a:schemeClr val="bg2">
                    <a:lumMod val="25000"/>
                  </a:schemeClr>
                </a:solidFill>
                <a:latin typeface="Verdana" panose="020B0604030504040204" pitchFamily="34" charset="0"/>
                <a:ea typeface="Verdana" panose="020B0604030504040204" pitchFamily="34" charset="0"/>
              </a:rPr>
              <a:t>,</a:t>
            </a:r>
            <a:r>
              <a:rPr lang="ru-RU" b="1" dirty="0">
                <a:solidFill>
                  <a:schemeClr val="bg2">
                    <a:lumMod val="25000"/>
                  </a:schemeClr>
                </a:solidFill>
                <a:latin typeface="Verdana" panose="020B0604030504040204" pitchFamily="34" charset="0"/>
                <a:ea typeface="Verdana" panose="020B0604030504040204" pitchFamily="34" charset="0"/>
              </a:rPr>
              <a:t>297</a:t>
            </a:r>
            <a:r>
              <a:rPr lang="ru-RU" sz="1200" dirty="0">
                <a:solidFill>
                  <a:schemeClr val="bg2">
                    <a:lumMod val="25000"/>
                  </a:schemeClr>
                </a:solidFill>
                <a:latin typeface="Verdana" panose="020B0604030504040204" pitchFamily="34" charset="0"/>
                <a:ea typeface="Verdana" panose="020B0604030504040204" pitchFamily="34" charset="0"/>
              </a:rPr>
              <a:t>,  </a:t>
            </a:r>
          </a:p>
          <a:p>
            <a:pPr marL="0" indent="0">
              <a:buNone/>
            </a:pPr>
            <a:r>
              <a:rPr lang="en-US" sz="1200" dirty="0">
                <a:solidFill>
                  <a:schemeClr val="bg2">
                    <a:lumMod val="25000"/>
                  </a:schemeClr>
                </a:solidFill>
                <a:latin typeface="Verdana" panose="020B0604030504040204" pitchFamily="34" charset="0"/>
                <a:ea typeface="Verdana" panose="020B0604030504040204" pitchFamily="34" charset="0"/>
              </a:rPr>
              <a:t>including</a:t>
            </a:r>
            <a:br>
              <a:rPr lang="en-US" sz="1200" dirty="0">
                <a:solidFill>
                  <a:schemeClr val="bg2">
                    <a:lumMod val="25000"/>
                  </a:schemeClr>
                </a:solidFill>
                <a:latin typeface="Verdana" panose="020B0604030504040204" pitchFamily="34" charset="0"/>
                <a:ea typeface="Verdana" panose="020B0604030504040204" pitchFamily="34" charset="0"/>
              </a:rPr>
            </a:br>
            <a:r>
              <a:rPr lang="ru-RU" b="1" dirty="0">
                <a:solidFill>
                  <a:schemeClr val="bg2">
                    <a:lumMod val="25000"/>
                  </a:schemeClr>
                </a:solidFill>
                <a:latin typeface="Verdana" panose="020B0604030504040204" pitchFamily="34" charset="0"/>
                <a:ea typeface="Verdana" panose="020B0604030504040204" pitchFamily="34" charset="0"/>
              </a:rPr>
              <a:t>2</a:t>
            </a:r>
            <a:r>
              <a:rPr lang="en-US" b="1" dirty="0">
                <a:solidFill>
                  <a:schemeClr val="bg2">
                    <a:lumMod val="25000"/>
                  </a:schemeClr>
                </a:solidFill>
                <a:latin typeface="Verdana" panose="020B0604030504040204" pitchFamily="34" charset="0"/>
                <a:ea typeface="Verdana" panose="020B0604030504040204" pitchFamily="34" charset="0"/>
              </a:rPr>
              <a:t>,</a:t>
            </a:r>
            <a:r>
              <a:rPr lang="ru-RU" b="1" dirty="0">
                <a:solidFill>
                  <a:schemeClr val="bg2">
                    <a:lumMod val="25000"/>
                  </a:schemeClr>
                </a:solidFill>
                <a:latin typeface="Verdana" panose="020B0604030504040204" pitchFamily="34" charset="0"/>
                <a:ea typeface="Verdana" panose="020B0604030504040204" pitchFamily="34" charset="0"/>
              </a:rPr>
              <a:t>632 </a:t>
            </a:r>
            <a:r>
              <a:rPr lang="en-US" sz="1200" dirty="0">
                <a:solidFill>
                  <a:schemeClr val="bg2">
                    <a:lumMod val="25000"/>
                  </a:schemeClr>
                </a:solidFill>
                <a:latin typeface="Verdana" panose="020B0604030504040204" pitchFamily="34" charset="0"/>
                <a:ea typeface="Verdana" panose="020B0604030504040204" pitchFamily="34" charset="0"/>
              </a:rPr>
              <a:t>international students from</a:t>
            </a:r>
            <a:r>
              <a:rPr lang="ru-RU" sz="1200" dirty="0">
                <a:solidFill>
                  <a:schemeClr val="bg2">
                    <a:lumMod val="25000"/>
                  </a:schemeClr>
                </a:solidFill>
                <a:latin typeface="Verdana" panose="020B0604030504040204" pitchFamily="34" charset="0"/>
                <a:ea typeface="Verdana" panose="020B0604030504040204" pitchFamily="34" charset="0"/>
              </a:rPr>
              <a:t> </a:t>
            </a:r>
            <a:r>
              <a:rPr lang="ru-RU" b="1" dirty="0">
                <a:solidFill>
                  <a:schemeClr val="bg2">
                    <a:lumMod val="25000"/>
                  </a:schemeClr>
                </a:solidFill>
                <a:latin typeface="Verdana" panose="020B0604030504040204" pitchFamily="34" charset="0"/>
                <a:ea typeface="Verdana" panose="020B0604030504040204" pitchFamily="34" charset="0"/>
              </a:rPr>
              <a:t>63</a:t>
            </a:r>
            <a:r>
              <a:rPr lang="ru-RU" sz="1200" dirty="0">
                <a:solidFill>
                  <a:schemeClr val="bg2">
                    <a:lumMod val="25000"/>
                  </a:schemeClr>
                </a:solidFill>
                <a:latin typeface="Verdana" panose="020B0604030504040204" pitchFamily="34" charset="0"/>
                <a:ea typeface="Verdana" panose="020B0604030504040204" pitchFamily="34" charset="0"/>
              </a:rPr>
              <a:t> </a:t>
            </a:r>
            <a:br>
              <a:rPr lang="en-US" sz="1200" dirty="0">
                <a:solidFill>
                  <a:schemeClr val="bg2">
                    <a:lumMod val="25000"/>
                  </a:schemeClr>
                </a:solidFill>
                <a:latin typeface="Verdana" panose="020B0604030504040204" pitchFamily="34" charset="0"/>
                <a:ea typeface="Verdana" panose="020B0604030504040204" pitchFamily="34" charset="0"/>
              </a:rPr>
            </a:br>
            <a:r>
              <a:rPr lang="en-US" sz="1200" dirty="0">
                <a:solidFill>
                  <a:schemeClr val="bg2">
                    <a:lumMod val="25000"/>
                  </a:schemeClr>
                </a:solidFill>
                <a:latin typeface="Verdana" panose="020B0604030504040204" pitchFamily="34" charset="0"/>
                <a:ea typeface="Verdana" panose="020B0604030504040204" pitchFamily="34" charset="0"/>
              </a:rPr>
              <a:t>countries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grpSp>
        <p:nvGrpSpPr>
          <p:cNvPr id="134" name="Группа 133"/>
          <p:cNvGrpSpPr/>
          <p:nvPr/>
        </p:nvGrpSpPr>
        <p:grpSpPr>
          <a:xfrm>
            <a:off x="5504548" y="2969910"/>
            <a:ext cx="177670" cy="1891704"/>
            <a:chOff x="7771568" y="2969910"/>
            <a:chExt cx="177670" cy="1891704"/>
          </a:xfrm>
          <a:solidFill>
            <a:schemeClr val="bg2">
              <a:lumMod val="25000"/>
            </a:schemeClr>
          </a:solidFill>
        </p:grpSpPr>
        <p:sp>
          <p:nvSpPr>
            <p:cNvPr id="135" name="Полилиния 134"/>
            <p:cNvSpPr/>
            <p:nvPr/>
          </p:nvSpPr>
          <p:spPr>
            <a:xfrm rot="2700000">
              <a:off x="7780413" y="2961065"/>
              <a:ext cx="159980" cy="177670"/>
            </a:xfrm>
            <a:custGeom>
              <a:avLst/>
              <a:gdLst>
                <a:gd name="connsiteX0" fmla="*/ 953470 w 953470"/>
                <a:gd name="connsiteY0" fmla="*/ 0 h 950293"/>
                <a:gd name="connsiteX1" fmla="*/ 953470 w 953470"/>
                <a:gd name="connsiteY1" fmla="*/ 82 h 950293"/>
                <a:gd name="connsiteX2" fmla="*/ 953268 w 953470"/>
                <a:gd name="connsiteY2" fmla="*/ 247 h 950293"/>
                <a:gd name="connsiteX3" fmla="*/ 0 w 953470"/>
                <a:gd name="connsiteY3" fmla="*/ 3867 h 950293"/>
                <a:gd name="connsiteX4" fmla="*/ 2187 w 953470"/>
                <a:gd name="connsiteY4" fmla="*/ 6545 h 950293"/>
                <a:gd name="connsiteX5" fmla="*/ 843195 w 953470"/>
                <a:gd name="connsiteY5" fmla="*/ 92255 h 950293"/>
                <a:gd name="connsiteX6" fmla="*/ 941827 w 953470"/>
                <a:gd name="connsiteY6" fmla="*/ 11688 h 950293"/>
                <a:gd name="connsiteX7" fmla="*/ 861259 w 953470"/>
                <a:gd name="connsiteY7" fmla="*/ 110321 h 950293"/>
                <a:gd name="connsiteX8" fmla="*/ 861258 w 953470"/>
                <a:gd name="connsiteY8" fmla="*/ 846400 h 950293"/>
                <a:gd name="connsiteX9" fmla="*/ 946123 w 953470"/>
                <a:gd name="connsiteY9" fmla="*/ 950293 h 950293"/>
                <a:gd name="connsiteX10" fmla="*/ 945701 w 953470"/>
                <a:gd name="connsiteY10" fmla="*/ 950293 h 950293"/>
                <a:gd name="connsiteX11" fmla="*/ 842041 w 953470"/>
                <a:gd name="connsiteY11" fmla="*/ 865618 h 950293"/>
                <a:gd name="connsiteX12" fmla="*/ 105961 w 953470"/>
                <a:gd name="connsiteY12" fmla="*/ 865618 h 950293"/>
                <a:gd name="connsiteX13" fmla="*/ 7332 w 953470"/>
                <a:gd name="connsiteY13" fmla="*/ 946183 h 950293"/>
                <a:gd name="connsiteX14" fmla="*/ 87897 w 953470"/>
                <a:gd name="connsiteY14" fmla="*/ 847554 h 950293"/>
                <a:gd name="connsiteX15" fmla="*/ 2187 w 953470"/>
                <a:gd name="connsiteY15" fmla="*/ 6546 h 950293"/>
                <a:gd name="connsiteX16" fmla="*/ 0 w 953470"/>
                <a:gd name="connsiteY16" fmla="*/ 4760 h 95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470" h="950293">
                  <a:moveTo>
                    <a:pt x="953470" y="0"/>
                  </a:moveTo>
                  <a:lnTo>
                    <a:pt x="953470" y="82"/>
                  </a:lnTo>
                  <a:lnTo>
                    <a:pt x="953268" y="247"/>
                  </a:lnTo>
                  <a:close/>
                  <a:moveTo>
                    <a:pt x="0" y="3867"/>
                  </a:moveTo>
                  <a:lnTo>
                    <a:pt x="2187" y="6545"/>
                  </a:lnTo>
                  <a:cubicBezTo>
                    <a:pt x="230748" y="235107"/>
                    <a:pt x="583568" y="263677"/>
                    <a:pt x="843195" y="92255"/>
                  </a:cubicBezTo>
                  <a:lnTo>
                    <a:pt x="941827" y="11688"/>
                  </a:lnTo>
                  <a:lnTo>
                    <a:pt x="861259" y="110321"/>
                  </a:lnTo>
                  <a:cubicBezTo>
                    <a:pt x="714327" y="332858"/>
                    <a:pt x="714327" y="623863"/>
                    <a:pt x="861258" y="846400"/>
                  </a:cubicBezTo>
                  <a:lnTo>
                    <a:pt x="946123" y="950293"/>
                  </a:lnTo>
                  <a:lnTo>
                    <a:pt x="945701" y="950293"/>
                  </a:lnTo>
                  <a:lnTo>
                    <a:pt x="842041" y="865618"/>
                  </a:lnTo>
                  <a:cubicBezTo>
                    <a:pt x="619504" y="718686"/>
                    <a:pt x="328498" y="718686"/>
                    <a:pt x="105961" y="865618"/>
                  </a:cubicBezTo>
                  <a:lnTo>
                    <a:pt x="7332" y="946183"/>
                  </a:lnTo>
                  <a:lnTo>
                    <a:pt x="87897" y="847554"/>
                  </a:lnTo>
                  <a:cubicBezTo>
                    <a:pt x="259318" y="587928"/>
                    <a:pt x="230748" y="235108"/>
                    <a:pt x="2187" y="6546"/>
                  </a:cubicBezTo>
                  <a:lnTo>
                    <a:pt x="0" y="47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Полилиния 135"/>
            <p:cNvSpPr/>
            <p:nvPr/>
          </p:nvSpPr>
          <p:spPr>
            <a:xfrm rot="2700000">
              <a:off x="7780413" y="4692789"/>
              <a:ext cx="159980" cy="177670"/>
            </a:xfrm>
            <a:custGeom>
              <a:avLst/>
              <a:gdLst>
                <a:gd name="connsiteX0" fmla="*/ 953470 w 953470"/>
                <a:gd name="connsiteY0" fmla="*/ 0 h 950293"/>
                <a:gd name="connsiteX1" fmla="*/ 953470 w 953470"/>
                <a:gd name="connsiteY1" fmla="*/ 82 h 950293"/>
                <a:gd name="connsiteX2" fmla="*/ 953268 w 953470"/>
                <a:gd name="connsiteY2" fmla="*/ 247 h 950293"/>
                <a:gd name="connsiteX3" fmla="*/ 0 w 953470"/>
                <a:gd name="connsiteY3" fmla="*/ 3867 h 950293"/>
                <a:gd name="connsiteX4" fmla="*/ 2187 w 953470"/>
                <a:gd name="connsiteY4" fmla="*/ 6545 h 950293"/>
                <a:gd name="connsiteX5" fmla="*/ 843195 w 953470"/>
                <a:gd name="connsiteY5" fmla="*/ 92255 h 950293"/>
                <a:gd name="connsiteX6" fmla="*/ 941827 w 953470"/>
                <a:gd name="connsiteY6" fmla="*/ 11688 h 950293"/>
                <a:gd name="connsiteX7" fmla="*/ 861259 w 953470"/>
                <a:gd name="connsiteY7" fmla="*/ 110321 h 950293"/>
                <a:gd name="connsiteX8" fmla="*/ 861258 w 953470"/>
                <a:gd name="connsiteY8" fmla="*/ 846400 h 950293"/>
                <a:gd name="connsiteX9" fmla="*/ 946123 w 953470"/>
                <a:gd name="connsiteY9" fmla="*/ 950293 h 950293"/>
                <a:gd name="connsiteX10" fmla="*/ 945701 w 953470"/>
                <a:gd name="connsiteY10" fmla="*/ 950293 h 950293"/>
                <a:gd name="connsiteX11" fmla="*/ 842041 w 953470"/>
                <a:gd name="connsiteY11" fmla="*/ 865618 h 950293"/>
                <a:gd name="connsiteX12" fmla="*/ 105961 w 953470"/>
                <a:gd name="connsiteY12" fmla="*/ 865618 h 950293"/>
                <a:gd name="connsiteX13" fmla="*/ 7332 w 953470"/>
                <a:gd name="connsiteY13" fmla="*/ 946183 h 950293"/>
                <a:gd name="connsiteX14" fmla="*/ 87897 w 953470"/>
                <a:gd name="connsiteY14" fmla="*/ 847554 h 950293"/>
                <a:gd name="connsiteX15" fmla="*/ 2187 w 953470"/>
                <a:gd name="connsiteY15" fmla="*/ 6546 h 950293"/>
                <a:gd name="connsiteX16" fmla="*/ 0 w 953470"/>
                <a:gd name="connsiteY16" fmla="*/ 4760 h 95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470" h="950293">
                  <a:moveTo>
                    <a:pt x="953470" y="0"/>
                  </a:moveTo>
                  <a:lnTo>
                    <a:pt x="953470" y="82"/>
                  </a:lnTo>
                  <a:lnTo>
                    <a:pt x="953268" y="247"/>
                  </a:lnTo>
                  <a:close/>
                  <a:moveTo>
                    <a:pt x="0" y="3867"/>
                  </a:moveTo>
                  <a:lnTo>
                    <a:pt x="2187" y="6545"/>
                  </a:lnTo>
                  <a:cubicBezTo>
                    <a:pt x="230748" y="235107"/>
                    <a:pt x="583568" y="263677"/>
                    <a:pt x="843195" y="92255"/>
                  </a:cubicBezTo>
                  <a:lnTo>
                    <a:pt x="941827" y="11688"/>
                  </a:lnTo>
                  <a:lnTo>
                    <a:pt x="861259" y="110321"/>
                  </a:lnTo>
                  <a:cubicBezTo>
                    <a:pt x="714327" y="332858"/>
                    <a:pt x="714327" y="623863"/>
                    <a:pt x="861258" y="846400"/>
                  </a:cubicBezTo>
                  <a:lnTo>
                    <a:pt x="946123" y="950293"/>
                  </a:lnTo>
                  <a:lnTo>
                    <a:pt x="945701" y="950293"/>
                  </a:lnTo>
                  <a:lnTo>
                    <a:pt x="842041" y="865618"/>
                  </a:lnTo>
                  <a:cubicBezTo>
                    <a:pt x="619504" y="718686"/>
                    <a:pt x="328498" y="718686"/>
                    <a:pt x="105961" y="865618"/>
                  </a:cubicBezTo>
                  <a:lnTo>
                    <a:pt x="7332" y="946183"/>
                  </a:lnTo>
                  <a:lnTo>
                    <a:pt x="87897" y="847554"/>
                  </a:lnTo>
                  <a:cubicBezTo>
                    <a:pt x="259318" y="587928"/>
                    <a:pt x="230748" y="235108"/>
                    <a:pt x="2187" y="6546"/>
                  </a:cubicBezTo>
                  <a:lnTo>
                    <a:pt x="0" y="47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7" name="Группа 136"/>
          <p:cNvGrpSpPr/>
          <p:nvPr/>
        </p:nvGrpSpPr>
        <p:grpSpPr>
          <a:xfrm>
            <a:off x="3270239" y="2969910"/>
            <a:ext cx="177670" cy="1891704"/>
            <a:chOff x="7771568" y="2969910"/>
            <a:chExt cx="177670" cy="1891704"/>
          </a:xfrm>
          <a:solidFill>
            <a:schemeClr val="bg2">
              <a:lumMod val="25000"/>
            </a:schemeClr>
          </a:solidFill>
        </p:grpSpPr>
        <p:sp>
          <p:nvSpPr>
            <p:cNvPr id="138" name="Полилиния 137"/>
            <p:cNvSpPr/>
            <p:nvPr/>
          </p:nvSpPr>
          <p:spPr>
            <a:xfrm rot="2700000">
              <a:off x="7780413" y="2961065"/>
              <a:ext cx="159980" cy="177670"/>
            </a:xfrm>
            <a:custGeom>
              <a:avLst/>
              <a:gdLst>
                <a:gd name="connsiteX0" fmla="*/ 953470 w 953470"/>
                <a:gd name="connsiteY0" fmla="*/ 0 h 950293"/>
                <a:gd name="connsiteX1" fmla="*/ 953470 w 953470"/>
                <a:gd name="connsiteY1" fmla="*/ 82 h 950293"/>
                <a:gd name="connsiteX2" fmla="*/ 953268 w 953470"/>
                <a:gd name="connsiteY2" fmla="*/ 247 h 950293"/>
                <a:gd name="connsiteX3" fmla="*/ 0 w 953470"/>
                <a:gd name="connsiteY3" fmla="*/ 3867 h 950293"/>
                <a:gd name="connsiteX4" fmla="*/ 2187 w 953470"/>
                <a:gd name="connsiteY4" fmla="*/ 6545 h 950293"/>
                <a:gd name="connsiteX5" fmla="*/ 843195 w 953470"/>
                <a:gd name="connsiteY5" fmla="*/ 92255 h 950293"/>
                <a:gd name="connsiteX6" fmla="*/ 941827 w 953470"/>
                <a:gd name="connsiteY6" fmla="*/ 11688 h 950293"/>
                <a:gd name="connsiteX7" fmla="*/ 861259 w 953470"/>
                <a:gd name="connsiteY7" fmla="*/ 110321 h 950293"/>
                <a:gd name="connsiteX8" fmla="*/ 861258 w 953470"/>
                <a:gd name="connsiteY8" fmla="*/ 846400 h 950293"/>
                <a:gd name="connsiteX9" fmla="*/ 946123 w 953470"/>
                <a:gd name="connsiteY9" fmla="*/ 950293 h 950293"/>
                <a:gd name="connsiteX10" fmla="*/ 945701 w 953470"/>
                <a:gd name="connsiteY10" fmla="*/ 950293 h 950293"/>
                <a:gd name="connsiteX11" fmla="*/ 842041 w 953470"/>
                <a:gd name="connsiteY11" fmla="*/ 865618 h 950293"/>
                <a:gd name="connsiteX12" fmla="*/ 105961 w 953470"/>
                <a:gd name="connsiteY12" fmla="*/ 865618 h 950293"/>
                <a:gd name="connsiteX13" fmla="*/ 7332 w 953470"/>
                <a:gd name="connsiteY13" fmla="*/ 946183 h 950293"/>
                <a:gd name="connsiteX14" fmla="*/ 87897 w 953470"/>
                <a:gd name="connsiteY14" fmla="*/ 847554 h 950293"/>
                <a:gd name="connsiteX15" fmla="*/ 2187 w 953470"/>
                <a:gd name="connsiteY15" fmla="*/ 6546 h 950293"/>
                <a:gd name="connsiteX16" fmla="*/ 0 w 953470"/>
                <a:gd name="connsiteY16" fmla="*/ 4760 h 95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470" h="950293">
                  <a:moveTo>
                    <a:pt x="953470" y="0"/>
                  </a:moveTo>
                  <a:lnTo>
                    <a:pt x="953470" y="82"/>
                  </a:lnTo>
                  <a:lnTo>
                    <a:pt x="953268" y="247"/>
                  </a:lnTo>
                  <a:close/>
                  <a:moveTo>
                    <a:pt x="0" y="3867"/>
                  </a:moveTo>
                  <a:lnTo>
                    <a:pt x="2187" y="6545"/>
                  </a:lnTo>
                  <a:cubicBezTo>
                    <a:pt x="230748" y="235107"/>
                    <a:pt x="583568" y="263677"/>
                    <a:pt x="843195" y="92255"/>
                  </a:cubicBezTo>
                  <a:lnTo>
                    <a:pt x="941827" y="11688"/>
                  </a:lnTo>
                  <a:lnTo>
                    <a:pt x="861259" y="110321"/>
                  </a:lnTo>
                  <a:cubicBezTo>
                    <a:pt x="714327" y="332858"/>
                    <a:pt x="714327" y="623863"/>
                    <a:pt x="861258" y="846400"/>
                  </a:cubicBezTo>
                  <a:lnTo>
                    <a:pt x="946123" y="950293"/>
                  </a:lnTo>
                  <a:lnTo>
                    <a:pt x="945701" y="950293"/>
                  </a:lnTo>
                  <a:lnTo>
                    <a:pt x="842041" y="865618"/>
                  </a:lnTo>
                  <a:cubicBezTo>
                    <a:pt x="619504" y="718686"/>
                    <a:pt x="328498" y="718686"/>
                    <a:pt x="105961" y="865618"/>
                  </a:cubicBezTo>
                  <a:lnTo>
                    <a:pt x="7332" y="946183"/>
                  </a:lnTo>
                  <a:lnTo>
                    <a:pt x="87897" y="847554"/>
                  </a:lnTo>
                  <a:cubicBezTo>
                    <a:pt x="259318" y="587928"/>
                    <a:pt x="230748" y="235108"/>
                    <a:pt x="2187" y="6546"/>
                  </a:cubicBezTo>
                  <a:lnTo>
                    <a:pt x="0" y="47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Полилиния 138"/>
            <p:cNvSpPr/>
            <p:nvPr/>
          </p:nvSpPr>
          <p:spPr>
            <a:xfrm rot="2700000">
              <a:off x="7780413" y="4692789"/>
              <a:ext cx="159980" cy="177670"/>
            </a:xfrm>
            <a:custGeom>
              <a:avLst/>
              <a:gdLst>
                <a:gd name="connsiteX0" fmla="*/ 953470 w 953470"/>
                <a:gd name="connsiteY0" fmla="*/ 0 h 950293"/>
                <a:gd name="connsiteX1" fmla="*/ 953470 w 953470"/>
                <a:gd name="connsiteY1" fmla="*/ 82 h 950293"/>
                <a:gd name="connsiteX2" fmla="*/ 953268 w 953470"/>
                <a:gd name="connsiteY2" fmla="*/ 247 h 950293"/>
                <a:gd name="connsiteX3" fmla="*/ 0 w 953470"/>
                <a:gd name="connsiteY3" fmla="*/ 3867 h 950293"/>
                <a:gd name="connsiteX4" fmla="*/ 2187 w 953470"/>
                <a:gd name="connsiteY4" fmla="*/ 6545 h 950293"/>
                <a:gd name="connsiteX5" fmla="*/ 843195 w 953470"/>
                <a:gd name="connsiteY5" fmla="*/ 92255 h 950293"/>
                <a:gd name="connsiteX6" fmla="*/ 941827 w 953470"/>
                <a:gd name="connsiteY6" fmla="*/ 11688 h 950293"/>
                <a:gd name="connsiteX7" fmla="*/ 861259 w 953470"/>
                <a:gd name="connsiteY7" fmla="*/ 110321 h 950293"/>
                <a:gd name="connsiteX8" fmla="*/ 861258 w 953470"/>
                <a:gd name="connsiteY8" fmla="*/ 846400 h 950293"/>
                <a:gd name="connsiteX9" fmla="*/ 946123 w 953470"/>
                <a:gd name="connsiteY9" fmla="*/ 950293 h 950293"/>
                <a:gd name="connsiteX10" fmla="*/ 945701 w 953470"/>
                <a:gd name="connsiteY10" fmla="*/ 950293 h 950293"/>
                <a:gd name="connsiteX11" fmla="*/ 842041 w 953470"/>
                <a:gd name="connsiteY11" fmla="*/ 865618 h 950293"/>
                <a:gd name="connsiteX12" fmla="*/ 105961 w 953470"/>
                <a:gd name="connsiteY12" fmla="*/ 865618 h 950293"/>
                <a:gd name="connsiteX13" fmla="*/ 7332 w 953470"/>
                <a:gd name="connsiteY13" fmla="*/ 946183 h 950293"/>
                <a:gd name="connsiteX14" fmla="*/ 87897 w 953470"/>
                <a:gd name="connsiteY14" fmla="*/ 847554 h 950293"/>
                <a:gd name="connsiteX15" fmla="*/ 2187 w 953470"/>
                <a:gd name="connsiteY15" fmla="*/ 6546 h 950293"/>
                <a:gd name="connsiteX16" fmla="*/ 0 w 953470"/>
                <a:gd name="connsiteY16" fmla="*/ 4760 h 95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470" h="950293">
                  <a:moveTo>
                    <a:pt x="953470" y="0"/>
                  </a:moveTo>
                  <a:lnTo>
                    <a:pt x="953470" y="82"/>
                  </a:lnTo>
                  <a:lnTo>
                    <a:pt x="953268" y="247"/>
                  </a:lnTo>
                  <a:close/>
                  <a:moveTo>
                    <a:pt x="0" y="3867"/>
                  </a:moveTo>
                  <a:lnTo>
                    <a:pt x="2187" y="6545"/>
                  </a:lnTo>
                  <a:cubicBezTo>
                    <a:pt x="230748" y="235107"/>
                    <a:pt x="583568" y="263677"/>
                    <a:pt x="843195" y="92255"/>
                  </a:cubicBezTo>
                  <a:lnTo>
                    <a:pt x="941827" y="11688"/>
                  </a:lnTo>
                  <a:lnTo>
                    <a:pt x="861259" y="110321"/>
                  </a:lnTo>
                  <a:cubicBezTo>
                    <a:pt x="714327" y="332858"/>
                    <a:pt x="714327" y="623863"/>
                    <a:pt x="861258" y="846400"/>
                  </a:cubicBezTo>
                  <a:lnTo>
                    <a:pt x="946123" y="950293"/>
                  </a:lnTo>
                  <a:lnTo>
                    <a:pt x="945701" y="950293"/>
                  </a:lnTo>
                  <a:lnTo>
                    <a:pt x="842041" y="865618"/>
                  </a:lnTo>
                  <a:cubicBezTo>
                    <a:pt x="619504" y="718686"/>
                    <a:pt x="328498" y="718686"/>
                    <a:pt x="105961" y="865618"/>
                  </a:cubicBezTo>
                  <a:lnTo>
                    <a:pt x="7332" y="946183"/>
                  </a:lnTo>
                  <a:lnTo>
                    <a:pt x="87897" y="847554"/>
                  </a:lnTo>
                  <a:cubicBezTo>
                    <a:pt x="259318" y="587928"/>
                    <a:pt x="230748" y="235108"/>
                    <a:pt x="2187" y="6546"/>
                  </a:cubicBezTo>
                  <a:lnTo>
                    <a:pt x="0" y="47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0030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80853" y="0"/>
            <a:ext cx="11511147" cy="6858000"/>
          </a:xfrm>
          <a:prstGeom prst="rect">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35051" y="365125"/>
            <a:ext cx="8559373" cy="1048039"/>
          </a:xfrm>
        </p:spPr>
        <p:txBody>
          <a:bodyPr/>
          <a:lstStyle/>
          <a:p>
            <a:r>
              <a:rPr lang="en-US" dirty="0">
                <a:solidFill>
                  <a:schemeClr val="bg2">
                    <a:lumMod val="25000"/>
                  </a:schemeClr>
                </a:solidFill>
              </a:rPr>
              <a:t>EDUCATION</a:t>
            </a:r>
            <a:endParaRPr lang="ru-RU"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6</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Скругленный прямоугольник 61"/>
          <p:cNvSpPr/>
          <p:nvPr/>
        </p:nvSpPr>
        <p:spPr>
          <a:xfrm>
            <a:off x="865552" y="1207095"/>
            <a:ext cx="2530849" cy="5465850"/>
          </a:xfrm>
          <a:prstGeom prst="roundRect">
            <a:avLst>
              <a:gd name="adj" fmla="val 4898"/>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66" name="Заголовок 1"/>
          <p:cNvSpPr txBox="1">
            <a:spLocks/>
          </p:cNvSpPr>
          <p:nvPr/>
        </p:nvSpPr>
        <p:spPr>
          <a:xfrm>
            <a:off x="861471" y="1317671"/>
            <a:ext cx="2622832" cy="1193675"/>
          </a:xfrm>
          <a:prstGeom prst="rect">
            <a:avLst/>
          </a:prstGeom>
        </p:spPr>
        <p:txBody>
          <a:bodyPr vert="horz" lIns="91440" tIns="45720" rIns="91440" bIns="45720" rtlCol="0" anchor="t">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Networking project of International Engineering Institute of Shenyang University of Technology and Tomsk Polytechnic University</a:t>
            </a:r>
          </a:p>
        </p:txBody>
      </p:sp>
      <p:cxnSp>
        <p:nvCxnSpPr>
          <p:cNvPr id="101" name="Прямая соединительная линия 100"/>
          <p:cNvCxnSpPr/>
          <p:nvPr/>
        </p:nvCxnSpPr>
        <p:spPr>
          <a:xfrm>
            <a:off x="861471" y="2818154"/>
            <a:ext cx="33753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Прямоугольник с двумя скругленными соседними углами 123"/>
          <p:cNvSpPr/>
          <p:nvPr/>
        </p:nvSpPr>
        <p:spPr>
          <a:xfrm rot="10800000">
            <a:off x="864473" y="4538741"/>
            <a:ext cx="2535649" cy="2140510"/>
          </a:xfrm>
          <a:prstGeom prst="round2SameRect">
            <a:avLst>
              <a:gd name="adj1" fmla="val 5390"/>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 name="Скругленный прямоугольник 203"/>
          <p:cNvSpPr/>
          <p:nvPr/>
        </p:nvSpPr>
        <p:spPr>
          <a:xfrm>
            <a:off x="932254" y="5369545"/>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a:extLst>
              <a:ext uri="{FF2B5EF4-FFF2-40B4-BE49-F238E27FC236}">
                <a16:creationId xmlns:a16="http://schemas.microsoft.com/office/drawing/2014/main" id="{BFFDD7DB-3595-41A0-B044-2A0C35B63BD0}"/>
              </a:ext>
            </a:extLst>
          </p:cNvPr>
          <p:cNvSpPr/>
          <p:nvPr/>
        </p:nvSpPr>
        <p:spPr>
          <a:xfrm>
            <a:off x="1035051" y="4594271"/>
            <a:ext cx="2195126" cy="191088"/>
          </a:xfrm>
          <a:prstGeom prst="rect">
            <a:avLst/>
          </a:prstGeom>
        </p:spPr>
        <p:txBody>
          <a:bodyPr wrap="square" lIns="18000" tIns="10800" rIns="18000" bIns="10800" numCol="1">
            <a:spAutoFit/>
          </a:bodyPr>
          <a:lstStyle/>
          <a:p>
            <a:pPr>
              <a:spcAft>
                <a:spcPts val="1200"/>
              </a:spcAft>
            </a:pPr>
            <a:r>
              <a:rPr lang="en-US" sz="1100" b="1" dirty="0">
                <a:solidFill>
                  <a:srgbClr val="4D897C"/>
                </a:solidFill>
                <a:latin typeface="Verdana" panose="020B0604030504040204" pitchFamily="34" charset="0"/>
                <a:ea typeface="Verdana" panose="020B0604030504040204" pitchFamily="34" charset="0"/>
              </a:rPr>
              <a:t>PROGRAMS</a:t>
            </a:r>
            <a:endParaRPr lang="ru-RU" sz="1100" dirty="0">
              <a:latin typeface="Verdana" panose="020B0604030504040204" pitchFamily="34" charset="0"/>
              <a:ea typeface="Verdana" panose="020B0604030504040204" pitchFamily="34" charset="0"/>
            </a:endParaRPr>
          </a:p>
        </p:txBody>
      </p:sp>
      <p:sp>
        <p:nvSpPr>
          <p:cNvPr id="123" name="Объект 2"/>
          <p:cNvSpPr txBox="1">
            <a:spLocks/>
          </p:cNvSpPr>
          <p:nvPr/>
        </p:nvSpPr>
        <p:spPr>
          <a:xfrm>
            <a:off x="1035051" y="2921558"/>
            <a:ext cx="2007351" cy="7539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600"/>
              </a:spcAft>
              <a:defRPr/>
            </a:pPr>
            <a:r>
              <a:rPr lang="en-US" sz="1000" dirty="0">
                <a:solidFill>
                  <a:schemeClr val="bg2">
                    <a:lumMod val="25000"/>
                  </a:schemeClr>
                </a:solidFill>
                <a:latin typeface="Verdana" panose="020B0604030504040204" pitchFamily="34" charset="0"/>
                <a:ea typeface="Verdana" panose="020B0604030504040204" pitchFamily="34" charset="0"/>
              </a:rPr>
              <a:t>Started in </a:t>
            </a:r>
            <a:r>
              <a:rPr lang="ru-RU" sz="1000" b="1" dirty="0">
                <a:solidFill>
                  <a:schemeClr val="bg2">
                    <a:lumMod val="25000"/>
                  </a:schemeClr>
                </a:solidFill>
                <a:latin typeface="Verdana" panose="020B0604030504040204" pitchFamily="34" charset="0"/>
                <a:ea typeface="Verdana" panose="020B0604030504040204" pitchFamily="34" charset="0"/>
              </a:rPr>
              <a:t>2022</a:t>
            </a:r>
          </a:p>
          <a:p>
            <a:pPr lvl="0">
              <a:lnSpc>
                <a:spcPct val="100000"/>
              </a:lnSpc>
              <a:spcBef>
                <a:spcPts val="0"/>
              </a:spcBef>
              <a:spcAft>
                <a:spcPts val="600"/>
              </a:spcAft>
              <a:defRPr/>
            </a:pPr>
            <a:r>
              <a:rPr lang="ru-RU" sz="1000" b="1" dirty="0">
                <a:solidFill>
                  <a:schemeClr val="bg2">
                    <a:lumMod val="25000"/>
                  </a:schemeClr>
                </a:solidFill>
                <a:latin typeface="Verdana" panose="020B0604030504040204" pitchFamily="34" charset="0"/>
                <a:ea typeface="Verdana" panose="020B0604030504040204" pitchFamily="34" charset="0"/>
              </a:rPr>
              <a:t>534 </a:t>
            </a:r>
            <a:r>
              <a:rPr lang="en-US" sz="1000" dirty="0">
                <a:solidFill>
                  <a:schemeClr val="bg2">
                    <a:lumMod val="25000"/>
                  </a:schemeClr>
                </a:solidFill>
                <a:latin typeface="Verdana" panose="020B0604030504040204" pitchFamily="34" charset="0"/>
                <a:ea typeface="Verdana" panose="020B0604030504040204" pitchFamily="34" charset="0"/>
              </a:rPr>
              <a:t>students </a:t>
            </a:r>
            <a:endParaRPr lang="ru-RU" sz="10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spcAft>
                <a:spcPts val="600"/>
              </a:spcAft>
              <a:defRPr/>
            </a:pPr>
            <a:r>
              <a:rPr lang="ru-RU" sz="1000" b="1" dirty="0">
                <a:solidFill>
                  <a:schemeClr val="bg2">
                    <a:lumMod val="25000"/>
                  </a:schemeClr>
                </a:solidFill>
                <a:latin typeface="Verdana" panose="020B0604030504040204" pitchFamily="34" charset="0"/>
                <a:ea typeface="Verdana" panose="020B0604030504040204" pitchFamily="34" charset="0"/>
              </a:rPr>
              <a:t>4</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programs </a:t>
            </a:r>
            <a:endParaRPr lang="ru-RU" sz="1000" dirty="0">
              <a:solidFill>
                <a:schemeClr val="bg2">
                  <a:lumMod val="25000"/>
                </a:schemeClr>
              </a:solidFill>
              <a:latin typeface="Verdana" panose="020B0604030504040204" pitchFamily="34" charset="0"/>
              <a:ea typeface="Verdana" panose="020B0604030504040204" pitchFamily="34" charset="0"/>
            </a:endParaRPr>
          </a:p>
        </p:txBody>
      </p:sp>
      <p:sp>
        <p:nvSpPr>
          <p:cNvPr id="126" name="Прямоугольник 125">
            <a:extLst>
              <a:ext uri="{FF2B5EF4-FFF2-40B4-BE49-F238E27FC236}">
                <a16:creationId xmlns:a16="http://schemas.microsoft.com/office/drawing/2014/main" id="{BFFDD7DB-3595-41A0-B044-2A0C35B63BD0}"/>
              </a:ext>
            </a:extLst>
          </p:cNvPr>
          <p:cNvSpPr/>
          <p:nvPr/>
        </p:nvSpPr>
        <p:spPr>
          <a:xfrm>
            <a:off x="1739650" y="4899647"/>
            <a:ext cx="1714115" cy="1714582"/>
          </a:xfrm>
          <a:prstGeom prst="rect">
            <a:avLst/>
          </a:prstGeom>
        </p:spPr>
        <p:txBody>
          <a:bodyPr wrap="square" lIns="18000" tIns="10800" rIns="18000" bIns="10800" numCol="1">
            <a:spAutoFit/>
          </a:bodyPr>
          <a:lstStyle/>
          <a:p>
            <a:pPr defTabSz="914354">
              <a:spcAft>
                <a:spcPts val="1200"/>
              </a:spcAft>
              <a:defRPr/>
            </a:pPr>
            <a:r>
              <a:rPr lang="en-US"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Mechanical Engineering </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dirty="0">
                <a:solidFill>
                  <a:schemeClr val="bg2">
                    <a:lumMod val="25000"/>
                  </a:schemeClr>
                </a:solidFill>
                <a:latin typeface="Verdana" panose="020B0604030504040204" pitchFamily="34" charset="0"/>
                <a:ea typeface="Verdana" panose="020B0604030504040204" pitchFamily="34" charset="0"/>
                <a:cs typeface="Arial"/>
              </a:rPr>
              <a:t>Bachelor’s</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 </a:t>
            </a:r>
            <a:r>
              <a:rPr lang="ru-RU"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 </a:t>
            </a:r>
          </a:p>
          <a:p>
            <a:pPr defTabSz="914354">
              <a:spcAft>
                <a:spcPts val="1200"/>
              </a:spcAft>
              <a:defRPr/>
            </a:pPr>
            <a:r>
              <a:rPr lang="en-US"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Instrumentation </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dirty="0">
                <a:solidFill>
                  <a:schemeClr val="bg2">
                    <a:lumMod val="25000"/>
                  </a:schemeClr>
                </a:solidFill>
                <a:latin typeface="Verdana" panose="020B0604030504040204" pitchFamily="34" charset="0"/>
                <a:ea typeface="Verdana" panose="020B0604030504040204" pitchFamily="34" charset="0"/>
                <a:cs typeface="Arial"/>
              </a:rPr>
              <a:t>Bachelor’s</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  </a:t>
            </a:r>
            <a:r>
              <a:rPr lang="ru-RU" sz="1000" dirty="0">
                <a:solidFill>
                  <a:schemeClr val="bg2">
                    <a:lumMod val="25000"/>
                  </a:schemeClr>
                </a:solidFill>
                <a:latin typeface="Verdana" panose="020B0604030504040204" pitchFamily="34" charset="0"/>
                <a:ea typeface="Verdana" panose="020B0604030504040204" pitchFamily="34" charset="0"/>
                <a:cs typeface="Arial"/>
              </a:rPr>
              <a:t> </a:t>
            </a:r>
            <a:endParaRPr lang="en-US" sz="1000" dirty="0">
              <a:solidFill>
                <a:schemeClr val="bg2">
                  <a:lumMod val="25000"/>
                </a:schemeClr>
              </a:solidFill>
              <a:latin typeface="Verdana" panose="020B0604030504040204" pitchFamily="34" charset="0"/>
              <a:ea typeface="Verdana" panose="020B0604030504040204" pitchFamily="34" charset="0"/>
              <a:cs typeface="Arial"/>
            </a:endParaRPr>
          </a:p>
          <a:p>
            <a:pPr defTabSz="914354">
              <a:spcAft>
                <a:spcPts val="1200"/>
              </a:spcAft>
              <a:defRPr/>
            </a:pPr>
            <a:r>
              <a:rPr lang="en-US"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Computer Science and Engineering </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dirty="0">
                <a:solidFill>
                  <a:schemeClr val="bg2">
                    <a:lumMod val="25000"/>
                  </a:schemeClr>
                </a:solidFill>
                <a:latin typeface="Verdana" panose="020B0604030504040204" pitchFamily="34" charset="0"/>
                <a:ea typeface="Verdana" panose="020B0604030504040204" pitchFamily="34" charset="0"/>
                <a:cs typeface="Arial"/>
              </a:rPr>
              <a:t>Bachelor’s</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endParaRPr lang="ru-RU"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endParaRPr>
          </a:p>
          <a:p>
            <a:pPr defTabSz="914354">
              <a:spcAft>
                <a:spcPts val="1200"/>
              </a:spcAft>
              <a:defRPr/>
            </a:pPr>
            <a:r>
              <a:rPr lang="en-US" sz="1000" i="0" u="none" strike="noStrike" cap="none" spc="0" dirty="0">
                <a:ln>
                  <a:noFill/>
                </a:ln>
                <a:solidFill>
                  <a:schemeClr val="bg2">
                    <a:lumMod val="25000"/>
                  </a:schemeClr>
                </a:solidFill>
                <a:latin typeface="Verdana" panose="020B0604030504040204" pitchFamily="34" charset="0"/>
                <a:ea typeface="Verdana" panose="020B0604030504040204" pitchFamily="34" charset="0"/>
                <a:cs typeface="Arial"/>
              </a:rPr>
              <a:t>Material Science and Technology </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dirty="0">
                <a:solidFill>
                  <a:schemeClr val="bg2">
                    <a:lumMod val="25000"/>
                  </a:schemeClr>
                </a:solidFill>
                <a:latin typeface="Verdana" panose="020B0604030504040204" pitchFamily="34" charset="0"/>
                <a:ea typeface="Verdana" panose="020B0604030504040204" pitchFamily="34" charset="0"/>
                <a:cs typeface="Arial"/>
              </a:rPr>
              <a:t>Bachelor’s</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p>
        </p:txBody>
      </p:sp>
      <p:sp>
        <p:nvSpPr>
          <p:cNvPr id="7" name="Скругленный прямоугольник 6"/>
          <p:cNvSpPr/>
          <p:nvPr/>
        </p:nvSpPr>
        <p:spPr>
          <a:xfrm>
            <a:off x="924007" y="4915003"/>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Прямоугольник 124">
            <a:extLst>
              <a:ext uri="{FF2B5EF4-FFF2-40B4-BE49-F238E27FC236}">
                <a16:creationId xmlns:a16="http://schemas.microsoft.com/office/drawing/2014/main" id="{BFFDD7DB-3595-41A0-B044-2A0C35B63BD0}"/>
              </a:ext>
            </a:extLst>
          </p:cNvPr>
          <p:cNvSpPr/>
          <p:nvPr/>
        </p:nvSpPr>
        <p:spPr>
          <a:xfrm>
            <a:off x="924007" y="4921439"/>
            <a:ext cx="785106" cy="176650"/>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i="0" u="none" strike="noStrike" cap="none" spc="0" dirty="0">
                <a:ln>
                  <a:noFill/>
                </a:ln>
                <a:solidFill>
                  <a:schemeClr val="bg1"/>
                </a:solidFill>
                <a:latin typeface="Verdana" panose="020B0604030504040204" pitchFamily="34" charset="0"/>
                <a:ea typeface="Verdana" panose="020B0604030504040204" pitchFamily="34" charset="0"/>
                <a:cs typeface="Arial"/>
              </a:rPr>
              <a:t>15.03.01</a:t>
            </a:r>
            <a:endParaRPr lang="ru-RU" sz="1000" dirty="0">
              <a:solidFill>
                <a:schemeClr val="bg1"/>
              </a:solidFill>
              <a:latin typeface="Verdana" panose="020B0604030504040204" pitchFamily="34" charset="0"/>
              <a:ea typeface="Verdana" panose="020B0604030504040204" pitchFamily="34" charset="0"/>
            </a:endParaRPr>
          </a:p>
        </p:txBody>
      </p:sp>
      <p:sp>
        <p:nvSpPr>
          <p:cNvPr id="128" name="Прямоугольник 127">
            <a:extLst>
              <a:ext uri="{FF2B5EF4-FFF2-40B4-BE49-F238E27FC236}">
                <a16:creationId xmlns:a16="http://schemas.microsoft.com/office/drawing/2014/main" id="{BFFDD7DB-3595-41A0-B044-2A0C35B63BD0}"/>
              </a:ext>
            </a:extLst>
          </p:cNvPr>
          <p:cNvSpPr/>
          <p:nvPr/>
        </p:nvSpPr>
        <p:spPr>
          <a:xfrm>
            <a:off x="943483" y="5375931"/>
            <a:ext cx="75370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i="0" u="none" strike="noStrike" cap="none" spc="0" dirty="0">
                <a:ln>
                  <a:noFill/>
                </a:ln>
                <a:solidFill>
                  <a:schemeClr val="bg1"/>
                </a:solidFill>
                <a:latin typeface="Verdana" panose="020B0604030504040204" pitchFamily="34" charset="0"/>
                <a:ea typeface="Verdana" panose="020B0604030504040204" pitchFamily="34" charset="0"/>
                <a:cs typeface="Arial"/>
              </a:rPr>
              <a:t>12.03.01</a:t>
            </a:r>
            <a:endParaRPr lang="ru-RU" sz="1000" dirty="0">
              <a:solidFill>
                <a:schemeClr val="bg1"/>
              </a:solidFill>
              <a:latin typeface="Verdana" panose="020B0604030504040204" pitchFamily="34" charset="0"/>
              <a:ea typeface="Verdana" panose="020B0604030504040204" pitchFamily="34" charset="0"/>
            </a:endParaRPr>
          </a:p>
        </p:txBody>
      </p:sp>
      <p:sp>
        <p:nvSpPr>
          <p:cNvPr id="157" name="Прямоугольник 156">
            <a:extLst>
              <a:ext uri="{FF2B5EF4-FFF2-40B4-BE49-F238E27FC236}">
                <a16:creationId xmlns:a16="http://schemas.microsoft.com/office/drawing/2014/main" id="{BFFDD7DB-3595-41A0-B044-2A0C35B63BD0}"/>
              </a:ext>
            </a:extLst>
          </p:cNvPr>
          <p:cNvSpPr/>
          <p:nvPr/>
        </p:nvSpPr>
        <p:spPr>
          <a:xfrm>
            <a:off x="3013074" y="1150992"/>
            <a:ext cx="632606" cy="575809"/>
          </a:xfrm>
          <a:prstGeom prst="rect">
            <a:avLst/>
          </a:prstGeom>
        </p:spPr>
        <p:txBody>
          <a:bodyPr wrap="square" lIns="18000" tIns="10800" rIns="18000" bIns="10800" numCol="1">
            <a:spAutoFit/>
          </a:bodyPr>
          <a:lstStyle/>
          <a:p>
            <a:pPr>
              <a:spcAft>
                <a:spcPts val="1200"/>
              </a:spcAft>
            </a:pPr>
            <a:r>
              <a:rPr lang="ru-RU" sz="3600" b="1" dirty="0">
                <a:solidFill>
                  <a:srgbClr val="D5E7E3"/>
                </a:solidFill>
                <a:latin typeface="Verdana" panose="020B0604030504040204" pitchFamily="34" charset="0"/>
                <a:ea typeface="Verdana" panose="020B0604030504040204" pitchFamily="34" charset="0"/>
              </a:rPr>
              <a:t>1</a:t>
            </a:r>
            <a:endParaRPr lang="ru-RU" sz="3600" dirty="0">
              <a:solidFill>
                <a:srgbClr val="D5E7E3"/>
              </a:solidFill>
              <a:latin typeface="Verdana" panose="020B0604030504040204" pitchFamily="34" charset="0"/>
              <a:ea typeface="Verdana" panose="020B0604030504040204" pitchFamily="34" charset="0"/>
            </a:endParaRPr>
          </a:p>
        </p:txBody>
      </p:sp>
      <p:sp>
        <p:nvSpPr>
          <p:cNvPr id="158" name="Скругленный прямоугольник 157"/>
          <p:cNvSpPr/>
          <p:nvPr/>
        </p:nvSpPr>
        <p:spPr>
          <a:xfrm>
            <a:off x="3505107" y="1207095"/>
            <a:ext cx="2158170" cy="5465850"/>
          </a:xfrm>
          <a:prstGeom prst="roundRect">
            <a:avLst>
              <a:gd name="adj" fmla="val 6173"/>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159" name="Заголовок 1"/>
          <p:cNvSpPr txBox="1">
            <a:spLocks/>
          </p:cNvSpPr>
          <p:nvPr/>
        </p:nvSpPr>
        <p:spPr>
          <a:xfrm>
            <a:off x="3472413" y="1317671"/>
            <a:ext cx="1896405" cy="1193675"/>
          </a:xfrm>
          <a:prstGeom prst="rect">
            <a:avLst/>
          </a:prstGeom>
        </p:spPr>
        <p:txBody>
          <a:bodyPr vert="horz" lIns="91440" tIns="45720" rIns="91440" bIns="45720" rtlCol="0" anchor="t">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Academic program in Condensed Matter Physics with Jilin University</a:t>
            </a:r>
          </a:p>
        </p:txBody>
      </p:sp>
      <p:cxnSp>
        <p:nvCxnSpPr>
          <p:cNvPr id="160" name="Прямая соединительная линия 159"/>
          <p:cNvCxnSpPr/>
          <p:nvPr/>
        </p:nvCxnSpPr>
        <p:spPr>
          <a:xfrm>
            <a:off x="3505107" y="2818154"/>
            <a:ext cx="215817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1" name="Прямоугольник с двумя скругленными соседними углами 160"/>
          <p:cNvSpPr/>
          <p:nvPr/>
        </p:nvSpPr>
        <p:spPr>
          <a:xfrm rot="10800000">
            <a:off x="3505108" y="4536149"/>
            <a:ext cx="2156144" cy="2136795"/>
          </a:xfrm>
          <a:prstGeom prst="round2SameRect">
            <a:avLst>
              <a:gd name="adj1" fmla="val 5709"/>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Прямоугольник 161">
            <a:extLst>
              <a:ext uri="{FF2B5EF4-FFF2-40B4-BE49-F238E27FC236}">
                <a16:creationId xmlns:a16="http://schemas.microsoft.com/office/drawing/2014/main" id="{BFFDD7DB-3595-41A0-B044-2A0C35B63BD0}"/>
              </a:ext>
            </a:extLst>
          </p:cNvPr>
          <p:cNvSpPr/>
          <p:nvPr/>
        </p:nvSpPr>
        <p:spPr>
          <a:xfrm>
            <a:off x="3588001" y="4589678"/>
            <a:ext cx="1926817" cy="191088"/>
          </a:xfrm>
          <a:prstGeom prst="rect">
            <a:avLst/>
          </a:prstGeom>
        </p:spPr>
        <p:txBody>
          <a:bodyPr wrap="square" lIns="18000" tIns="10800" rIns="18000" bIns="10800" numCol="1">
            <a:spAutoFit/>
          </a:bodyPr>
          <a:lstStyle/>
          <a:p>
            <a:pPr>
              <a:spcAft>
                <a:spcPts val="1200"/>
              </a:spcAft>
            </a:pPr>
            <a:r>
              <a:rPr lang="en-US" sz="1100" b="1" dirty="0">
                <a:solidFill>
                  <a:srgbClr val="4D897C"/>
                </a:solidFill>
                <a:latin typeface="Verdana" panose="020B0604030504040204" pitchFamily="34" charset="0"/>
                <a:ea typeface="Verdana" panose="020B0604030504040204" pitchFamily="34" charset="0"/>
              </a:rPr>
              <a:t>PROGRAMS</a:t>
            </a:r>
            <a:endParaRPr lang="ru-RU" sz="1100" dirty="0">
              <a:latin typeface="Verdana" panose="020B0604030504040204" pitchFamily="34" charset="0"/>
              <a:ea typeface="Verdana" panose="020B0604030504040204" pitchFamily="34" charset="0"/>
            </a:endParaRPr>
          </a:p>
        </p:txBody>
      </p:sp>
      <p:sp>
        <p:nvSpPr>
          <p:cNvPr id="163" name="Объект 2"/>
          <p:cNvSpPr txBox="1">
            <a:spLocks/>
          </p:cNvSpPr>
          <p:nvPr/>
        </p:nvSpPr>
        <p:spPr>
          <a:xfrm>
            <a:off x="3588002" y="2921558"/>
            <a:ext cx="1952646" cy="7539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1000" dirty="0">
                <a:solidFill>
                  <a:schemeClr val="bg2">
                    <a:lumMod val="25000"/>
                  </a:schemeClr>
                </a:solidFill>
                <a:latin typeface="Verdana" panose="020B0604030504040204" pitchFamily="34" charset="0"/>
                <a:ea typeface="Verdana" panose="020B0604030504040204" pitchFamily="34" charset="0"/>
              </a:rPr>
              <a:t>Annual admission </a:t>
            </a:r>
          </a:p>
          <a:p>
            <a:pPr marL="0" lvl="0" indent="0">
              <a:lnSpc>
                <a:spcPct val="100000"/>
              </a:lnSpc>
              <a:spcBef>
                <a:spcPts val="0"/>
              </a:spcBef>
              <a:buNone/>
              <a:defRPr/>
            </a:pPr>
            <a:r>
              <a:rPr lang="en-US" sz="1000" b="1" dirty="0">
                <a:solidFill>
                  <a:schemeClr val="bg2">
                    <a:lumMod val="25000"/>
                  </a:schemeClr>
                </a:solidFill>
                <a:latin typeface="Verdana" panose="020B0604030504040204" pitchFamily="34" charset="0"/>
                <a:ea typeface="Verdana" panose="020B0604030504040204" pitchFamily="34" charset="0"/>
              </a:rPr>
              <a:t>     </a:t>
            </a:r>
            <a:r>
              <a:rPr lang="ru-RU" sz="1000" b="1" dirty="0">
                <a:solidFill>
                  <a:schemeClr val="bg2">
                    <a:lumMod val="25000"/>
                  </a:schemeClr>
                </a:solidFill>
                <a:latin typeface="Verdana" panose="020B0604030504040204" pitchFamily="34" charset="0"/>
                <a:ea typeface="Verdana" panose="020B0604030504040204" pitchFamily="34" charset="0"/>
              </a:rPr>
              <a:t>60+</a:t>
            </a:r>
            <a:r>
              <a:rPr lang="ru-RU" sz="1000" dirty="0">
                <a:solidFill>
                  <a:schemeClr val="bg2">
                    <a:lumMod val="25000"/>
                  </a:schemeClr>
                </a:solidFill>
                <a:latin typeface="Verdana" panose="020B0604030504040204" pitchFamily="34" charset="0"/>
                <a:ea typeface="Verdana" panose="020B0604030504040204" pitchFamily="34" charset="0"/>
              </a:rPr>
              <a:t> </a:t>
            </a:r>
            <a:r>
              <a:rPr lang="en-US" sz="1000" dirty="0">
                <a:solidFill>
                  <a:schemeClr val="bg2">
                    <a:lumMod val="25000"/>
                  </a:schemeClr>
                </a:solidFill>
                <a:latin typeface="Verdana" panose="020B0604030504040204" pitchFamily="34" charset="0"/>
                <a:ea typeface="Verdana" panose="020B0604030504040204" pitchFamily="34" charset="0"/>
              </a:rPr>
              <a:t>students</a:t>
            </a:r>
            <a:endParaRPr lang="ru-RU" sz="10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spcAft>
                <a:spcPts val="600"/>
              </a:spcAft>
              <a:defRPr/>
            </a:pPr>
            <a:r>
              <a:rPr lang="en-US" sz="1000" dirty="0">
                <a:solidFill>
                  <a:schemeClr val="bg2">
                    <a:lumMod val="25000"/>
                  </a:schemeClr>
                </a:solidFill>
                <a:latin typeface="Verdana" panose="020B0604030504040204" pitchFamily="34" charset="0"/>
                <a:ea typeface="Verdana" panose="020B0604030504040204" pitchFamily="34" charset="0"/>
              </a:rPr>
              <a:t>Number of students </a:t>
            </a:r>
            <a:r>
              <a:rPr lang="ru-RU" sz="1000" b="1" dirty="0">
                <a:solidFill>
                  <a:schemeClr val="bg2">
                    <a:lumMod val="25000"/>
                  </a:schemeClr>
                </a:solidFill>
                <a:latin typeface="Verdana" panose="020B0604030504040204" pitchFamily="34" charset="0"/>
                <a:ea typeface="Verdana" panose="020B0604030504040204" pitchFamily="34" charset="0"/>
              </a:rPr>
              <a:t>144 </a:t>
            </a:r>
          </a:p>
          <a:p>
            <a:pPr lvl="0">
              <a:lnSpc>
                <a:spcPct val="100000"/>
              </a:lnSpc>
              <a:spcBef>
                <a:spcPts val="0"/>
              </a:spcBef>
              <a:spcAft>
                <a:spcPts val="600"/>
              </a:spcAft>
              <a:defRPr/>
            </a:pPr>
            <a:r>
              <a:rPr lang="en-US" sz="1000" dirty="0">
                <a:solidFill>
                  <a:schemeClr val="bg2">
                    <a:lumMod val="25000"/>
                  </a:schemeClr>
                </a:solidFill>
                <a:latin typeface="Verdana" panose="020B0604030504040204" pitchFamily="34" charset="0"/>
                <a:ea typeface="Verdana" panose="020B0604030504040204" pitchFamily="34" charset="0"/>
              </a:rPr>
              <a:t>Number of graduates</a:t>
            </a:r>
            <a:r>
              <a:rPr lang="ru-RU" sz="1000" dirty="0">
                <a:solidFill>
                  <a:schemeClr val="bg2">
                    <a:lumMod val="25000"/>
                  </a:schemeClr>
                </a:solidFill>
                <a:latin typeface="Verdana" panose="020B0604030504040204" pitchFamily="34" charset="0"/>
                <a:ea typeface="Verdana" panose="020B0604030504040204" pitchFamily="34" charset="0"/>
              </a:rPr>
              <a:t> </a:t>
            </a:r>
            <a:r>
              <a:rPr lang="ru-RU" sz="1000" b="1" dirty="0">
                <a:solidFill>
                  <a:schemeClr val="bg2">
                    <a:lumMod val="25000"/>
                  </a:schemeClr>
                </a:solidFill>
                <a:latin typeface="Verdana" panose="020B0604030504040204" pitchFamily="34" charset="0"/>
                <a:ea typeface="Verdana" panose="020B0604030504040204" pitchFamily="34" charset="0"/>
              </a:rPr>
              <a:t>200+</a:t>
            </a:r>
          </a:p>
        </p:txBody>
      </p:sp>
      <p:sp>
        <p:nvSpPr>
          <p:cNvPr id="164" name="Прямоугольник 163">
            <a:extLst>
              <a:ext uri="{FF2B5EF4-FFF2-40B4-BE49-F238E27FC236}">
                <a16:creationId xmlns:a16="http://schemas.microsoft.com/office/drawing/2014/main" id="{BFFDD7DB-3595-41A0-B044-2A0C35B63BD0}"/>
              </a:ext>
            </a:extLst>
          </p:cNvPr>
          <p:cNvSpPr/>
          <p:nvPr/>
        </p:nvSpPr>
        <p:spPr>
          <a:xfrm>
            <a:off x="4312500" y="5036101"/>
            <a:ext cx="1316776" cy="1099029"/>
          </a:xfrm>
          <a:prstGeom prst="rect">
            <a:avLst/>
          </a:prstGeom>
        </p:spPr>
        <p:txBody>
          <a:bodyPr wrap="square" lIns="18000" tIns="10800" rIns="18000" bIns="10800" numCol="1">
            <a:spAutoFit/>
          </a:bodyPr>
          <a:lstStyle/>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Physics</a:t>
            </a:r>
            <a:r>
              <a:rPr lang="ru-RU" sz="1000" dirty="0">
                <a:solidFill>
                  <a:schemeClr val="bg2">
                    <a:lumMod val="25000"/>
                  </a:schemeClr>
                </a:solidFill>
                <a:latin typeface="Verdana" panose="020B0604030504040204" pitchFamily="34" charset="0"/>
                <a:ea typeface="Verdana" panose="020B0604030504040204" pitchFamily="34" charset="0"/>
                <a:cs typeface="Arial"/>
              </a:rPr>
              <a:t> (</a:t>
            </a:r>
            <a:r>
              <a:rPr lang="en-US" sz="1000" dirty="0">
                <a:solidFill>
                  <a:schemeClr val="bg2">
                    <a:lumMod val="25000"/>
                  </a:schemeClr>
                </a:solidFill>
                <a:latin typeface="Verdana" panose="020B0604030504040204" pitchFamily="34" charset="0"/>
                <a:ea typeface="Verdana" panose="020B0604030504040204" pitchFamily="34" charset="0"/>
                <a:cs typeface="Arial"/>
              </a:rPr>
              <a:t>Bachelor’s</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p>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Physics</a:t>
            </a:r>
            <a:r>
              <a:rPr lang="ru-RU" sz="1000" dirty="0">
                <a:solidFill>
                  <a:schemeClr val="bg2">
                    <a:lumMod val="25000"/>
                  </a:schemeClr>
                </a:solidFill>
                <a:latin typeface="Verdana" panose="020B0604030504040204" pitchFamily="34" charset="0"/>
                <a:ea typeface="Verdana" panose="020B0604030504040204" pitchFamily="34" charset="0"/>
                <a:cs typeface="Arial"/>
              </a:rPr>
              <a:t> (</a:t>
            </a:r>
            <a:r>
              <a:rPr lang="en-US" sz="1000" dirty="0">
                <a:solidFill>
                  <a:schemeClr val="bg2">
                    <a:lumMod val="25000"/>
                  </a:schemeClr>
                </a:solidFill>
                <a:latin typeface="Verdana" panose="020B0604030504040204" pitchFamily="34" charset="0"/>
                <a:ea typeface="Verdana" panose="020B0604030504040204" pitchFamily="34" charset="0"/>
                <a:cs typeface="Arial"/>
              </a:rPr>
              <a:t>Master’s</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p>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Condensed Matter Physics </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r>
              <a:rPr lang="en-US" sz="1000" dirty="0">
                <a:solidFill>
                  <a:schemeClr val="bg2">
                    <a:lumMod val="25000"/>
                  </a:schemeClr>
                </a:solidFill>
                <a:latin typeface="Verdana" panose="020B0604030504040204" pitchFamily="34" charset="0"/>
                <a:ea typeface="Verdana" panose="020B0604030504040204" pitchFamily="34" charset="0"/>
                <a:cs typeface="Arial"/>
              </a:rPr>
              <a:t>Postgraduate</a:t>
            </a:r>
            <a:r>
              <a:rPr lang="ru-RU" sz="1000" dirty="0">
                <a:solidFill>
                  <a:schemeClr val="bg2">
                    <a:lumMod val="25000"/>
                  </a:schemeClr>
                </a:solidFill>
                <a:latin typeface="Verdana" panose="020B0604030504040204" pitchFamily="34" charset="0"/>
                <a:ea typeface="Verdana" panose="020B0604030504040204" pitchFamily="34" charset="0"/>
                <a:cs typeface="Arial"/>
              </a:rPr>
              <a:t>)</a:t>
            </a:r>
          </a:p>
        </p:txBody>
      </p:sp>
      <p:sp>
        <p:nvSpPr>
          <p:cNvPr id="175" name="Скругленный прямоугольник 174"/>
          <p:cNvSpPr/>
          <p:nvPr/>
        </p:nvSpPr>
        <p:spPr>
          <a:xfrm>
            <a:off x="5794323" y="1197935"/>
            <a:ext cx="2122612" cy="5465850"/>
          </a:xfrm>
          <a:prstGeom prst="roundRect">
            <a:avLst>
              <a:gd name="adj" fmla="val 4940"/>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176" name="Заголовок 1"/>
          <p:cNvSpPr txBox="1">
            <a:spLocks/>
          </p:cNvSpPr>
          <p:nvPr/>
        </p:nvSpPr>
        <p:spPr>
          <a:xfrm>
            <a:off x="5763392" y="1317671"/>
            <a:ext cx="1918118" cy="1292309"/>
          </a:xfrm>
          <a:prstGeom prst="rect">
            <a:avLst/>
          </a:prstGeom>
        </p:spPr>
        <p:txBody>
          <a:bodyPr vert="horz" lIns="91440" tIns="45720" rIns="91440" bIns="45720" rtlCol="0" anchor="t">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100" dirty="0">
                <a:solidFill>
                  <a:schemeClr val="bg2">
                    <a:lumMod val="25000"/>
                  </a:schemeClr>
                </a:solidFill>
                <a:latin typeface="Verdana" panose="020B0604030504040204" pitchFamily="34" charset="0"/>
                <a:ea typeface="Verdana" panose="020B0604030504040204" pitchFamily="34" charset="0"/>
              </a:rPr>
              <a:t>Academic programs in </a:t>
            </a:r>
            <a:br>
              <a:rPr lang="ru-RU" sz="1100" dirty="0">
                <a:solidFill>
                  <a:schemeClr val="bg2">
                    <a:lumMod val="25000"/>
                  </a:schemeClr>
                </a:solidFill>
                <a:latin typeface="Verdana" panose="020B0604030504040204" pitchFamily="34" charset="0"/>
                <a:ea typeface="Verdana" panose="020B0604030504040204" pitchFamily="34" charset="0"/>
              </a:rPr>
            </a:br>
            <a:r>
              <a:rPr lang="en-US" sz="1100" dirty="0">
                <a:solidFill>
                  <a:schemeClr val="bg2">
                    <a:lumMod val="25000"/>
                  </a:schemeClr>
                </a:solidFill>
                <a:latin typeface="Verdana" panose="020B0604030504040204" pitchFamily="34" charset="0"/>
                <a:ea typeface="Verdana" panose="020B0604030504040204" pitchFamily="34" charset="0"/>
                <a:cs typeface="Arial"/>
              </a:rPr>
              <a:t>Automation of Technological Processes and Productions with Henan University of Science and Technology (HUST)</a:t>
            </a:r>
            <a:endParaRPr lang="ru-RU" sz="1100" dirty="0">
              <a:solidFill>
                <a:schemeClr val="bg2">
                  <a:lumMod val="25000"/>
                </a:schemeClr>
              </a:solidFill>
              <a:latin typeface="Verdana" panose="020B0604030504040204" pitchFamily="34" charset="0"/>
              <a:ea typeface="Verdana" panose="020B0604030504040204" pitchFamily="34" charset="0"/>
            </a:endParaRPr>
          </a:p>
        </p:txBody>
      </p:sp>
      <p:cxnSp>
        <p:nvCxnSpPr>
          <p:cNvPr id="177" name="Прямая соединительная линия 176"/>
          <p:cNvCxnSpPr/>
          <p:nvPr/>
        </p:nvCxnSpPr>
        <p:spPr>
          <a:xfrm>
            <a:off x="5793202" y="2818154"/>
            <a:ext cx="21226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8" name="Прямоугольник с двумя скругленными соседними углами 177"/>
          <p:cNvSpPr/>
          <p:nvPr/>
        </p:nvSpPr>
        <p:spPr>
          <a:xfrm rot="10800000">
            <a:off x="5793203" y="4558637"/>
            <a:ext cx="2120881" cy="2114308"/>
          </a:xfrm>
          <a:prstGeom prst="round2SameRect">
            <a:avLst>
              <a:gd name="adj1" fmla="val 5390"/>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9" name="Прямоугольник 178">
            <a:extLst>
              <a:ext uri="{FF2B5EF4-FFF2-40B4-BE49-F238E27FC236}">
                <a16:creationId xmlns:a16="http://schemas.microsoft.com/office/drawing/2014/main" id="{BFFDD7DB-3595-41A0-B044-2A0C35B63BD0}"/>
              </a:ext>
            </a:extLst>
          </p:cNvPr>
          <p:cNvSpPr/>
          <p:nvPr/>
        </p:nvSpPr>
        <p:spPr>
          <a:xfrm>
            <a:off x="5962699" y="4589676"/>
            <a:ext cx="1561878" cy="191088"/>
          </a:xfrm>
          <a:prstGeom prst="rect">
            <a:avLst/>
          </a:prstGeom>
        </p:spPr>
        <p:txBody>
          <a:bodyPr wrap="square" lIns="18000" tIns="10800" rIns="18000" bIns="10800" numCol="1">
            <a:spAutoFit/>
          </a:bodyPr>
          <a:lstStyle/>
          <a:p>
            <a:pPr>
              <a:spcAft>
                <a:spcPts val="1200"/>
              </a:spcAft>
            </a:pPr>
            <a:r>
              <a:rPr lang="en-US" sz="1100" b="1" dirty="0">
                <a:solidFill>
                  <a:srgbClr val="4D897C"/>
                </a:solidFill>
                <a:latin typeface="Verdana" panose="020B0604030504040204" pitchFamily="34" charset="0"/>
                <a:ea typeface="Verdana" panose="020B0604030504040204" pitchFamily="34" charset="0"/>
              </a:rPr>
              <a:t>PROGRAMS</a:t>
            </a:r>
            <a:endParaRPr lang="ru-RU" sz="1100" dirty="0">
              <a:latin typeface="Verdana" panose="020B0604030504040204" pitchFamily="34" charset="0"/>
              <a:ea typeface="Verdana" panose="020B0604030504040204" pitchFamily="34" charset="0"/>
            </a:endParaRPr>
          </a:p>
        </p:txBody>
      </p:sp>
      <p:sp>
        <p:nvSpPr>
          <p:cNvPr id="180" name="Объект 2"/>
          <p:cNvSpPr txBox="1">
            <a:spLocks/>
          </p:cNvSpPr>
          <p:nvPr/>
        </p:nvSpPr>
        <p:spPr>
          <a:xfrm>
            <a:off x="5962701" y="2921558"/>
            <a:ext cx="1841174" cy="7539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600"/>
              </a:spcAft>
              <a:defRPr/>
            </a:pPr>
            <a:r>
              <a:rPr lang="en-US" sz="1000" dirty="0">
                <a:solidFill>
                  <a:schemeClr val="bg2">
                    <a:lumMod val="25000"/>
                  </a:schemeClr>
                </a:solidFill>
                <a:latin typeface="Verdana" panose="020B0604030504040204" pitchFamily="34" charset="0"/>
                <a:ea typeface="Verdana" panose="020B0604030504040204" pitchFamily="34" charset="0"/>
              </a:rPr>
              <a:t>Annual admission at HUST </a:t>
            </a:r>
            <a:r>
              <a:rPr lang="ru-RU" sz="1000" b="1" dirty="0">
                <a:solidFill>
                  <a:schemeClr val="bg2">
                    <a:lumMod val="25000"/>
                  </a:schemeClr>
                </a:solidFill>
                <a:latin typeface="Verdana" panose="020B0604030504040204" pitchFamily="34" charset="0"/>
                <a:ea typeface="Verdana" panose="020B0604030504040204" pitchFamily="34" charset="0"/>
              </a:rPr>
              <a:t>100+ </a:t>
            </a:r>
            <a:endParaRPr lang="en-US" sz="1000" b="1"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defRPr/>
            </a:pPr>
            <a:r>
              <a:rPr lang="en-US" sz="1000" dirty="0">
                <a:solidFill>
                  <a:schemeClr val="bg2">
                    <a:lumMod val="25000"/>
                  </a:schemeClr>
                </a:solidFill>
                <a:latin typeface="Verdana" panose="020B0604030504040204" pitchFamily="34" charset="0"/>
                <a:ea typeface="Verdana" panose="020B0604030504040204" pitchFamily="34" charset="0"/>
              </a:rPr>
              <a:t>Number of students at TPU</a:t>
            </a:r>
          </a:p>
          <a:p>
            <a:pPr marL="0" lvl="0" indent="0">
              <a:lnSpc>
                <a:spcPct val="100000"/>
              </a:lnSpc>
              <a:spcBef>
                <a:spcPts val="0"/>
              </a:spcBef>
              <a:buNone/>
              <a:defRPr/>
            </a:pPr>
            <a:r>
              <a:rPr lang="en-US" sz="1000" b="1" dirty="0">
                <a:solidFill>
                  <a:schemeClr val="bg2">
                    <a:lumMod val="25000"/>
                  </a:schemeClr>
                </a:solidFill>
                <a:latin typeface="Verdana" panose="020B0604030504040204" pitchFamily="34" charset="0"/>
                <a:ea typeface="Verdana" panose="020B0604030504040204" pitchFamily="34" charset="0"/>
              </a:rPr>
              <a:t>      65</a:t>
            </a:r>
            <a:r>
              <a:rPr lang="ru-RU" sz="1000" dirty="0">
                <a:solidFill>
                  <a:schemeClr val="bg2">
                    <a:lumMod val="25000"/>
                  </a:schemeClr>
                </a:solidFill>
                <a:latin typeface="Verdana" panose="020B0604030504040204" pitchFamily="34" charset="0"/>
                <a:ea typeface="Verdana" panose="020B0604030504040204" pitchFamily="34" charset="0"/>
              </a:rPr>
              <a:t> </a:t>
            </a:r>
            <a:endParaRPr lang="en-US" sz="1000" dirty="0">
              <a:solidFill>
                <a:schemeClr val="bg2">
                  <a:lumMod val="25000"/>
                </a:schemeClr>
              </a:solidFill>
              <a:latin typeface="Verdana" panose="020B0604030504040204" pitchFamily="34" charset="0"/>
              <a:ea typeface="Verdana" panose="020B0604030504040204" pitchFamily="34" charset="0"/>
            </a:endParaRPr>
          </a:p>
          <a:p>
            <a:pPr marL="0" lvl="0" indent="0">
              <a:lnSpc>
                <a:spcPct val="100000"/>
              </a:lnSpc>
              <a:spcBef>
                <a:spcPts val="0"/>
              </a:spcBef>
              <a:buNone/>
              <a:defRPr/>
            </a:pPr>
            <a:r>
              <a:rPr lang="en-US" sz="1000" b="1" dirty="0">
                <a:solidFill>
                  <a:schemeClr val="bg2">
                    <a:lumMod val="25000"/>
                  </a:schemeClr>
                </a:solidFill>
                <a:latin typeface="Verdana" panose="020B0604030504040204" pitchFamily="34" charset="0"/>
                <a:ea typeface="Verdana" panose="020B0604030504040204" pitchFamily="34" charset="0"/>
              </a:rPr>
              <a:t>	</a:t>
            </a:r>
            <a:endParaRPr lang="ru-RU" sz="1000" b="1" dirty="0">
              <a:solidFill>
                <a:schemeClr val="bg2">
                  <a:lumMod val="25000"/>
                </a:schemeClr>
              </a:solidFill>
              <a:latin typeface="Verdana" panose="020B0604030504040204" pitchFamily="34" charset="0"/>
              <a:ea typeface="Verdana" panose="020B0604030504040204" pitchFamily="34" charset="0"/>
            </a:endParaRPr>
          </a:p>
        </p:txBody>
      </p:sp>
      <p:sp>
        <p:nvSpPr>
          <p:cNvPr id="181" name="Прямоугольник 180">
            <a:extLst>
              <a:ext uri="{FF2B5EF4-FFF2-40B4-BE49-F238E27FC236}">
                <a16:creationId xmlns:a16="http://schemas.microsoft.com/office/drawing/2014/main" id="{BFFDD7DB-3595-41A0-B044-2A0C35B63BD0}"/>
              </a:ext>
            </a:extLst>
          </p:cNvPr>
          <p:cNvSpPr/>
          <p:nvPr/>
        </p:nvSpPr>
        <p:spPr>
          <a:xfrm>
            <a:off x="6731741" y="4841938"/>
            <a:ext cx="1453897" cy="1714582"/>
          </a:xfrm>
          <a:prstGeom prst="rect">
            <a:avLst/>
          </a:prstGeom>
        </p:spPr>
        <p:txBody>
          <a:bodyPr wrap="square" lIns="18000" tIns="10800" rIns="18000" bIns="10800" numCol="1">
            <a:spAutoFit/>
          </a:bodyPr>
          <a:lstStyle/>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Automation of Technological Processes and Productions (Bachelor’s)</a:t>
            </a:r>
          </a:p>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Automation of Technological Processes and Productions (Master’s)</a:t>
            </a:r>
            <a:endParaRPr lang="ru-RU" sz="1000" dirty="0">
              <a:solidFill>
                <a:schemeClr val="bg2">
                  <a:lumMod val="25000"/>
                </a:schemeClr>
              </a:solidFill>
              <a:latin typeface="Verdana" panose="020B0604030504040204" pitchFamily="34" charset="0"/>
              <a:ea typeface="Verdana" panose="020B0604030504040204" pitchFamily="34" charset="0"/>
              <a:cs typeface="Arial"/>
            </a:endParaRPr>
          </a:p>
        </p:txBody>
      </p:sp>
      <p:sp>
        <p:nvSpPr>
          <p:cNvPr id="188" name="Прямоугольник 187">
            <a:extLst>
              <a:ext uri="{FF2B5EF4-FFF2-40B4-BE49-F238E27FC236}">
                <a16:creationId xmlns:a16="http://schemas.microsoft.com/office/drawing/2014/main" id="{BFFDD7DB-3595-41A0-B044-2A0C35B63BD0}"/>
              </a:ext>
            </a:extLst>
          </p:cNvPr>
          <p:cNvSpPr/>
          <p:nvPr/>
        </p:nvSpPr>
        <p:spPr>
          <a:xfrm>
            <a:off x="7957921" y="1303421"/>
            <a:ext cx="632606" cy="760475"/>
          </a:xfrm>
          <a:prstGeom prst="rect">
            <a:avLst/>
          </a:prstGeom>
        </p:spPr>
        <p:txBody>
          <a:bodyPr wrap="square" lIns="18000" tIns="10800" rIns="18000" bIns="10800" numCol="1">
            <a:spAutoFit/>
          </a:bodyPr>
          <a:lstStyle/>
          <a:p>
            <a:pPr>
              <a:spcAft>
                <a:spcPts val="1200"/>
              </a:spcAft>
            </a:pPr>
            <a:r>
              <a:rPr lang="ru-RU" sz="4800" b="1" dirty="0">
                <a:solidFill>
                  <a:srgbClr val="D5E7E3"/>
                </a:solidFill>
                <a:latin typeface="Verdana" panose="020B0604030504040204" pitchFamily="34" charset="0"/>
                <a:ea typeface="Verdana" panose="020B0604030504040204" pitchFamily="34" charset="0"/>
              </a:rPr>
              <a:t>3</a:t>
            </a:r>
            <a:endParaRPr lang="ru-RU" sz="4800" dirty="0">
              <a:solidFill>
                <a:srgbClr val="D5E7E3"/>
              </a:solidFill>
              <a:latin typeface="Verdana" panose="020B0604030504040204" pitchFamily="34" charset="0"/>
              <a:ea typeface="Verdana" panose="020B0604030504040204" pitchFamily="34" charset="0"/>
            </a:endParaRPr>
          </a:p>
        </p:txBody>
      </p:sp>
      <p:sp>
        <p:nvSpPr>
          <p:cNvPr id="190" name="Скругленный прямоугольник 189"/>
          <p:cNvSpPr/>
          <p:nvPr/>
        </p:nvSpPr>
        <p:spPr>
          <a:xfrm>
            <a:off x="8018048" y="1196340"/>
            <a:ext cx="3691611" cy="5420502"/>
          </a:xfrm>
          <a:prstGeom prst="roundRect">
            <a:avLst>
              <a:gd name="adj" fmla="val 3011"/>
            </a:avLst>
          </a:prstGeom>
          <a:solidFill>
            <a:schemeClr val="bg1"/>
          </a:solidFill>
          <a:ln>
            <a:noFill/>
          </a:ln>
          <a:effectLst>
            <a:outerShdw blurRad="1143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191" name="Заголовок 1"/>
          <p:cNvSpPr txBox="1">
            <a:spLocks/>
          </p:cNvSpPr>
          <p:nvPr/>
        </p:nvSpPr>
        <p:spPr>
          <a:xfrm>
            <a:off x="8020526" y="1317671"/>
            <a:ext cx="3150232" cy="1193675"/>
          </a:xfrm>
          <a:prstGeom prst="rect">
            <a:avLst/>
          </a:prstGeom>
        </p:spPr>
        <p:txBody>
          <a:bodyPr vert="horz" lIns="91440" tIns="45720" rIns="91440" bIns="45720" rtlCol="0" anchor="t">
            <a:no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International Center for Nuclear Education at TPU</a:t>
            </a:r>
            <a:endParaRPr lang="ru-RU" sz="1100" dirty="0">
              <a:solidFill>
                <a:schemeClr val="bg2">
                  <a:lumMod val="25000"/>
                </a:schemeClr>
              </a:solidFill>
              <a:latin typeface="Verdana" panose="020B0604030504040204" pitchFamily="34" charset="0"/>
              <a:ea typeface="Verdana" panose="020B0604030504040204" pitchFamily="34" charset="0"/>
            </a:endParaRPr>
          </a:p>
        </p:txBody>
      </p:sp>
      <p:cxnSp>
        <p:nvCxnSpPr>
          <p:cNvPr id="192" name="Прямая соединительная линия 191"/>
          <p:cNvCxnSpPr/>
          <p:nvPr/>
        </p:nvCxnSpPr>
        <p:spPr>
          <a:xfrm>
            <a:off x="8032020" y="3285808"/>
            <a:ext cx="37099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3" name="Прямоугольник с двумя скругленными соседними углами 192"/>
          <p:cNvSpPr/>
          <p:nvPr/>
        </p:nvSpPr>
        <p:spPr>
          <a:xfrm rot="10800000">
            <a:off x="8020240" y="4893492"/>
            <a:ext cx="3691611" cy="1723568"/>
          </a:xfrm>
          <a:prstGeom prst="round2SameRect">
            <a:avLst>
              <a:gd name="adj1" fmla="val 5390"/>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Объект 2"/>
          <p:cNvSpPr txBox="1">
            <a:spLocks/>
          </p:cNvSpPr>
          <p:nvPr/>
        </p:nvSpPr>
        <p:spPr>
          <a:xfrm>
            <a:off x="8201231" y="3431064"/>
            <a:ext cx="3417745" cy="75390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600"/>
              </a:spcAft>
              <a:defRPr/>
            </a:pPr>
            <a:r>
              <a:rPr lang="en-US" sz="1000" dirty="0">
                <a:solidFill>
                  <a:schemeClr val="tx1"/>
                </a:solidFill>
                <a:latin typeface="Verdana" panose="020B0604030504040204" pitchFamily="34" charset="0"/>
                <a:ea typeface="Verdana" panose="020B0604030504040204" pitchFamily="34" charset="0"/>
              </a:rPr>
              <a:t>a full range of English-taught programs in nuclear power engineering and nuclear medicine </a:t>
            </a:r>
          </a:p>
          <a:p>
            <a:pPr lvl="0">
              <a:lnSpc>
                <a:spcPct val="100000"/>
              </a:lnSpc>
              <a:spcBef>
                <a:spcPts val="0"/>
              </a:spcBef>
              <a:spcAft>
                <a:spcPts val="600"/>
              </a:spcAft>
              <a:defRPr/>
            </a:pPr>
            <a:r>
              <a:rPr lang="ru-RU" sz="1000" b="1" dirty="0">
                <a:solidFill>
                  <a:schemeClr val="bg2">
                    <a:lumMod val="25000"/>
                  </a:schemeClr>
                </a:solidFill>
                <a:latin typeface="Verdana" panose="020B0604030504040204" pitchFamily="34" charset="0"/>
                <a:ea typeface="Verdana" panose="020B0604030504040204" pitchFamily="34" charset="0"/>
              </a:rPr>
              <a:t>5 </a:t>
            </a:r>
            <a:r>
              <a:rPr lang="en-US" sz="1000" dirty="0">
                <a:solidFill>
                  <a:schemeClr val="bg2">
                    <a:lumMod val="25000"/>
                  </a:schemeClr>
                </a:solidFill>
                <a:latin typeface="Verdana" panose="020B0604030504040204" pitchFamily="34" charset="0"/>
                <a:ea typeface="Verdana" panose="020B0604030504040204" pitchFamily="34" charset="0"/>
              </a:rPr>
              <a:t>advanced training programs </a:t>
            </a:r>
            <a:endParaRPr lang="ru-RU" sz="1000" dirty="0">
              <a:solidFill>
                <a:schemeClr val="bg2">
                  <a:lumMod val="25000"/>
                </a:schemeClr>
              </a:solidFill>
              <a:latin typeface="Verdana" panose="020B0604030504040204" pitchFamily="34" charset="0"/>
              <a:ea typeface="Verdana" panose="020B0604030504040204" pitchFamily="34" charset="0"/>
            </a:endParaRPr>
          </a:p>
          <a:p>
            <a:pPr lvl="0">
              <a:lnSpc>
                <a:spcPct val="100000"/>
              </a:lnSpc>
              <a:spcBef>
                <a:spcPts val="0"/>
              </a:spcBef>
              <a:spcAft>
                <a:spcPts val="600"/>
              </a:spcAft>
              <a:defRPr/>
            </a:pPr>
            <a:r>
              <a:rPr lang="en-US" sz="1000" b="1" dirty="0">
                <a:solidFill>
                  <a:schemeClr val="bg2">
                    <a:lumMod val="25000"/>
                  </a:schemeClr>
                </a:solidFill>
                <a:latin typeface="Verdana" panose="020B0604030504040204" pitchFamily="34" charset="0"/>
                <a:ea typeface="Verdana" panose="020B0604030504040204" pitchFamily="34" charset="0"/>
              </a:rPr>
              <a:t>91</a:t>
            </a:r>
            <a:r>
              <a:rPr lang="en-US" sz="1000" dirty="0">
                <a:solidFill>
                  <a:schemeClr val="bg2">
                    <a:lumMod val="25000"/>
                  </a:schemeClr>
                </a:solidFill>
                <a:latin typeface="Verdana" panose="020B0604030504040204" pitchFamily="34" charset="0"/>
                <a:ea typeface="Verdana" panose="020B0604030504040204" pitchFamily="34" charset="0"/>
              </a:rPr>
              <a:t> graduate and postgraduate students</a:t>
            </a:r>
            <a:endParaRPr lang="ru-RU" sz="1000" dirty="0">
              <a:solidFill>
                <a:schemeClr val="bg2">
                  <a:lumMod val="25000"/>
                </a:schemeClr>
              </a:solidFill>
              <a:latin typeface="Verdana" panose="020B0604030504040204" pitchFamily="34" charset="0"/>
              <a:ea typeface="Verdana" panose="020B0604030504040204" pitchFamily="34" charset="0"/>
            </a:endParaRPr>
          </a:p>
          <a:p>
            <a:pPr>
              <a:lnSpc>
                <a:spcPct val="100000"/>
              </a:lnSpc>
              <a:spcBef>
                <a:spcPts val="0"/>
              </a:spcBef>
              <a:spcAft>
                <a:spcPts val="600"/>
              </a:spcAft>
              <a:defRPr/>
            </a:pPr>
            <a:r>
              <a:rPr lang="ru-RU" sz="1000" b="1" dirty="0">
                <a:solidFill>
                  <a:schemeClr val="bg2">
                    <a:lumMod val="25000"/>
                  </a:schemeClr>
                </a:solidFill>
                <a:latin typeface="Verdana" panose="020B0604030504040204" pitchFamily="34" charset="0"/>
                <a:ea typeface="Verdana" panose="020B0604030504040204" pitchFamily="34" charset="0"/>
              </a:rPr>
              <a:t>100+</a:t>
            </a:r>
            <a:r>
              <a:rPr lang="en-US" sz="1000" dirty="0">
                <a:solidFill>
                  <a:schemeClr val="tx1"/>
                </a:solidFill>
                <a:latin typeface="Verdana" panose="020B0604030504040204" pitchFamily="34" charset="0"/>
                <a:ea typeface="Verdana" panose="020B0604030504040204" pitchFamily="34" charset="0"/>
              </a:rPr>
              <a:t>students</a:t>
            </a:r>
            <a:r>
              <a:rPr lang="ru-RU" sz="1000" dirty="0">
                <a:solidFill>
                  <a:schemeClr val="tx1"/>
                </a:solidFill>
                <a:latin typeface="Verdana" panose="020B0604030504040204" pitchFamily="34" charset="0"/>
                <a:ea typeface="Verdana" panose="020B0604030504040204" pitchFamily="34" charset="0"/>
              </a:rPr>
              <a:t> </a:t>
            </a:r>
            <a:r>
              <a:rPr lang="en-US" sz="1000" dirty="0">
                <a:solidFill>
                  <a:schemeClr val="tx1"/>
                </a:solidFill>
                <a:latin typeface="Verdana" panose="020B0604030504040204" pitchFamily="34" charset="0"/>
                <a:ea typeface="Verdana" panose="020B0604030504040204" pitchFamily="34" charset="0"/>
              </a:rPr>
              <a:t>completed</a:t>
            </a:r>
            <a:r>
              <a:rPr lang="ru-RU" sz="1000" dirty="0">
                <a:solidFill>
                  <a:schemeClr val="tx1"/>
                </a:solidFill>
                <a:latin typeface="Verdana" panose="020B0604030504040204" pitchFamily="34" charset="0"/>
                <a:ea typeface="Verdana" panose="020B0604030504040204" pitchFamily="34" charset="0"/>
              </a:rPr>
              <a:t> </a:t>
            </a:r>
            <a:r>
              <a:rPr lang="en-US" sz="1000" dirty="0">
                <a:solidFill>
                  <a:schemeClr val="tx1"/>
                </a:solidFill>
                <a:latin typeface="Verdana" panose="020B0604030504040204" pitchFamily="34" charset="0"/>
                <a:ea typeface="Verdana" panose="020B0604030504040204" pitchFamily="34" charset="0"/>
              </a:rPr>
              <a:t>continuing education programs</a:t>
            </a:r>
          </a:p>
          <a:p>
            <a:pPr lvl="0">
              <a:lnSpc>
                <a:spcPct val="100000"/>
              </a:lnSpc>
              <a:spcBef>
                <a:spcPts val="0"/>
              </a:spcBef>
              <a:spcAft>
                <a:spcPts val="600"/>
              </a:spcAft>
              <a:defRPr/>
            </a:pPr>
            <a:endParaRPr lang="ru-RU" sz="1000" b="1" dirty="0">
              <a:solidFill>
                <a:schemeClr val="bg2">
                  <a:lumMod val="25000"/>
                </a:schemeClr>
              </a:solidFill>
              <a:latin typeface="Verdana" panose="020B0604030504040204" pitchFamily="34" charset="0"/>
              <a:ea typeface="Verdana" panose="020B0604030504040204" pitchFamily="34" charset="0"/>
            </a:endParaRPr>
          </a:p>
        </p:txBody>
      </p:sp>
      <p:sp>
        <p:nvSpPr>
          <p:cNvPr id="195" name="Прямоугольник 194">
            <a:extLst>
              <a:ext uri="{FF2B5EF4-FFF2-40B4-BE49-F238E27FC236}">
                <a16:creationId xmlns:a16="http://schemas.microsoft.com/office/drawing/2014/main" id="{BFFDD7DB-3595-41A0-B044-2A0C35B63BD0}"/>
              </a:ext>
            </a:extLst>
          </p:cNvPr>
          <p:cNvSpPr/>
          <p:nvPr/>
        </p:nvSpPr>
        <p:spPr>
          <a:xfrm>
            <a:off x="9035415" y="5276054"/>
            <a:ext cx="2623185" cy="1252917"/>
          </a:xfrm>
          <a:prstGeom prst="rect">
            <a:avLst/>
          </a:prstGeom>
        </p:spPr>
        <p:txBody>
          <a:bodyPr wrap="square" lIns="18000" tIns="10800" rIns="18000" bIns="10800" numCol="1">
            <a:spAutoFit/>
          </a:bodyPr>
          <a:lstStyle/>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Nuclear Physics and Technology (Bachelor’s)</a:t>
            </a:r>
            <a:endParaRPr lang="ru-RU" sz="1000" dirty="0">
              <a:solidFill>
                <a:schemeClr val="bg2">
                  <a:lumMod val="25000"/>
                </a:schemeClr>
              </a:solidFill>
              <a:latin typeface="Verdana" panose="020B0604030504040204" pitchFamily="34" charset="0"/>
              <a:ea typeface="Verdana" panose="020B0604030504040204" pitchFamily="34" charset="0"/>
              <a:cs typeface="Arial"/>
            </a:endParaRPr>
          </a:p>
          <a:p>
            <a:pPr lvl="0"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Nuclear Physics and Technology (Master’s)</a:t>
            </a:r>
            <a:endParaRPr lang="ru-RU" sz="1000" dirty="0">
              <a:solidFill>
                <a:schemeClr val="bg2">
                  <a:lumMod val="25000"/>
                </a:schemeClr>
              </a:solidFill>
              <a:latin typeface="Verdana" panose="020B0604030504040204" pitchFamily="34" charset="0"/>
              <a:ea typeface="Verdana" panose="020B0604030504040204" pitchFamily="34" charset="0"/>
              <a:cs typeface="Arial"/>
            </a:endParaRPr>
          </a:p>
          <a:p>
            <a:pPr defTabSz="914354">
              <a:spcAft>
                <a:spcPts val="1200"/>
              </a:spcAft>
              <a:defRPr/>
            </a:pPr>
            <a:r>
              <a:rPr lang="en-US" sz="1000" dirty="0">
                <a:solidFill>
                  <a:schemeClr val="bg2">
                    <a:lumMod val="25000"/>
                  </a:schemeClr>
                </a:solidFill>
                <a:latin typeface="Verdana" panose="020B0604030504040204" pitchFamily="34" charset="0"/>
                <a:ea typeface="Verdana" panose="020B0604030504040204" pitchFamily="34" charset="0"/>
                <a:cs typeface="Arial"/>
              </a:rPr>
              <a:t>Nuclear Power Plants, Fuel Cycle and Radiation Safety (Postgraduate)</a:t>
            </a:r>
          </a:p>
        </p:txBody>
      </p:sp>
      <p:sp>
        <p:nvSpPr>
          <p:cNvPr id="203" name="Объект 2"/>
          <p:cNvSpPr txBox="1">
            <a:spLocks/>
          </p:cNvSpPr>
          <p:nvPr/>
        </p:nvSpPr>
        <p:spPr>
          <a:xfrm>
            <a:off x="8200024" y="1754289"/>
            <a:ext cx="3307273" cy="90179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pPr>
            <a:r>
              <a:rPr lang="en-US" sz="1000" dirty="0">
                <a:solidFill>
                  <a:schemeClr val="tx1"/>
                </a:solidFill>
                <a:latin typeface="Verdana" panose="020B0604030504040204" pitchFamily="34" charset="0"/>
                <a:ea typeface="Verdana" panose="020B0604030504040204" pitchFamily="34" charset="0"/>
              </a:rPr>
              <a:t>development and delivery of international advanced training courses and programs, professional development programs for foreign nationals tailored to the needs of </a:t>
            </a:r>
            <a:r>
              <a:rPr lang="en-US" sz="1000" dirty="0" err="1">
                <a:solidFill>
                  <a:schemeClr val="tx1"/>
                </a:solidFill>
                <a:latin typeface="Verdana" panose="020B0604030504040204" pitchFamily="34" charset="0"/>
                <a:ea typeface="Verdana" panose="020B0604030504040204" pitchFamily="34" charset="0"/>
              </a:rPr>
              <a:t>Rosatom</a:t>
            </a:r>
            <a:r>
              <a:rPr lang="en-US" sz="1000" dirty="0">
                <a:solidFill>
                  <a:schemeClr val="tx1"/>
                </a:solidFill>
                <a:latin typeface="Verdana" panose="020B0604030504040204" pitchFamily="34" charset="0"/>
                <a:ea typeface="Verdana" panose="020B0604030504040204" pitchFamily="34" charset="0"/>
              </a:rPr>
              <a:t>, IAEA, and national nuclear agencies of foreign countries</a:t>
            </a:r>
          </a:p>
          <a:p>
            <a:pPr marL="171450" indent="-171450">
              <a:spcAft>
                <a:spcPts val="600"/>
              </a:spcAft>
            </a:pPr>
            <a:r>
              <a:rPr lang="en-US" sz="1000" dirty="0">
                <a:solidFill>
                  <a:schemeClr val="tx1"/>
                </a:solidFill>
                <a:latin typeface="Verdana" panose="020B0604030504040204" pitchFamily="34" charset="0"/>
                <a:ea typeface="Verdana" panose="020B0604030504040204" pitchFamily="34" charset="0"/>
              </a:rPr>
              <a:t>programs to promote Russian nuclear education in Africa, Latin America and South-East Asia</a:t>
            </a:r>
            <a:endParaRPr lang="en-US" sz="1800" b="1" dirty="0">
              <a:solidFill>
                <a:schemeClr val="tx1"/>
              </a:solidFill>
              <a:latin typeface="Verdana" panose="020B0604030504040204" pitchFamily="34" charset="0"/>
              <a:ea typeface="Verdana" panose="020B0604030504040204" pitchFamily="34" charset="0"/>
            </a:endParaRPr>
          </a:p>
        </p:txBody>
      </p:sp>
      <p:sp>
        <p:nvSpPr>
          <p:cNvPr id="205" name="Скругленный прямоугольник 204"/>
          <p:cNvSpPr/>
          <p:nvPr/>
        </p:nvSpPr>
        <p:spPr>
          <a:xfrm>
            <a:off x="916396" y="5820240"/>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Прямоугольник 205">
            <a:extLst>
              <a:ext uri="{FF2B5EF4-FFF2-40B4-BE49-F238E27FC236}">
                <a16:creationId xmlns:a16="http://schemas.microsoft.com/office/drawing/2014/main" id="{BFFDD7DB-3595-41A0-B044-2A0C35B63BD0}"/>
              </a:ext>
            </a:extLst>
          </p:cNvPr>
          <p:cNvSpPr/>
          <p:nvPr/>
        </p:nvSpPr>
        <p:spPr>
          <a:xfrm>
            <a:off x="952313" y="5828826"/>
            <a:ext cx="71859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09.03. 10</a:t>
            </a:r>
          </a:p>
        </p:txBody>
      </p:sp>
      <p:sp>
        <p:nvSpPr>
          <p:cNvPr id="207" name="Скругленный прямоугольник 206"/>
          <p:cNvSpPr/>
          <p:nvPr/>
        </p:nvSpPr>
        <p:spPr>
          <a:xfrm>
            <a:off x="906705" y="6273424"/>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Прямоугольник 207">
            <a:extLst>
              <a:ext uri="{FF2B5EF4-FFF2-40B4-BE49-F238E27FC236}">
                <a16:creationId xmlns:a16="http://schemas.microsoft.com/office/drawing/2014/main" id="{BFFDD7DB-3595-41A0-B044-2A0C35B63BD0}"/>
              </a:ext>
            </a:extLst>
          </p:cNvPr>
          <p:cNvSpPr/>
          <p:nvPr/>
        </p:nvSpPr>
        <p:spPr>
          <a:xfrm>
            <a:off x="916116" y="6279352"/>
            <a:ext cx="75370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22.03.01</a:t>
            </a:r>
          </a:p>
        </p:txBody>
      </p:sp>
      <p:sp>
        <p:nvSpPr>
          <p:cNvPr id="209" name="Скругленный прямоугольник 208"/>
          <p:cNvSpPr/>
          <p:nvPr/>
        </p:nvSpPr>
        <p:spPr>
          <a:xfrm>
            <a:off x="3531105" y="5349786"/>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Скругленный прямоугольник 209"/>
          <p:cNvSpPr/>
          <p:nvPr/>
        </p:nvSpPr>
        <p:spPr>
          <a:xfrm>
            <a:off x="3531105" y="5040733"/>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1" name="Прямоугольник 210">
            <a:extLst>
              <a:ext uri="{FF2B5EF4-FFF2-40B4-BE49-F238E27FC236}">
                <a16:creationId xmlns:a16="http://schemas.microsoft.com/office/drawing/2014/main" id="{BFFDD7DB-3595-41A0-B044-2A0C35B63BD0}"/>
              </a:ext>
            </a:extLst>
          </p:cNvPr>
          <p:cNvSpPr/>
          <p:nvPr/>
        </p:nvSpPr>
        <p:spPr>
          <a:xfrm>
            <a:off x="3509993" y="5044725"/>
            <a:ext cx="785106" cy="176650"/>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03.03.02</a:t>
            </a:r>
          </a:p>
        </p:txBody>
      </p:sp>
      <p:sp>
        <p:nvSpPr>
          <p:cNvPr id="212" name="Прямоугольник 211">
            <a:extLst>
              <a:ext uri="{FF2B5EF4-FFF2-40B4-BE49-F238E27FC236}">
                <a16:creationId xmlns:a16="http://schemas.microsoft.com/office/drawing/2014/main" id="{BFFDD7DB-3595-41A0-B044-2A0C35B63BD0}"/>
              </a:ext>
            </a:extLst>
          </p:cNvPr>
          <p:cNvSpPr/>
          <p:nvPr/>
        </p:nvSpPr>
        <p:spPr>
          <a:xfrm>
            <a:off x="3541391" y="5365587"/>
            <a:ext cx="75370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03.04.02</a:t>
            </a:r>
          </a:p>
        </p:txBody>
      </p:sp>
      <p:sp>
        <p:nvSpPr>
          <p:cNvPr id="213" name="Скругленный прямоугольник 212"/>
          <p:cNvSpPr/>
          <p:nvPr/>
        </p:nvSpPr>
        <p:spPr>
          <a:xfrm>
            <a:off x="3531105" y="5669711"/>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Прямоугольник 213">
            <a:extLst>
              <a:ext uri="{FF2B5EF4-FFF2-40B4-BE49-F238E27FC236}">
                <a16:creationId xmlns:a16="http://schemas.microsoft.com/office/drawing/2014/main" id="{BFFDD7DB-3595-41A0-B044-2A0C35B63BD0}"/>
              </a:ext>
            </a:extLst>
          </p:cNvPr>
          <p:cNvSpPr/>
          <p:nvPr/>
        </p:nvSpPr>
        <p:spPr>
          <a:xfrm>
            <a:off x="3541391" y="5685512"/>
            <a:ext cx="753707" cy="175699"/>
          </a:xfrm>
          <a:prstGeom prst="rect">
            <a:avLst/>
          </a:prstGeom>
        </p:spPr>
        <p:txBody>
          <a:bodyPr wrap="square" lIns="18000" tIns="10800" rIns="18000" bIns="10800" numCol="1">
            <a:spAutoFit/>
          </a:bodyPr>
          <a:lstStyle/>
          <a:p>
            <a:pPr lvl="0" algn="ctr" defTabSz="914354">
              <a:spcAft>
                <a:spcPts val="600"/>
              </a:spcAft>
              <a:defRPr/>
            </a:pPr>
            <a:r>
              <a:rPr lang="ru-RU" sz="1000" dirty="0">
                <a:solidFill>
                  <a:schemeClr val="bg1"/>
                </a:solidFill>
                <a:latin typeface="Verdana" panose="020B0604030504040204" pitchFamily="34" charset="0"/>
                <a:ea typeface="Verdana" panose="020B0604030504040204" pitchFamily="34" charset="0"/>
                <a:cs typeface="Arial"/>
              </a:rPr>
              <a:t>1.3.8. </a:t>
            </a:r>
            <a:endParaRPr lang="ru-RU" sz="1000" dirty="0">
              <a:solidFill>
                <a:schemeClr val="bg1"/>
              </a:solidFill>
              <a:latin typeface="Verdana" panose="020B0604030504040204" pitchFamily="34" charset="0"/>
              <a:ea typeface="Verdana" panose="020B0604030504040204" pitchFamily="34" charset="0"/>
            </a:endParaRPr>
          </a:p>
        </p:txBody>
      </p:sp>
      <p:sp>
        <p:nvSpPr>
          <p:cNvPr id="215" name="Прямоугольник 214">
            <a:extLst>
              <a:ext uri="{FF2B5EF4-FFF2-40B4-BE49-F238E27FC236}">
                <a16:creationId xmlns:a16="http://schemas.microsoft.com/office/drawing/2014/main" id="{BFFDD7DB-3595-41A0-B044-2A0C35B63BD0}"/>
              </a:ext>
            </a:extLst>
          </p:cNvPr>
          <p:cNvSpPr/>
          <p:nvPr/>
        </p:nvSpPr>
        <p:spPr>
          <a:xfrm>
            <a:off x="5222014" y="1150992"/>
            <a:ext cx="632606" cy="575809"/>
          </a:xfrm>
          <a:prstGeom prst="rect">
            <a:avLst/>
          </a:prstGeom>
        </p:spPr>
        <p:txBody>
          <a:bodyPr wrap="square" lIns="18000" tIns="10800" rIns="18000" bIns="10800" numCol="1">
            <a:spAutoFit/>
          </a:bodyPr>
          <a:lstStyle/>
          <a:p>
            <a:pPr>
              <a:spcAft>
                <a:spcPts val="1200"/>
              </a:spcAft>
            </a:pPr>
            <a:r>
              <a:rPr lang="ru-RU" sz="3600" b="1" dirty="0">
                <a:solidFill>
                  <a:srgbClr val="D5E7E3"/>
                </a:solidFill>
                <a:latin typeface="Verdana" panose="020B0604030504040204" pitchFamily="34" charset="0"/>
                <a:ea typeface="Verdana" panose="020B0604030504040204" pitchFamily="34" charset="0"/>
              </a:rPr>
              <a:t>2</a:t>
            </a:r>
            <a:endParaRPr lang="ru-RU" sz="3600" dirty="0">
              <a:solidFill>
                <a:srgbClr val="D5E7E3"/>
              </a:solidFill>
              <a:latin typeface="Verdana" panose="020B0604030504040204" pitchFamily="34" charset="0"/>
              <a:ea typeface="Verdana" panose="020B0604030504040204" pitchFamily="34" charset="0"/>
            </a:endParaRPr>
          </a:p>
        </p:txBody>
      </p:sp>
      <p:sp>
        <p:nvSpPr>
          <p:cNvPr id="216" name="Скругленный прямоугольник 215"/>
          <p:cNvSpPr/>
          <p:nvPr/>
        </p:nvSpPr>
        <p:spPr>
          <a:xfrm>
            <a:off x="5877245" y="5787354"/>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7" name="Скругленный прямоугольник 216"/>
          <p:cNvSpPr/>
          <p:nvPr/>
        </p:nvSpPr>
        <p:spPr>
          <a:xfrm>
            <a:off x="5893941" y="4874998"/>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Прямоугольник 217">
            <a:extLst>
              <a:ext uri="{FF2B5EF4-FFF2-40B4-BE49-F238E27FC236}">
                <a16:creationId xmlns:a16="http://schemas.microsoft.com/office/drawing/2014/main" id="{BFFDD7DB-3595-41A0-B044-2A0C35B63BD0}"/>
              </a:ext>
            </a:extLst>
          </p:cNvPr>
          <p:cNvSpPr/>
          <p:nvPr/>
        </p:nvSpPr>
        <p:spPr>
          <a:xfrm>
            <a:off x="5872829" y="4878990"/>
            <a:ext cx="785106" cy="176650"/>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i="0" u="none" strike="noStrike" cap="none" spc="0" dirty="0">
                <a:ln>
                  <a:noFill/>
                </a:ln>
                <a:solidFill>
                  <a:schemeClr val="bg1"/>
                </a:solidFill>
                <a:latin typeface="Verdana" panose="020B0604030504040204" pitchFamily="34" charset="0"/>
                <a:ea typeface="Verdana" panose="020B0604030504040204" pitchFamily="34" charset="0"/>
                <a:cs typeface="Arial"/>
              </a:rPr>
              <a:t>15.03.04</a:t>
            </a:r>
            <a:endParaRPr lang="ru-RU" sz="1000" dirty="0">
              <a:solidFill>
                <a:schemeClr val="bg1"/>
              </a:solidFill>
              <a:latin typeface="Verdana" panose="020B0604030504040204" pitchFamily="34" charset="0"/>
              <a:ea typeface="Verdana" panose="020B0604030504040204" pitchFamily="34" charset="0"/>
            </a:endParaRPr>
          </a:p>
        </p:txBody>
      </p:sp>
      <p:sp>
        <p:nvSpPr>
          <p:cNvPr id="219" name="Прямоугольник 218">
            <a:extLst>
              <a:ext uri="{FF2B5EF4-FFF2-40B4-BE49-F238E27FC236}">
                <a16:creationId xmlns:a16="http://schemas.microsoft.com/office/drawing/2014/main" id="{BFFDD7DB-3595-41A0-B044-2A0C35B63BD0}"/>
              </a:ext>
            </a:extLst>
          </p:cNvPr>
          <p:cNvSpPr/>
          <p:nvPr/>
        </p:nvSpPr>
        <p:spPr>
          <a:xfrm>
            <a:off x="5880213" y="5794717"/>
            <a:ext cx="75370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15.04.04</a:t>
            </a:r>
            <a:endParaRPr lang="ru-RU" sz="1000" dirty="0">
              <a:solidFill>
                <a:schemeClr val="bg1"/>
              </a:solidFill>
              <a:latin typeface="Verdana" panose="020B0604030504040204" pitchFamily="34" charset="0"/>
              <a:ea typeface="Verdana" panose="020B0604030504040204" pitchFamily="34" charset="0"/>
            </a:endParaRPr>
          </a:p>
        </p:txBody>
      </p:sp>
      <p:sp>
        <p:nvSpPr>
          <p:cNvPr id="220" name="Прямоугольник 219">
            <a:extLst>
              <a:ext uri="{FF2B5EF4-FFF2-40B4-BE49-F238E27FC236}">
                <a16:creationId xmlns:a16="http://schemas.microsoft.com/office/drawing/2014/main" id="{BFFDD7DB-3595-41A0-B044-2A0C35B63BD0}"/>
              </a:ext>
            </a:extLst>
          </p:cNvPr>
          <p:cNvSpPr/>
          <p:nvPr/>
        </p:nvSpPr>
        <p:spPr>
          <a:xfrm>
            <a:off x="7570472" y="1132614"/>
            <a:ext cx="493088" cy="594187"/>
          </a:xfrm>
          <a:prstGeom prst="rect">
            <a:avLst/>
          </a:prstGeom>
        </p:spPr>
        <p:txBody>
          <a:bodyPr wrap="square" lIns="18000" tIns="10800" rIns="18000" bIns="10800" numCol="1">
            <a:spAutoFit/>
          </a:bodyPr>
          <a:lstStyle/>
          <a:p>
            <a:pPr>
              <a:spcAft>
                <a:spcPts val="1200"/>
              </a:spcAft>
            </a:pPr>
            <a:r>
              <a:rPr lang="ru-RU" sz="3600" b="1" dirty="0">
                <a:solidFill>
                  <a:srgbClr val="D5E7E3"/>
                </a:solidFill>
                <a:latin typeface="Verdana" panose="020B0604030504040204" pitchFamily="34" charset="0"/>
                <a:ea typeface="Verdana" panose="020B0604030504040204" pitchFamily="34" charset="0"/>
              </a:rPr>
              <a:t>3</a:t>
            </a:r>
            <a:endParaRPr lang="ru-RU" sz="3600" dirty="0">
              <a:solidFill>
                <a:srgbClr val="D5E7E3"/>
              </a:solidFill>
              <a:latin typeface="Verdana" panose="020B0604030504040204" pitchFamily="34" charset="0"/>
              <a:ea typeface="Verdana" panose="020B0604030504040204" pitchFamily="34" charset="0"/>
            </a:endParaRPr>
          </a:p>
        </p:txBody>
      </p:sp>
      <p:sp>
        <p:nvSpPr>
          <p:cNvPr id="221" name="Скругленный прямоугольник 220"/>
          <p:cNvSpPr/>
          <p:nvPr/>
        </p:nvSpPr>
        <p:spPr>
          <a:xfrm>
            <a:off x="8204378" y="5764280"/>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2" name="Скругленный прямоугольник 221"/>
          <p:cNvSpPr/>
          <p:nvPr/>
        </p:nvSpPr>
        <p:spPr>
          <a:xfrm>
            <a:off x="8204378" y="5299017"/>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Прямоугольник 222">
            <a:extLst>
              <a:ext uri="{FF2B5EF4-FFF2-40B4-BE49-F238E27FC236}">
                <a16:creationId xmlns:a16="http://schemas.microsoft.com/office/drawing/2014/main" id="{BFFDD7DB-3595-41A0-B044-2A0C35B63BD0}"/>
              </a:ext>
            </a:extLst>
          </p:cNvPr>
          <p:cNvSpPr/>
          <p:nvPr/>
        </p:nvSpPr>
        <p:spPr>
          <a:xfrm>
            <a:off x="8183266" y="5303009"/>
            <a:ext cx="785106" cy="176650"/>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14.03.02</a:t>
            </a:r>
            <a:endParaRPr lang="ru-RU" sz="1000" dirty="0">
              <a:solidFill>
                <a:schemeClr val="bg1"/>
              </a:solidFill>
              <a:latin typeface="Verdana" panose="020B0604030504040204" pitchFamily="34" charset="0"/>
              <a:ea typeface="Verdana" panose="020B0604030504040204" pitchFamily="34" charset="0"/>
            </a:endParaRPr>
          </a:p>
        </p:txBody>
      </p:sp>
      <p:sp>
        <p:nvSpPr>
          <p:cNvPr id="224" name="Прямоугольник 223">
            <a:extLst>
              <a:ext uri="{FF2B5EF4-FFF2-40B4-BE49-F238E27FC236}">
                <a16:creationId xmlns:a16="http://schemas.microsoft.com/office/drawing/2014/main" id="{BFFDD7DB-3595-41A0-B044-2A0C35B63BD0}"/>
              </a:ext>
            </a:extLst>
          </p:cNvPr>
          <p:cNvSpPr/>
          <p:nvPr/>
        </p:nvSpPr>
        <p:spPr>
          <a:xfrm>
            <a:off x="8214664" y="5780081"/>
            <a:ext cx="75370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14.04.02</a:t>
            </a:r>
            <a:endParaRPr lang="ru-RU" sz="1000" dirty="0">
              <a:solidFill>
                <a:schemeClr val="bg1"/>
              </a:solidFill>
              <a:latin typeface="Verdana" panose="020B0604030504040204" pitchFamily="34" charset="0"/>
              <a:ea typeface="Verdana" panose="020B0604030504040204" pitchFamily="34" charset="0"/>
            </a:endParaRPr>
          </a:p>
        </p:txBody>
      </p:sp>
      <p:sp>
        <p:nvSpPr>
          <p:cNvPr id="225" name="Скругленный прямоугольник 224"/>
          <p:cNvSpPr/>
          <p:nvPr/>
        </p:nvSpPr>
        <p:spPr>
          <a:xfrm>
            <a:off x="8204378" y="6217555"/>
            <a:ext cx="771720" cy="200059"/>
          </a:xfrm>
          <a:prstGeom prst="roundRect">
            <a:avLst>
              <a:gd name="adj" fmla="val 50000"/>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Прямоугольник 225">
            <a:extLst>
              <a:ext uri="{FF2B5EF4-FFF2-40B4-BE49-F238E27FC236}">
                <a16:creationId xmlns:a16="http://schemas.microsoft.com/office/drawing/2014/main" id="{BFFDD7DB-3595-41A0-B044-2A0C35B63BD0}"/>
              </a:ext>
            </a:extLst>
          </p:cNvPr>
          <p:cNvSpPr/>
          <p:nvPr/>
        </p:nvSpPr>
        <p:spPr>
          <a:xfrm>
            <a:off x="8214664" y="6233356"/>
            <a:ext cx="753707" cy="175699"/>
          </a:xfrm>
          <a:prstGeom prst="rect">
            <a:avLst/>
          </a:prstGeom>
        </p:spPr>
        <p:txBody>
          <a:bodyPr wrap="square" lIns="18000" tIns="10800" rIns="18000" bIns="10800" numCol="1">
            <a:spAutoFit/>
          </a:bodyPr>
          <a:lstStyle/>
          <a:p>
            <a:pPr marR="0" lvl="0" algn="ctr" defTabSz="914354">
              <a:lnSpc>
                <a:spcPct val="100000"/>
              </a:lnSpc>
              <a:spcBef>
                <a:spcPts val="0"/>
              </a:spcBef>
              <a:spcAft>
                <a:spcPts val="600"/>
              </a:spcAft>
              <a:buClrTx/>
              <a:buSzTx/>
              <a:defRPr/>
            </a:pPr>
            <a:r>
              <a:rPr lang="ru-RU" sz="1000" dirty="0">
                <a:solidFill>
                  <a:schemeClr val="bg1"/>
                </a:solidFill>
                <a:latin typeface="Verdana" panose="020B0604030504040204" pitchFamily="34" charset="0"/>
                <a:ea typeface="Verdana" panose="020B0604030504040204" pitchFamily="34" charset="0"/>
                <a:cs typeface="Arial"/>
              </a:rPr>
              <a:t>2.4.9. </a:t>
            </a:r>
          </a:p>
        </p:txBody>
      </p:sp>
      <p:sp>
        <p:nvSpPr>
          <p:cNvPr id="227" name="Прямоугольник 226">
            <a:extLst>
              <a:ext uri="{FF2B5EF4-FFF2-40B4-BE49-F238E27FC236}">
                <a16:creationId xmlns:a16="http://schemas.microsoft.com/office/drawing/2014/main" id="{BFFDD7DB-3595-41A0-B044-2A0C35B63BD0}"/>
              </a:ext>
            </a:extLst>
          </p:cNvPr>
          <p:cNvSpPr/>
          <p:nvPr/>
        </p:nvSpPr>
        <p:spPr>
          <a:xfrm>
            <a:off x="8278577" y="5066697"/>
            <a:ext cx="3163301" cy="191088"/>
          </a:xfrm>
          <a:prstGeom prst="rect">
            <a:avLst/>
          </a:prstGeom>
        </p:spPr>
        <p:txBody>
          <a:bodyPr wrap="square" lIns="18000" tIns="10800" rIns="18000" bIns="10800" numCol="1">
            <a:spAutoFit/>
          </a:bodyPr>
          <a:lstStyle/>
          <a:p>
            <a:pPr>
              <a:spcAft>
                <a:spcPts val="1200"/>
              </a:spcAft>
            </a:pPr>
            <a:r>
              <a:rPr lang="en-US" sz="1100" b="1" dirty="0">
                <a:solidFill>
                  <a:srgbClr val="4D897C"/>
                </a:solidFill>
                <a:latin typeface="Verdana" panose="020B0604030504040204" pitchFamily="34" charset="0"/>
                <a:ea typeface="Verdana" panose="020B0604030504040204" pitchFamily="34" charset="0"/>
              </a:rPr>
              <a:t>PROGRAMS</a:t>
            </a:r>
            <a:endParaRPr lang="ru-RU" sz="1100" dirty="0">
              <a:latin typeface="Verdana" panose="020B0604030504040204" pitchFamily="34" charset="0"/>
              <a:ea typeface="Verdana" panose="020B0604030504040204" pitchFamily="34" charset="0"/>
            </a:endParaRPr>
          </a:p>
        </p:txBody>
      </p:sp>
      <p:sp>
        <p:nvSpPr>
          <p:cNvPr id="228" name="Прямоугольник 227">
            <a:extLst>
              <a:ext uri="{FF2B5EF4-FFF2-40B4-BE49-F238E27FC236}">
                <a16:creationId xmlns:a16="http://schemas.microsoft.com/office/drawing/2014/main" id="{BFFDD7DB-3595-41A0-B044-2A0C35B63BD0}"/>
              </a:ext>
            </a:extLst>
          </p:cNvPr>
          <p:cNvSpPr/>
          <p:nvPr/>
        </p:nvSpPr>
        <p:spPr>
          <a:xfrm>
            <a:off x="11311516" y="1150992"/>
            <a:ext cx="632606" cy="575809"/>
          </a:xfrm>
          <a:prstGeom prst="rect">
            <a:avLst/>
          </a:prstGeom>
        </p:spPr>
        <p:txBody>
          <a:bodyPr wrap="square" lIns="18000" tIns="10800" rIns="18000" bIns="10800" numCol="1">
            <a:spAutoFit/>
          </a:bodyPr>
          <a:lstStyle/>
          <a:p>
            <a:pPr>
              <a:spcAft>
                <a:spcPts val="1200"/>
              </a:spcAft>
            </a:pPr>
            <a:r>
              <a:rPr lang="ru-RU" sz="3600" b="1" dirty="0">
                <a:solidFill>
                  <a:srgbClr val="D5E7E3"/>
                </a:solidFill>
                <a:latin typeface="Verdana" panose="020B0604030504040204" pitchFamily="34" charset="0"/>
                <a:ea typeface="Verdana" panose="020B0604030504040204" pitchFamily="34" charset="0"/>
              </a:rPr>
              <a:t>4</a:t>
            </a:r>
            <a:endParaRPr lang="ru-RU" sz="3600" dirty="0">
              <a:solidFill>
                <a:srgbClr val="D5E7E3"/>
              </a:solidFill>
              <a:latin typeface="Verdana" panose="020B0604030504040204" pitchFamily="34" charset="0"/>
              <a:ea typeface="Verdana" panose="020B0604030504040204" pitchFamily="34" charset="0"/>
            </a:endParaRPr>
          </a:p>
        </p:txBody>
      </p:sp>
      <p:pic>
        <p:nvPicPr>
          <p:cNvPr id="67" name="Рисунок 66">
            <a:extLst>
              <a:ext uri="{FF2B5EF4-FFF2-40B4-BE49-F238E27FC236}">
                <a16:creationId xmlns:a16="http://schemas.microsoft.com/office/drawing/2014/main" id="{8E6EC770-9E74-497E-ADEE-05192E4361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779" y="701989"/>
            <a:ext cx="1424917" cy="394625"/>
          </a:xfrm>
          <a:prstGeom prst="rect">
            <a:avLst/>
          </a:prstGeom>
        </p:spPr>
      </p:pic>
    </p:spTree>
    <p:extLst>
      <p:ext uri="{BB962C8B-B14F-4D97-AF65-F5344CB8AC3E}">
        <p14:creationId xmlns:p14="http://schemas.microsoft.com/office/powerpoint/2010/main" val="125868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Рисунок 7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68673" y="3016115"/>
            <a:ext cx="1713182" cy="1523967"/>
          </a:xfrm>
          <a:prstGeom prst="rect">
            <a:avLst/>
          </a:prstGeom>
          <a:effectLst>
            <a:outerShdw blurRad="330200" dist="139700" dir="2700000" algn="tl" rotWithShape="0">
              <a:prstClr val="black">
                <a:alpha val="40000"/>
              </a:prstClr>
            </a:outerShdw>
          </a:effectLst>
        </p:spPr>
      </p:pic>
      <p:sp>
        <p:nvSpPr>
          <p:cNvPr id="75" name="Скругленный прямоугольник 74">
            <a:extLst>
              <a:ext uri="{FF2B5EF4-FFF2-40B4-BE49-F238E27FC236}">
                <a16:creationId xmlns:a16="http://schemas.microsoft.com/office/drawing/2014/main" id="{9BE398AB-B1D9-2A4F-B84F-EC630E07A153}"/>
              </a:ext>
            </a:extLst>
          </p:cNvPr>
          <p:cNvSpPr/>
          <p:nvPr/>
        </p:nvSpPr>
        <p:spPr>
          <a:xfrm>
            <a:off x="4991622" y="4729909"/>
            <a:ext cx="7074570" cy="2032000"/>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grpSp>
        <p:nvGrpSpPr>
          <p:cNvPr id="8" name="Группа 7"/>
          <p:cNvGrpSpPr/>
          <p:nvPr/>
        </p:nvGrpSpPr>
        <p:grpSpPr>
          <a:xfrm>
            <a:off x="4335497" y="1389931"/>
            <a:ext cx="7483373" cy="1002799"/>
            <a:chOff x="4335498" y="1389931"/>
            <a:chExt cx="5759446" cy="1002799"/>
          </a:xfrm>
        </p:grpSpPr>
        <p:sp>
          <p:nvSpPr>
            <p:cNvPr id="7" name="Скругленный прямоугольник 6">
              <a:extLst>
                <a:ext uri="{FF2B5EF4-FFF2-40B4-BE49-F238E27FC236}">
                  <a16:creationId xmlns:a16="http://schemas.microsoft.com/office/drawing/2014/main" id="{9BE398AB-B1D9-2A4F-B84F-EC630E07A153}"/>
                </a:ext>
              </a:extLst>
            </p:cNvPr>
            <p:cNvSpPr/>
            <p:nvPr/>
          </p:nvSpPr>
          <p:spPr>
            <a:xfrm>
              <a:off x="4335498" y="1389931"/>
              <a:ext cx="2838621" cy="1002799"/>
            </a:xfrm>
            <a:prstGeom prst="roundRect">
              <a:avLst>
                <a:gd name="adj" fmla="val 1376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48" name="Скругленный прямоугольник 47">
              <a:extLst>
                <a:ext uri="{FF2B5EF4-FFF2-40B4-BE49-F238E27FC236}">
                  <a16:creationId xmlns:a16="http://schemas.microsoft.com/office/drawing/2014/main" id="{9BE398AB-B1D9-2A4F-B84F-EC630E07A153}"/>
                </a:ext>
              </a:extLst>
            </p:cNvPr>
            <p:cNvSpPr/>
            <p:nvPr/>
          </p:nvSpPr>
          <p:spPr>
            <a:xfrm>
              <a:off x="7256323" y="1389931"/>
              <a:ext cx="2838621" cy="1002799"/>
            </a:xfrm>
            <a:prstGeom prst="roundRect">
              <a:avLst>
                <a:gd name="adj" fmla="val 13769"/>
              </a:avLst>
            </a:prstGeom>
            <a:solidFill>
              <a:srgbClr val="D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grpSp>
      <p:sp>
        <p:nvSpPr>
          <p:cNvPr id="2" name="Заголовок 1"/>
          <p:cNvSpPr>
            <a:spLocks noGrp="1"/>
          </p:cNvSpPr>
          <p:nvPr>
            <p:ph type="title"/>
          </p:nvPr>
        </p:nvSpPr>
        <p:spPr>
          <a:xfrm>
            <a:off x="1035051" y="365125"/>
            <a:ext cx="7095537" cy="1048039"/>
          </a:xfrm>
        </p:spPr>
        <p:txBody>
          <a:bodyPr/>
          <a:lstStyle/>
          <a:p>
            <a:r>
              <a:rPr lang="en-US" dirty="0">
                <a:solidFill>
                  <a:schemeClr val="bg2">
                    <a:lumMod val="25000"/>
                  </a:schemeClr>
                </a:solidFill>
              </a:rPr>
              <a:t>SCIENCE &amp; RESEARCH</a:t>
            </a:r>
            <a:endParaRPr lang="ru-RU" dirty="0">
              <a:solidFill>
                <a:schemeClr val="bg2">
                  <a:lumMod val="25000"/>
                </a:schemeClr>
              </a:solidFill>
            </a:endParaRPr>
          </a:p>
        </p:txBody>
      </p:sp>
      <p:sp>
        <p:nvSpPr>
          <p:cNvPr id="3" name="Объект 2"/>
          <p:cNvSpPr>
            <a:spLocks noGrp="1"/>
          </p:cNvSpPr>
          <p:nvPr>
            <p:ph idx="1"/>
          </p:nvPr>
        </p:nvSpPr>
        <p:spPr>
          <a:xfrm>
            <a:off x="1035054" y="1320390"/>
            <a:ext cx="3454516" cy="1072340"/>
          </a:xfrm>
        </p:spPr>
        <p:txBody>
          <a:bodyPr>
            <a:noAutofit/>
          </a:bodyPr>
          <a:lstStyle/>
          <a:p>
            <a:pPr marL="0" indent="0">
              <a:buNone/>
            </a:pPr>
            <a:r>
              <a:rPr lang="en-US" sz="1400" dirty="0">
                <a:solidFill>
                  <a:schemeClr val="bg2">
                    <a:lumMod val="25000"/>
                  </a:schemeClr>
                </a:solidFill>
              </a:rPr>
              <a:t>TPU is in the top</a:t>
            </a:r>
            <a:r>
              <a:rPr lang="en-US" sz="2000" dirty="0">
                <a:solidFill>
                  <a:srgbClr val="4D897C"/>
                </a:solidFill>
              </a:rPr>
              <a:t> </a:t>
            </a:r>
            <a:r>
              <a:rPr lang="en-US" sz="2000" b="1" dirty="0">
                <a:solidFill>
                  <a:srgbClr val="4D897C"/>
                </a:solidFill>
              </a:rPr>
              <a:t>10</a:t>
            </a:r>
            <a:r>
              <a:rPr lang="en-US" sz="2000" dirty="0">
                <a:solidFill>
                  <a:srgbClr val="4D897C"/>
                </a:solidFill>
              </a:rPr>
              <a:t> </a:t>
            </a:r>
            <a:r>
              <a:rPr lang="en-US" sz="1400" dirty="0">
                <a:solidFill>
                  <a:schemeClr val="bg2">
                    <a:lumMod val="25000"/>
                  </a:schemeClr>
                </a:solidFill>
              </a:rPr>
              <a:t>Russian universities for R&amp;D funding capacity </a:t>
            </a:r>
            <a:br>
              <a:rPr lang="ru-RU" sz="1400" dirty="0">
                <a:solidFill>
                  <a:schemeClr val="bg2">
                    <a:lumMod val="25000"/>
                  </a:schemeClr>
                </a:solidFill>
              </a:rPr>
            </a:br>
            <a:endParaRPr lang="ru-RU" sz="1400"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7</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Объект 7"/>
          <p:cNvSpPr txBox="1">
            <a:spLocks/>
          </p:cNvSpPr>
          <p:nvPr/>
        </p:nvSpPr>
        <p:spPr>
          <a:xfrm>
            <a:off x="1035052" y="2701269"/>
            <a:ext cx="2965448" cy="4156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200" kern="0" dirty="0">
                <a:solidFill>
                  <a:schemeClr val="bg2">
                    <a:lumMod val="25000"/>
                  </a:schemeClr>
                </a:solidFill>
                <a:latin typeface="Verdana" panose="020B0604030504040204" pitchFamily="34" charset="0"/>
                <a:ea typeface="Verdana" panose="020B0604030504040204" pitchFamily="34" charset="0"/>
              </a:rPr>
              <a:t>Annually, up to </a:t>
            </a:r>
            <a:br>
              <a:rPr lang="ru-RU" sz="1200" kern="0" dirty="0">
                <a:solidFill>
                  <a:schemeClr val="bg2">
                    <a:lumMod val="25000"/>
                  </a:schemeClr>
                </a:solidFill>
                <a:latin typeface="Verdana" panose="020B0604030504040204" pitchFamily="34" charset="0"/>
                <a:ea typeface="Verdana" panose="020B0604030504040204" pitchFamily="34" charset="0"/>
              </a:rPr>
            </a:br>
            <a:r>
              <a:rPr lang="ru-RU" sz="1200" kern="0" dirty="0">
                <a:solidFill>
                  <a:schemeClr val="bg2">
                    <a:lumMod val="25000"/>
                  </a:schemeClr>
                </a:solidFill>
                <a:latin typeface="Verdana" panose="020B0604030504040204" pitchFamily="34" charset="0"/>
                <a:ea typeface="Verdana" panose="020B0604030504040204" pitchFamily="34" charset="0"/>
              </a:rPr>
              <a:t>до </a:t>
            </a:r>
            <a:r>
              <a:rPr lang="ru-RU" sz="2000" b="1" dirty="0">
                <a:solidFill>
                  <a:schemeClr val="bg2">
                    <a:lumMod val="25000"/>
                  </a:schemeClr>
                </a:solidFill>
                <a:latin typeface="Verdana" panose="020B0604030504040204" pitchFamily="34" charset="0"/>
                <a:ea typeface="Verdana" panose="020B0604030504040204" pitchFamily="34" charset="0"/>
              </a:rPr>
              <a:t>250</a:t>
            </a:r>
            <a:r>
              <a:rPr lang="ru-RU" sz="1400" kern="0" dirty="0">
                <a:solidFill>
                  <a:schemeClr val="bg2">
                    <a:lumMod val="25000"/>
                  </a:schemeClr>
                </a:solidFill>
                <a:latin typeface="Verdana" panose="020B0604030504040204" pitchFamily="34" charset="0"/>
                <a:ea typeface="Verdana" panose="020B0604030504040204" pitchFamily="34" charset="0"/>
              </a:rPr>
              <a:t> </a:t>
            </a:r>
            <a:r>
              <a:rPr lang="en-US" sz="1200" kern="0" dirty="0">
                <a:solidFill>
                  <a:schemeClr val="bg2">
                    <a:lumMod val="25000"/>
                  </a:schemeClr>
                </a:solidFill>
                <a:latin typeface="Verdana" panose="020B0604030504040204" pitchFamily="34" charset="0"/>
                <a:ea typeface="Verdana" panose="020B0604030504040204" pitchFamily="34" charset="0"/>
              </a:rPr>
              <a:t>million RUB are allocated for young researchers,  </a:t>
            </a:r>
            <a:br>
              <a:rPr lang="ru-RU" sz="1200" kern="0" dirty="0">
                <a:solidFill>
                  <a:schemeClr val="bg2">
                    <a:lumMod val="25000"/>
                  </a:schemeClr>
                </a:solidFill>
                <a:latin typeface="Verdana" panose="020B0604030504040204" pitchFamily="34" charset="0"/>
                <a:ea typeface="Verdana" panose="020B0604030504040204" pitchFamily="34" charset="0"/>
              </a:rPr>
            </a:br>
            <a:r>
              <a:rPr lang="ru-RU" sz="2000" b="1" dirty="0">
                <a:solidFill>
                  <a:schemeClr val="bg2">
                    <a:lumMod val="25000"/>
                  </a:schemeClr>
                </a:solidFill>
                <a:latin typeface="Verdana" panose="020B0604030504040204" pitchFamily="34" charset="0"/>
                <a:ea typeface="Verdana" panose="020B0604030504040204" pitchFamily="34" charset="0"/>
              </a:rPr>
              <a:t>80 % </a:t>
            </a:r>
            <a:r>
              <a:rPr lang="ru-RU" sz="1200" kern="0" dirty="0">
                <a:solidFill>
                  <a:schemeClr val="bg2">
                    <a:lumMod val="25000"/>
                  </a:schemeClr>
                </a:solidFill>
                <a:latin typeface="Verdana" panose="020B0604030504040204" pitchFamily="34" charset="0"/>
                <a:ea typeface="Verdana" panose="020B0604030504040204" pitchFamily="34" charset="0"/>
              </a:rPr>
              <a:t>средств </a:t>
            </a:r>
            <a:r>
              <a:rPr lang="en-US" sz="1200" kern="0" dirty="0">
                <a:solidFill>
                  <a:schemeClr val="bg2">
                    <a:lumMod val="25000"/>
                  </a:schemeClr>
                </a:solidFill>
                <a:latin typeface="Verdana" panose="020B0604030504040204" pitchFamily="34" charset="0"/>
                <a:ea typeface="Verdana" panose="020B0604030504040204" pitchFamily="34" charset="0"/>
              </a:rPr>
              <a:t>of which are from grants and programs</a:t>
            </a:r>
            <a:r>
              <a:rPr lang="ru-RU" sz="1200" kern="0" dirty="0">
                <a:solidFill>
                  <a:schemeClr val="bg2">
                    <a:lumMod val="25000"/>
                  </a:schemeClr>
                </a:solidFill>
                <a:latin typeface="Verdana" panose="020B0604030504040204" pitchFamily="34" charset="0"/>
                <a:ea typeface="Verdana" panose="020B0604030504040204" pitchFamily="34" charset="0"/>
              </a:rPr>
              <a:t>.</a:t>
            </a:r>
          </a:p>
          <a:p>
            <a:pPr marL="0" indent="0">
              <a:lnSpc>
                <a:spcPct val="110000"/>
              </a:lnSpc>
              <a:buNone/>
            </a:pPr>
            <a:r>
              <a:rPr lang="ru-RU" sz="1200" kern="0" dirty="0">
                <a:solidFill>
                  <a:schemeClr val="bg2">
                    <a:lumMod val="25000"/>
                  </a:schemeClr>
                </a:solidFill>
                <a:latin typeface="Verdana" panose="020B0604030504040204" pitchFamily="34" charset="0"/>
                <a:ea typeface="Verdana" panose="020B0604030504040204" pitchFamily="34" charset="0"/>
              </a:rPr>
              <a:t> </a:t>
            </a:r>
            <a:br>
              <a:rPr lang="ru-RU" sz="1200" kern="0" dirty="0">
                <a:solidFill>
                  <a:schemeClr val="bg2">
                    <a:lumMod val="25000"/>
                  </a:schemeClr>
                </a:solidFill>
                <a:latin typeface="Verdana" panose="020B0604030504040204" pitchFamily="34" charset="0"/>
                <a:ea typeface="Verdana" panose="020B0604030504040204" pitchFamily="34" charset="0"/>
              </a:rPr>
            </a:br>
            <a:r>
              <a:rPr lang="en-US" sz="1200" kern="0" dirty="0">
                <a:solidFill>
                  <a:schemeClr val="bg2">
                    <a:lumMod val="25000"/>
                  </a:schemeClr>
                </a:solidFill>
                <a:latin typeface="Verdana" panose="020B0604030504040204" pitchFamily="34" charset="0"/>
                <a:ea typeface="Verdana" panose="020B0604030504040204" pitchFamily="34" charset="0"/>
              </a:rPr>
              <a:t>Each year, TPU students receive more than </a:t>
            </a:r>
            <a:r>
              <a:rPr lang="en-US" sz="2000" b="1" dirty="0">
                <a:solidFill>
                  <a:schemeClr val="bg2">
                    <a:lumMod val="25000"/>
                  </a:schemeClr>
                </a:solidFill>
                <a:latin typeface="Verdana" panose="020B0604030504040204" pitchFamily="34" charset="0"/>
                <a:ea typeface="Verdana" panose="020B0604030504040204" pitchFamily="34" charset="0"/>
              </a:rPr>
              <a:t>100</a:t>
            </a:r>
            <a:r>
              <a:rPr lang="ru-RU" sz="2000" b="1" dirty="0">
                <a:solidFill>
                  <a:schemeClr val="bg2">
                    <a:lumMod val="25000"/>
                  </a:schemeClr>
                </a:solidFill>
                <a:latin typeface="Verdana" panose="020B0604030504040204" pitchFamily="34" charset="0"/>
                <a:ea typeface="Verdana" panose="020B0604030504040204" pitchFamily="34" charset="0"/>
              </a:rPr>
              <a:t>0</a:t>
            </a:r>
            <a:r>
              <a:rPr lang="ru-RU" sz="1200" b="1" dirty="0">
                <a:solidFill>
                  <a:schemeClr val="bg2">
                    <a:lumMod val="25000"/>
                  </a:schemeClr>
                </a:solidFill>
                <a:latin typeface="Verdana" panose="020B0604030504040204" pitchFamily="34" charset="0"/>
                <a:ea typeface="Verdana" panose="020B0604030504040204" pitchFamily="34" charset="0"/>
              </a:rPr>
              <a:t> </a:t>
            </a:r>
            <a:r>
              <a:rPr lang="en-US" sz="1200" kern="0" dirty="0">
                <a:latin typeface="Verdana" panose="020B0604030504040204" pitchFamily="34" charset="0"/>
                <a:ea typeface="Verdana" panose="020B0604030504040204" pitchFamily="34" charset="0"/>
              </a:rPr>
              <a:t>grants and scholarships based on the results of international, Russian and regional competitions of research projects and graduation theses</a:t>
            </a:r>
            <a:r>
              <a:rPr lang="ru-RU" sz="1200" kern="0" dirty="0">
                <a:solidFill>
                  <a:schemeClr val="bg2">
                    <a:lumMod val="25000"/>
                  </a:schemeClr>
                </a:solidFill>
                <a:latin typeface="Verdana" panose="020B0604030504040204" pitchFamily="34" charset="0"/>
                <a:ea typeface="Verdana" panose="020B0604030504040204" pitchFamily="34" charset="0"/>
              </a:rPr>
              <a:t>.</a:t>
            </a:r>
          </a:p>
        </p:txBody>
      </p:sp>
      <p:sp>
        <p:nvSpPr>
          <p:cNvPr id="36" name="Прямоугольник 35">
            <a:extLst>
              <a:ext uri="{FF2B5EF4-FFF2-40B4-BE49-F238E27FC236}">
                <a16:creationId xmlns:a16="http://schemas.microsoft.com/office/drawing/2014/main" id="{6C08683E-7703-4C43-9C16-300D4D0C2E08}"/>
              </a:ext>
            </a:extLst>
          </p:cNvPr>
          <p:cNvSpPr/>
          <p:nvPr/>
        </p:nvSpPr>
        <p:spPr>
          <a:xfrm>
            <a:off x="7487319" y="4892339"/>
            <a:ext cx="2391014" cy="1754326"/>
          </a:xfrm>
          <a:prstGeom prst="rect">
            <a:avLst/>
          </a:prstGeom>
        </p:spPr>
        <p:txBody>
          <a:bodyPr wrap="square">
            <a:spAutoFit/>
          </a:bodyPr>
          <a:lstStyle/>
          <a:p>
            <a:r>
              <a:rPr lang="en-US" sz="1400" b="1" dirty="0">
                <a:solidFill>
                  <a:srgbClr val="4D897C"/>
                </a:solidFill>
                <a:latin typeface="Verdana" panose="020B0604030504040204" pitchFamily="34" charset="0"/>
                <a:ea typeface="Verdana" panose="020B0604030504040204" pitchFamily="34" charset="0"/>
              </a:rPr>
              <a:t>Admission</a:t>
            </a:r>
            <a:endParaRPr lang="ru-RU" sz="1400" b="1" dirty="0">
              <a:solidFill>
                <a:srgbClr val="4D897C"/>
              </a:solidFill>
              <a:latin typeface="Verdana" panose="020B0604030504040204" pitchFamily="34" charset="0"/>
              <a:ea typeface="Verdana" panose="020B0604030504040204" pitchFamily="34" charset="0"/>
            </a:endParaRPr>
          </a:p>
          <a:p>
            <a:r>
              <a:rPr lang="ru-RU" sz="1400" b="1" dirty="0">
                <a:solidFill>
                  <a:schemeClr val="bg2">
                    <a:lumMod val="25000"/>
                  </a:schemeClr>
                </a:solidFill>
                <a:latin typeface="Verdana" panose="020B0604030504040204" pitchFamily="34" charset="0"/>
                <a:ea typeface="Verdana" panose="020B0604030504040204" pitchFamily="34" charset="0"/>
              </a:rPr>
              <a:t>25</a:t>
            </a:r>
            <a:r>
              <a:rPr lang="en-US" sz="1400" b="1" dirty="0">
                <a:solidFill>
                  <a:schemeClr val="bg2">
                    <a:lumMod val="25000"/>
                  </a:schemeClr>
                </a:solidFill>
                <a:latin typeface="Verdana" panose="020B0604030504040204" pitchFamily="34" charset="0"/>
                <a:ea typeface="Verdana" panose="020B0604030504040204" pitchFamily="34" charset="0"/>
              </a:rPr>
              <a:t>1</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postgraduate students</a:t>
            </a:r>
            <a:endParaRPr lang="ru-RU" sz="1200" dirty="0">
              <a:solidFill>
                <a:schemeClr val="bg2">
                  <a:lumMod val="25000"/>
                </a:schemeClr>
              </a:solidFill>
              <a:latin typeface="Verdana" panose="020B0604030504040204" pitchFamily="34" charset="0"/>
              <a:ea typeface="Verdana" panose="020B0604030504040204" pitchFamily="34" charset="0"/>
            </a:endParaRPr>
          </a:p>
          <a:p>
            <a:r>
              <a:rPr lang="ru-RU" sz="1400" b="1" dirty="0">
                <a:solidFill>
                  <a:schemeClr val="bg2">
                    <a:lumMod val="25000"/>
                  </a:schemeClr>
                </a:solidFill>
                <a:latin typeface="Verdana" panose="020B0604030504040204" pitchFamily="34" charset="0"/>
                <a:ea typeface="Verdana" panose="020B0604030504040204" pitchFamily="34" charset="0"/>
              </a:rPr>
              <a:t>2</a:t>
            </a:r>
            <a:r>
              <a:rPr lang="en-US" sz="1400" b="1" dirty="0">
                <a:solidFill>
                  <a:schemeClr val="bg2">
                    <a:lumMod val="25000"/>
                  </a:schemeClr>
                </a:solidFill>
                <a:latin typeface="Verdana" panose="020B0604030504040204" pitchFamily="34" charset="0"/>
                <a:ea typeface="Verdana" panose="020B0604030504040204" pitchFamily="34" charset="0"/>
              </a:rPr>
              <a:t>20</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state-funded</a:t>
            </a:r>
            <a:endParaRPr lang="ru-RU" sz="1200" dirty="0">
              <a:solidFill>
                <a:schemeClr val="bg2">
                  <a:lumMod val="25000"/>
                </a:schemeClr>
              </a:solidFill>
              <a:latin typeface="Verdana" panose="020B0604030504040204" pitchFamily="34" charset="0"/>
              <a:ea typeface="Verdana" panose="020B0604030504040204" pitchFamily="34" charset="0"/>
            </a:endParaRPr>
          </a:p>
          <a:p>
            <a:r>
              <a:rPr lang="en-US" sz="1400" b="1" dirty="0">
                <a:solidFill>
                  <a:schemeClr val="bg2">
                    <a:lumMod val="25000"/>
                  </a:schemeClr>
                </a:solidFill>
                <a:latin typeface="Verdana" panose="020B0604030504040204" pitchFamily="34" charset="0"/>
                <a:ea typeface="Verdana" panose="020B0604030504040204" pitchFamily="34" charset="0"/>
              </a:rPr>
              <a:t>31</a:t>
            </a:r>
            <a:r>
              <a:rPr lang="ru-RU" sz="1200" dirty="0">
                <a:solidFill>
                  <a:schemeClr val="bg2">
                    <a:lumMod val="25000"/>
                  </a:schemeClr>
                </a:solidFill>
                <a:latin typeface="Verdana" panose="020B0604030504040204" pitchFamily="34" charset="0"/>
                <a:ea typeface="Verdana" panose="020B0604030504040204" pitchFamily="34" charset="0"/>
              </a:rPr>
              <a:t> – </a:t>
            </a:r>
            <a:r>
              <a:rPr lang="en-US" sz="1200" dirty="0">
                <a:solidFill>
                  <a:schemeClr val="bg2">
                    <a:lumMod val="25000"/>
                  </a:schemeClr>
                </a:solidFill>
                <a:latin typeface="Verdana" panose="020B0604030504040204" pitchFamily="34" charset="0"/>
                <a:ea typeface="Verdana" panose="020B0604030504040204" pitchFamily="34" charset="0"/>
              </a:rPr>
              <a:t>self-funded</a:t>
            </a:r>
            <a:endParaRPr lang="ru-RU" sz="1200" dirty="0">
              <a:solidFill>
                <a:schemeClr val="bg2">
                  <a:lumMod val="25000"/>
                </a:schemeClr>
              </a:solidFill>
              <a:latin typeface="Verdana" panose="020B0604030504040204" pitchFamily="34" charset="0"/>
              <a:ea typeface="Verdana" panose="020B0604030504040204" pitchFamily="34" charset="0"/>
            </a:endParaRPr>
          </a:p>
          <a:p>
            <a:r>
              <a:rPr lang="en-US" sz="1400" b="1" dirty="0">
                <a:solidFill>
                  <a:schemeClr val="bg2">
                    <a:lumMod val="25000"/>
                  </a:schemeClr>
                </a:solidFill>
                <a:latin typeface="Verdana" panose="020B0604030504040204" pitchFamily="34" charset="0"/>
                <a:ea typeface="Verdana" panose="020B0604030504040204" pitchFamily="34" charset="0"/>
              </a:rPr>
              <a:t>69</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international trainees </a:t>
            </a:r>
            <a:endParaRPr lang="ru-RU" sz="1200" dirty="0">
              <a:solidFill>
                <a:schemeClr val="bg2">
                  <a:lumMod val="25000"/>
                </a:schemeClr>
              </a:solidFill>
              <a:latin typeface="Verdana" panose="020B0604030504040204" pitchFamily="34" charset="0"/>
              <a:ea typeface="Verdana" panose="020B0604030504040204" pitchFamily="34" charset="0"/>
            </a:endParaRPr>
          </a:p>
          <a:p>
            <a:r>
              <a:rPr lang="en-US" sz="1400" b="1" dirty="0">
                <a:solidFill>
                  <a:schemeClr val="bg2">
                    <a:lumMod val="25000"/>
                  </a:schemeClr>
                </a:solidFill>
                <a:latin typeface="Verdana" panose="020B0604030504040204" pitchFamily="34" charset="0"/>
                <a:ea typeface="Verdana" panose="020B0604030504040204" pitchFamily="34" charset="0"/>
              </a:rPr>
              <a:t>94</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with research backgrounds</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37" name="Прямоугольник 36">
            <a:extLst>
              <a:ext uri="{FF2B5EF4-FFF2-40B4-BE49-F238E27FC236}">
                <a16:creationId xmlns:a16="http://schemas.microsoft.com/office/drawing/2014/main" id="{51E12A28-EC08-4A38-B18D-BC11433C36DB}"/>
              </a:ext>
            </a:extLst>
          </p:cNvPr>
          <p:cNvSpPr/>
          <p:nvPr/>
        </p:nvSpPr>
        <p:spPr>
          <a:xfrm>
            <a:off x="9919564" y="4892339"/>
            <a:ext cx="1991791" cy="1323439"/>
          </a:xfrm>
          <a:prstGeom prst="rect">
            <a:avLst/>
          </a:prstGeom>
        </p:spPr>
        <p:txBody>
          <a:bodyPr wrap="square">
            <a:spAutoFit/>
          </a:bodyPr>
          <a:lstStyle/>
          <a:p>
            <a:r>
              <a:rPr lang="en-US" sz="1400" b="1" dirty="0">
                <a:solidFill>
                  <a:srgbClr val="4D897C"/>
                </a:solidFill>
                <a:latin typeface="Verdana" panose="020B0604030504040204" pitchFamily="34" charset="0"/>
                <a:ea typeface="Verdana" panose="020B0604030504040204" pitchFamily="34" charset="0"/>
              </a:rPr>
              <a:t>Thesis defense </a:t>
            </a:r>
            <a:endParaRPr lang="ru-RU" sz="1400" b="1" dirty="0">
              <a:solidFill>
                <a:srgbClr val="4D897C"/>
              </a:solidFill>
              <a:latin typeface="Verdana" panose="020B0604030504040204" pitchFamily="34" charset="0"/>
              <a:ea typeface="Verdana" panose="020B0604030504040204" pitchFamily="34" charset="0"/>
            </a:endParaRPr>
          </a:p>
          <a:p>
            <a:r>
              <a:rPr lang="ru-RU" sz="1400" b="1" dirty="0">
                <a:solidFill>
                  <a:schemeClr val="bg2">
                    <a:lumMod val="25000"/>
                  </a:schemeClr>
                </a:solidFill>
                <a:latin typeface="Verdana" panose="020B0604030504040204" pitchFamily="34" charset="0"/>
                <a:ea typeface="Verdana" panose="020B0604030504040204" pitchFamily="34" charset="0"/>
              </a:rPr>
              <a:t>1</a:t>
            </a:r>
            <a:r>
              <a:rPr lang="en-US" sz="1400" b="1" dirty="0">
                <a:solidFill>
                  <a:schemeClr val="bg2">
                    <a:lumMod val="25000"/>
                  </a:schemeClr>
                </a:solidFill>
                <a:latin typeface="Verdana" panose="020B0604030504040204" pitchFamily="34" charset="0"/>
                <a:ea typeface="Verdana" panose="020B0604030504040204" pitchFamily="34" charset="0"/>
              </a:rPr>
              <a:t>19</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completed </a:t>
            </a:r>
            <a:r>
              <a:rPr lang="en-US" sz="1200" dirty="0">
                <a:solidFill>
                  <a:schemeClr val="bg2">
                    <a:lumMod val="25000"/>
                  </a:schemeClr>
                </a:solidFill>
                <a:latin typeface="Verdana" panose="020B0604030504040204" pitchFamily="34" charset="0"/>
                <a:ea typeface="Verdana" panose="020B0604030504040204" pitchFamily="34" charset="0"/>
              </a:rPr>
              <a:t>postgraduate programs</a:t>
            </a:r>
            <a:endParaRPr lang="ru-RU" sz="1200" dirty="0">
              <a:solidFill>
                <a:schemeClr val="bg2">
                  <a:lumMod val="25000"/>
                </a:schemeClr>
              </a:solidFill>
              <a:latin typeface="Verdana" panose="020B0604030504040204" pitchFamily="34" charset="0"/>
              <a:ea typeface="Verdana" panose="020B0604030504040204" pitchFamily="34" charset="0"/>
            </a:endParaRPr>
          </a:p>
          <a:p>
            <a:r>
              <a:rPr lang="en-US" sz="1400" b="1" dirty="0">
                <a:solidFill>
                  <a:schemeClr val="bg2">
                    <a:lumMod val="25000"/>
                  </a:schemeClr>
                </a:solidFill>
                <a:latin typeface="Verdana" panose="020B0604030504040204" pitchFamily="34" charset="0"/>
                <a:ea typeface="Verdana" panose="020B0604030504040204" pitchFamily="34" charset="0"/>
              </a:rPr>
              <a:t>67</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candidate’s theses</a:t>
            </a:r>
            <a:endParaRPr lang="ru-RU" sz="1200" dirty="0">
              <a:solidFill>
                <a:schemeClr val="bg2">
                  <a:lumMod val="25000"/>
                </a:schemeClr>
              </a:solidFill>
              <a:latin typeface="Verdana" panose="020B0604030504040204" pitchFamily="34" charset="0"/>
              <a:ea typeface="Verdana" panose="020B0604030504040204" pitchFamily="34" charset="0"/>
            </a:endParaRPr>
          </a:p>
          <a:p>
            <a:r>
              <a:rPr lang="en-US" sz="1400" b="1" dirty="0">
                <a:solidFill>
                  <a:schemeClr val="bg2">
                    <a:lumMod val="25000"/>
                  </a:schemeClr>
                </a:solidFill>
                <a:latin typeface="Verdana" panose="020B0604030504040204" pitchFamily="34" charset="0"/>
                <a:ea typeface="Verdana" panose="020B0604030504040204" pitchFamily="34" charset="0"/>
              </a:rPr>
              <a:t>3</a:t>
            </a:r>
            <a:r>
              <a:rPr lang="ru-RU" sz="1400"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doctoral thesis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sp>
        <p:nvSpPr>
          <p:cNvPr id="38" name="Объект 2">
            <a:extLst>
              <a:ext uri="{FF2B5EF4-FFF2-40B4-BE49-F238E27FC236}">
                <a16:creationId xmlns:a16="http://schemas.microsoft.com/office/drawing/2014/main" id="{95A54DEA-FE30-477D-88AD-E8BE5D999E85}"/>
              </a:ext>
            </a:extLst>
          </p:cNvPr>
          <p:cNvSpPr txBox="1">
            <a:spLocks/>
          </p:cNvSpPr>
          <p:nvPr/>
        </p:nvSpPr>
        <p:spPr>
          <a:xfrm>
            <a:off x="7487319" y="2668865"/>
            <a:ext cx="4194496" cy="71626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US" b="1" dirty="0">
                <a:solidFill>
                  <a:schemeClr val="bg2">
                    <a:lumMod val="25000"/>
                  </a:schemeClr>
                </a:solidFill>
                <a:latin typeface="Verdana" panose="020B0604030504040204" pitchFamily="34" charset="0"/>
                <a:ea typeface="Verdana" panose="020B0604030504040204" pitchFamily="34" charset="0"/>
              </a:rPr>
              <a:t>804</a:t>
            </a:r>
            <a:r>
              <a:rPr kumimoji="0" lang="ru-RU" sz="1200" i="0" u="none" strike="noStrike" kern="1200" cap="none" spc="0" normalizeH="0" baseline="0" noProof="0" dirty="0">
                <a:ln>
                  <a:noFill/>
                </a:ln>
                <a:solidFill>
                  <a:schemeClr val="bg2">
                    <a:lumMod val="25000"/>
                  </a:schemeClr>
                </a:solidFill>
                <a:effectLst/>
                <a:uLnTx/>
                <a:uFillTx/>
                <a:latin typeface="Verdana"/>
                <a:ea typeface="Verdana" panose="020B0604030504040204" pitchFamily="34" charset="0"/>
              </a:rPr>
              <a:t> </a:t>
            </a:r>
            <a:r>
              <a:rPr lang="ru-RU" sz="1200" dirty="0">
                <a:solidFill>
                  <a:schemeClr val="bg2">
                    <a:lumMod val="25000"/>
                  </a:schemeClr>
                </a:solidFill>
                <a:latin typeface="Verdana"/>
                <a:ea typeface="Verdana" panose="020B0604030504040204" pitchFamily="34" charset="0"/>
              </a:rPr>
              <a:t>WOS</a:t>
            </a:r>
            <a:r>
              <a:rPr lang="en-US" sz="1200" dirty="0">
                <a:solidFill>
                  <a:schemeClr val="bg2">
                    <a:lumMod val="25000"/>
                  </a:schemeClr>
                </a:solidFill>
                <a:latin typeface="Verdana"/>
                <a:ea typeface="Verdana" panose="020B0604030504040204" pitchFamily="34" charset="0"/>
              </a:rPr>
              <a:t>-indexed articles</a:t>
            </a:r>
            <a:r>
              <a:rPr lang="ru-RU" sz="1200" dirty="0">
                <a:solidFill>
                  <a:schemeClr val="bg2">
                    <a:lumMod val="25000"/>
                  </a:schemeClr>
                </a:solidFill>
                <a:latin typeface="Verdana"/>
                <a:ea typeface="Verdana" panose="020B0604030504040204" pitchFamily="34" charset="0"/>
              </a:rPr>
              <a:t>, </a:t>
            </a:r>
            <a:r>
              <a:rPr lang="en-US" sz="1200" dirty="0">
                <a:solidFill>
                  <a:schemeClr val="bg2">
                    <a:lumMod val="25000"/>
                  </a:schemeClr>
                </a:solidFill>
                <a:latin typeface="Verdana"/>
                <a:ea typeface="Verdana" panose="020B0604030504040204" pitchFamily="34" charset="0"/>
              </a:rPr>
              <a:t>including</a:t>
            </a:r>
            <a:r>
              <a:rPr lang="ru-RU" sz="1200" dirty="0">
                <a:solidFill>
                  <a:schemeClr val="bg2">
                    <a:lumMod val="25000"/>
                  </a:schemeClr>
                </a:solidFill>
                <a:latin typeface="Verdana"/>
                <a:ea typeface="Verdana" panose="020B0604030504040204" pitchFamily="34" charset="0"/>
              </a:rPr>
              <a:t> </a:t>
            </a:r>
            <a:endParaRPr lang="en-US" sz="1200" dirty="0">
              <a:solidFill>
                <a:schemeClr val="bg2">
                  <a:lumMod val="25000"/>
                </a:schemeClr>
              </a:solidFill>
              <a:latin typeface="Verdana"/>
              <a:ea typeface="Verdana" panose="020B0604030504040204" pitchFamily="34" charset="0"/>
            </a:endParaRPr>
          </a:p>
          <a:p>
            <a:pPr marL="0" lvl="0" indent="0">
              <a:spcBef>
                <a:spcPts val="0"/>
              </a:spcBef>
              <a:buNone/>
              <a:defRPr/>
            </a:pPr>
            <a:r>
              <a:rPr lang="en-US" b="1" dirty="0">
                <a:solidFill>
                  <a:schemeClr val="bg2">
                    <a:lumMod val="25000"/>
                  </a:schemeClr>
                </a:solidFill>
                <a:latin typeface="Verdana" panose="020B0604030504040204" pitchFamily="34" charset="0"/>
                <a:ea typeface="Verdana" panose="020B0604030504040204" pitchFamily="34" charset="0"/>
              </a:rPr>
              <a:t>478</a:t>
            </a:r>
            <a:r>
              <a:rPr lang="en-US" dirty="0">
                <a:solidFill>
                  <a:schemeClr val="bg2">
                    <a:lumMod val="25000"/>
                  </a:schemeClr>
                </a:solidFill>
                <a:ea typeface="Verdana" panose="020B0604030504040204" pitchFamily="34" charset="0"/>
              </a:rPr>
              <a:t> </a:t>
            </a:r>
            <a:r>
              <a:rPr lang="en-US" sz="1200" dirty="0">
                <a:solidFill>
                  <a:schemeClr val="bg2">
                    <a:lumMod val="25000"/>
                  </a:schemeClr>
                </a:solidFill>
                <a:latin typeface="Verdana"/>
                <a:ea typeface="Verdana" panose="020B0604030504040204" pitchFamily="34" charset="0"/>
              </a:rPr>
              <a:t>publications in </a:t>
            </a:r>
            <a:r>
              <a:rPr lang="ru-RU" sz="1200" dirty="0">
                <a:solidFill>
                  <a:schemeClr val="bg2">
                    <a:lumMod val="25000"/>
                  </a:schemeClr>
                </a:solidFill>
                <a:ea typeface="Verdana" panose="020B0604030504040204" pitchFamily="34" charset="0"/>
              </a:rPr>
              <a:t>Q1</a:t>
            </a:r>
            <a:r>
              <a:rPr lang="en-US" sz="1200" dirty="0">
                <a:solidFill>
                  <a:schemeClr val="bg2">
                    <a:lumMod val="25000"/>
                  </a:schemeClr>
                </a:solidFill>
                <a:ea typeface="Verdana" panose="020B0604030504040204" pitchFamily="34" charset="0"/>
              </a:rPr>
              <a:t> and</a:t>
            </a:r>
            <a:r>
              <a:rPr lang="ru-RU" sz="1200" dirty="0">
                <a:solidFill>
                  <a:schemeClr val="bg2">
                    <a:lumMod val="25000"/>
                  </a:schemeClr>
                </a:solidFill>
                <a:ea typeface="Verdana" panose="020B0604030504040204" pitchFamily="34" charset="0"/>
              </a:rPr>
              <a:t> Q2</a:t>
            </a:r>
            <a:r>
              <a:rPr lang="en-US" sz="1200" dirty="0">
                <a:solidFill>
                  <a:schemeClr val="bg2">
                    <a:lumMod val="25000"/>
                  </a:schemeClr>
                </a:solidFill>
                <a:ea typeface="Verdana" panose="020B0604030504040204" pitchFamily="34" charset="0"/>
              </a:rPr>
              <a:t> journals </a:t>
            </a:r>
            <a:r>
              <a:rPr lang="en-US" sz="1200" dirty="0">
                <a:solidFill>
                  <a:schemeClr val="bg2">
                    <a:lumMod val="25000"/>
                  </a:schemeClr>
                </a:solidFill>
                <a:latin typeface="Verdana"/>
                <a:ea typeface="Verdana" panose="020B0604030504040204" pitchFamily="34" charset="0"/>
              </a:rPr>
              <a:t> </a:t>
            </a:r>
            <a:endParaRPr lang="ru-RU" sz="1200" dirty="0">
              <a:solidFill>
                <a:schemeClr val="bg2">
                  <a:lumMod val="25000"/>
                </a:schemeClr>
              </a:solidFill>
              <a:latin typeface="Verdana"/>
              <a:ea typeface="Verdana" panose="020B0604030504040204" pitchFamily="34" charset="0"/>
            </a:endParaRPr>
          </a:p>
        </p:txBody>
      </p:sp>
      <p:sp>
        <p:nvSpPr>
          <p:cNvPr id="46" name="Объект 2">
            <a:extLst>
              <a:ext uri="{FF2B5EF4-FFF2-40B4-BE49-F238E27FC236}">
                <a16:creationId xmlns:a16="http://schemas.microsoft.com/office/drawing/2014/main" id="{16CBF79E-768A-4121-BCCD-2799AFC77432}"/>
              </a:ext>
            </a:extLst>
          </p:cNvPr>
          <p:cNvSpPr txBox="1">
            <a:spLocks/>
          </p:cNvSpPr>
          <p:nvPr/>
        </p:nvSpPr>
        <p:spPr>
          <a:xfrm>
            <a:off x="4596379" y="1583686"/>
            <a:ext cx="2773614" cy="7381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2">
                    <a:lumMod val="25000"/>
                  </a:schemeClr>
                </a:solidFill>
                <a:latin typeface="Verdana" panose="020B0604030504040204" pitchFamily="34" charset="0"/>
                <a:ea typeface="Verdana" panose="020B0604030504040204" pitchFamily="34" charset="0"/>
              </a:rPr>
              <a:t>Total R&amp;D volume is over </a:t>
            </a:r>
            <a:r>
              <a:rPr lang="ru-RU" b="1" dirty="0">
                <a:solidFill>
                  <a:schemeClr val="bg2">
                    <a:lumMod val="25000"/>
                  </a:schemeClr>
                </a:solidFill>
                <a:latin typeface="Verdana" panose="020B0604030504040204" pitchFamily="34" charset="0"/>
                <a:ea typeface="Verdana" panose="020B0604030504040204" pitchFamily="34" charset="0"/>
              </a:rPr>
              <a:t>3,27</a:t>
            </a:r>
            <a:r>
              <a:rPr lang="ru-RU" sz="2400" b="1" dirty="0">
                <a:solidFill>
                  <a:schemeClr val="bg2">
                    <a:lumMod val="25000"/>
                  </a:schemeClr>
                </a:solidFill>
                <a:latin typeface="Verdana" panose="020B0604030504040204" pitchFamily="34" charset="0"/>
                <a:ea typeface="Verdana" panose="020B0604030504040204" pitchFamily="34" charset="0"/>
              </a:rPr>
              <a:t> </a:t>
            </a:r>
            <a:r>
              <a:rPr lang="en-US" sz="1200" b="1" dirty="0">
                <a:solidFill>
                  <a:schemeClr val="bg2">
                    <a:lumMod val="25000"/>
                  </a:schemeClr>
                </a:solidFill>
                <a:latin typeface="Verdana" panose="020B0604030504040204" pitchFamily="34" charset="0"/>
                <a:ea typeface="Verdana" panose="020B0604030504040204" pitchFamily="34" charset="0"/>
              </a:rPr>
              <a:t>billion RUB</a:t>
            </a:r>
            <a:r>
              <a:rPr lang="ru-RU" sz="1200" b="1" dirty="0">
                <a:solidFill>
                  <a:schemeClr val="bg2">
                    <a:lumMod val="25000"/>
                  </a:schemeClr>
                </a:solidFill>
                <a:latin typeface="Verdana" panose="020B0604030504040204" pitchFamily="34" charset="0"/>
                <a:ea typeface="Verdana" panose="020B0604030504040204" pitchFamily="34" charset="0"/>
              </a:rPr>
              <a:t> </a:t>
            </a:r>
          </a:p>
        </p:txBody>
      </p:sp>
      <p:sp>
        <p:nvSpPr>
          <p:cNvPr id="55" name="Объект 2">
            <a:extLst>
              <a:ext uri="{FF2B5EF4-FFF2-40B4-BE49-F238E27FC236}">
                <a16:creationId xmlns:a16="http://schemas.microsoft.com/office/drawing/2014/main" id="{16CBF79E-768A-4121-BCCD-2799AFC77432}"/>
              </a:ext>
            </a:extLst>
          </p:cNvPr>
          <p:cNvSpPr txBox="1">
            <a:spLocks/>
          </p:cNvSpPr>
          <p:nvPr/>
        </p:nvSpPr>
        <p:spPr>
          <a:xfrm>
            <a:off x="8376503" y="1583686"/>
            <a:ext cx="3209591" cy="7381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2">
                    <a:lumMod val="25000"/>
                  </a:schemeClr>
                </a:solidFill>
                <a:latin typeface="Verdana" panose="020B0604030504040204" pitchFamily="34" charset="0"/>
                <a:ea typeface="Verdana" panose="020B0604030504040204" pitchFamily="34" charset="0"/>
              </a:rPr>
              <a:t>Extra-budgetary funds is over </a:t>
            </a:r>
            <a:r>
              <a:rPr lang="ru-RU" b="1" dirty="0">
                <a:solidFill>
                  <a:schemeClr val="bg2">
                    <a:lumMod val="25000"/>
                  </a:schemeClr>
                </a:solidFill>
                <a:latin typeface="Verdana" panose="020B0604030504040204" pitchFamily="34" charset="0"/>
                <a:ea typeface="Verdana" panose="020B0604030504040204" pitchFamily="34" charset="0"/>
              </a:rPr>
              <a:t>2,18</a:t>
            </a:r>
            <a:r>
              <a:rPr lang="ru-RU" sz="2400" b="1" dirty="0">
                <a:solidFill>
                  <a:schemeClr val="bg2">
                    <a:lumMod val="25000"/>
                  </a:schemeClr>
                </a:solidFill>
                <a:latin typeface="Verdana" panose="020B0604030504040204" pitchFamily="34" charset="0"/>
                <a:ea typeface="Verdana" panose="020B0604030504040204" pitchFamily="34" charset="0"/>
              </a:rPr>
              <a:t> </a:t>
            </a:r>
            <a:r>
              <a:rPr lang="en-US" sz="1200" b="1" dirty="0">
                <a:solidFill>
                  <a:schemeClr val="bg2">
                    <a:lumMod val="25000"/>
                  </a:schemeClr>
                </a:solidFill>
                <a:latin typeface="Verdana" panose="020B0604030504040204" pitchFamily="34" charset="0"/>
                <a:ea typeface="Verdana" panose="020B0604030504040204" pitchFamily="34" charset="0"/>
              </a:rPr>
              <a:t>billion RUB</a:t>
            </a:r>
            <a:endParaRPr lang="ru-RU" sz="1200" b="1" dirty="0">
              <a:solidFill>
                <a:schemeClr val="bg2">
                  <a:lumMod val="25000"/>
                </a:schemeClr>
              </a:solidFill>
              <a:latin typeface="Verdana" panose="020B0604030504040204" pitchFamily="34" charset="0"/>
              <a:ea typeface="Verdana" panose="020B0604030504040204" pitchFamily="34" charset="0"/>
            </a:endParaRPr>
          </a:p>
        </p:txBody>
      </p:sp>
      <p:grpSp>
        <p:nvGrpSpPr>
          <p:cNvPr id="61" name="Группа 60"/>
          <p:cNvGrpSpPr/>
          <p:nvPr/>
        </p:nvGrpSpPr>
        <p:grpSpPr>
          <a:xfrm>
            <a:off x="7250051" y="2763556"/>
            <a:ext cx="190310" cy="190310"/>
            <a:chOff x="857619" y="1678583"/>
            <a:chExt cx="190310" cy="190310"/>
          </a:xfrm>
        </p:grpSpPr>
        <p:sp>
          <p:nvSpPr>
            <p:cNvPr id="62" name="Овал 61"/>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63" name="Шеврон 62"/>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64" name="Заголовок 1"/>
          <p:cNvSpPr txBox="1">
            <a:spLocks/>
          </p:cNvSpPr>
          <p:nvPr/>
        </p:nvSpPr>
        <p:spPr>
          <a:xfrm>
            <a:off x="4752524" y="2710885"/>
            <a:ext cx="2818163" cy="484420"/>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PUBLICATIONS</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pic>
        <p:nvPicPr>
          <p:cNvPr id="66" name="Рисунок 65">
            <a:extLst>
              <a:ext uri="{FF2B5EF4-FFF2-40B4-BE49-F238E27FC236}">
                <a16:creationId xmlns:a16="http://schemas.microsoft.com/office/drawing/2014/main" id="{E8FF61DF-9324-4D4F-8D3A-FA74B624EFE1}"/>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rcRect/>
          <a:stretch/>
        </p:blipFill>
        <p:spPr>
          <a:xfrm>
            <a:off x="4417527" y="2701269"/>
            <a:ext cx="503652" cy="503652"/>
          </a:xfrm>
          <a:prstGeom prst="rect">
            <a:avLst/>
          </a:prstGeom>
        </p:spPr>
      </p:pic>
      <p:sp>
        <p:nvSpPr>
          <p:cNvPr id="68" name="Объект 2">
            <a:extLst>
              <a:ext uri="{FF2B5EF4-FFF2-40B4-BE49-F238E27FC236}">
                <a16:creationId xmlns:a16="http://schemas.microsoft.com/office/drawing/2014/main" id="{95A54DEA-FE30-477D-88AD-E8BE5D999E85}"/>
              </a:ext>
            </a:extLst>
          </p:cNvPr>
          <p:cNvSpPr txBox="1">
            <a:spLocks/>
          </p:cNvSpPr>
          <p:nvPr/>
        </p:nvSpPr>
        <p:spPr>
          <a:xfrm>
            <a:off x="7487319" y="3500984"/>
            <a:ext cx="4194496" cy="71626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ru-RU" b="1" dirty="0">
                <a:solidFill>
                  <a:schemeClr val="bg2">
                    <a:lumMod val="25000"/>
                  </a:schemeClr>
                </a:solidFill>
                <a:latin typeface="Verdana" panose="020B0604030504040204" pitchFamily="34" charset="0"/>
                <a:ea typeface="Verdana" panose="020B0604030504040204" pitchFamily="34" charset="0"/>
              </a:rPr>
              <a:t>1072</a:t>
            </a:r>
            <a:r>
              <a:rPr lang="en-US" b="1" dirty="0">
                <a:solidFill>
                  <a:schemeClr val="bg2">
                    <a:lumMod val="25000"/>
                  </a:schemeClr>
                </a:solidFill>
                <a:latin typeface="Verdana" panose="020B0604030504040204" pitchFamily="34" charset="0"/>
                <a:ea typeface="Verdana" panose="020B0604030504040204" pitchFamily="34" charset="0"/>
              </a:rPr>
              <a:t> </a:t>
            </a:r>
            <a:r>
              <a:rPr lang="ru-RU" sz="1200" dirty="0">
                <a:solidFill>
                  <a:schemeClr val="bg2">
                    <a:lumMod val="25000"/>
                  </a:schemeClr>
                </a:solidFill>
                <a:ea typeface="Verdana" panose="020B0604030504040204" pitchFamily="34" charset="0"/>
              </a:rPr>
              <a:t>SCOPUS</a:t>
            </a:r>
            <a:r>
              <a:rPr lang="en-US" sz="1200" dirty="0">
                <a:solidFill>
                  <a:schemeClr val="bg2">
                    <a:lumMod val="25000"/>
                  </a:schemeClr>
                </a:solidFill>
                <a:ea typeface="Verdana" panose="020B0604030504040204" pitchFamily="34" charset="0"/>
              </a:rPr>
              <a:t>- -indexed articles, including</a:t>
            </a:r>
            <a:br>
              <a:rPr lang="ru-RU" sz="1200" dirty="0">
                <a:solidFill>
                  <a:schemeClr val="bg2">
                    <a:lumMod val="25000"/>
                  </a:schemeClr>
                </a:solidFill>
                <a:ea typeface="Verdana" panose="020B0604030504040204" pitchFamily="34" charset="0"/>
              </a:rPr>
            </a:br>
            <a:r>
              <a:rPr lang="ru-RU" b="1" dirty="0">
                <a:solidFill>
                  <a:schemeClr val="bg2">
                    <a:lumMod val="25000"/>
                  </a:schemeClr>
                </a:solidFill>
                <a:latin typeface="Verdana" panose="020B0604030504040204" pitchFamily="34" charset="0"/>
                <a:ea typeface="Verdana" panose="020B0604030504040204" pitchFamily="34" charset="0"/>
              </a:rPr>
              <a:t>615</a:t>
            </a:r>
            <a:r>
              <a:rPr lang="en-US" b="1"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ea typeface="Verdana" panose="020B0604030504040204" pitchFamily="34" charset="0"/>
              </a:rPr>
              <a:t>publications in </a:t>
            </a:r>
            <a:r>
              <a:rPr lang="ru-RU" sz="1200" dirty="0">
                <a:solidFill>
                  <a:schemeClr val="bg2">
                    <a:lumMod val="25000"/>
                  </a:schemeClr>
                </a:solidFill>
                <a:ea typeface="Verdana" panose="020B0604030504040204" pitchFamily="34" charset="0"/>
              </a:rPr>
              <a:t>Q1</a:t>
            </a:r>
            <a:r>
              <a:rPr lang="en-US" sz="1200" dirty="0">
                <a:solidFill>
                  <a:schemeClr val="bg2">
                    <a:lumMod val="25000"/>
                  </a:schemeClr>
                </a:solidFill>
                <a:ea typeface="Verdana" panose="020B0604030504040204" pitchFamily="34" charset="0"/>
              </a:rPr>
              <a:t> and</a:t>
            </a:r>
            <a:r>
              <a:rPr lang="ru-RU" sz="1200" dirty="0">
                <a:solidFill>
                  <a:schemeClr val="bg2">
                    <a:lumMod val="25000"/>
                  </a:schemeClr>
                </a:solidFill>
                <a:ea typeface="Verdana" panose="020B0604030504040204" pitchFamily="34" charset="0"/>
              </a:rPr>
              <a:t> Q2</a:t>
            </a:r>
            <a:r>
              <a:rPr lang="en-US" sz="1200" dirty="0">
                <a:solidFill>
                  <a:schemeClr val="bg2">
                    <a:lumMod val="25000"/>
                  </a:schemeClr>
                </a:solidFill>
                <a:ea typeface="Verdana" panose="020B0604030504040204" pitchFamily="34" charset="0"/>
              </a:rPr>
              <a:t> journals </a:t>
            </a:r>
            <a:endParaRPr lang="ru-RU" sz="1200" dirty="0">
              <a:solidFill>
                <a:schemeClr val="bg2">
                  <a:lumMod val="25000"/>
                </a:schemeClr>
              </a:solidFill>
              <a:ea typeface="Verdana" panose="020B0604030504040204" pitchFamily="34" charset="0"/>
            </a:endParaRPr>
          </a:p>
        </p:txBody>
      </p:sp>
      <p:grpSp>
        <p:nvGrpSpPr>
          <p:cNvPr id="69" name="Группа 68"/>
          <p:cNvGrpSpPr/>
          <p:nvPr/>
        </p:nvGrpSpPr>
        <p:grpSpPr>
          <a:xfrm>
            <a:off x="7250051" y="3595675"/>
            <a:ext cx="190310" cy="190310"/>
            <a:chOff x="857619" y="1678583"/>
            <a:chExt cx="190310" cy="190310"/>
          </a:xfrm>
        </p:grpSpPr>
        <p:sp>
          <p:nvSpPr>
            <p:cNvPr id="70" name="Овал 69"/>
            <p:cNvSpPr/>
            <p:nvPr/>
          </p:nvSpPr>
          <p:spPr>
            <a:xfrm>
              <a:off x="857619" y="1678583"/>
              <a:ext cx="190310" cy="190310"/>
            </a:xfrm>
            <a:prstGeom prst="ellipse">
              <a:avLst/>
            </a:prstGeom>
            <a:solidFill>
              <a:schemeClr val="bg1"/>
            </a:solidFill>
            <a:ln w="3175">
              <a:noFill/>
            </a:ln>
            <a:effectLst>
              <a:outerShdw blurRad="63500" sx="102000" sy="102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71" name="Шеврон 70"/>
            <p:cNvSpPr/>
            <p:nvPr/>
          </p:nvSpPr>
          <p:spPr>
            <a:xfrm>
              <a:off x="911020" y="1725634"/>
              <a:ext cx="96209" cy="96209"/>
            </a:xfrm>
            <a:prstGeom prst="chevron">
              <a:avLst/>
            </a:prstGeom>
            <a:solidFill>
              <a:srgbClr val="4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72" name="Заголовок 1"/>
          <p:cNvSpPr txBox="1">
            <a:spLocks/>
          </p:cNvSpPr>
          <p:nvPr/>
        </p:nvSpPr>
        <p:spPr>
          <a:xfrm>
            <a:off x="4808891" y="5034852"/>
            <a:ext cx="2272529" cy="822209"/>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HIGHLY QUALIFIED STAFF TRAINING </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pic>
        <p:nvPicPr>
          <p:cNvPr id="74" name="Рисунок 73">
            <a:extLst>
              <a:ext uri="{FF2B5EF4-FFF2-40B4-BE49-F238E27FC236}">
                <a16:creationId xmlns:a16="http://schemas.microsoft.com/office/drawing/2014/main" id="{645AD13F-B566-46EB-90ED-1C27315A2CB1}"/>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rcRect/>
          <a:stretch/>
        </p:blipFill>
        <p:spPr>
          <a:xfrm>
            <a:off x="4423790" y="4959729"/>
            <a:ext cx="468991" cy="468991"/>
          </a:xfrm>
          <a:prstGeom prst="rect">
            <a:avLst/>
          </a:prstGeom>
        </p:spPr>
      </p:pic>
    </p:spTree>
    <p:extLst>
      <p:ext uri="{BB962C8B-B14F-4D97-AF65-F5344CB8AC3E}">
        <p14:creationId xmlns:p14="http://schemas.microsoft.com/office/powerpoint/2010/main" val="172660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680853" y="2978363"/>
            <a:ext cx="11511147" cy="3879637"/>
          </a:xfrm>
          <a:prstGeom prst="flowChartProcess">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35051" y="365125"/>
            <a:ext cx="8428263" cy="1048039"/>
          </a:xfrm>
        </p:spPr>
        <p:txBody>
          <a:bodyPr>
            <a:normAutofit fontScale="90000"/>
          </a:bodyPr>
          <a:lstStyle/>
          <a:p>
            <a:r>
              <a:rPr lang="en-US" dirty="0">
                <a:solidFill>
                  <a:schemeClr val="bg2">
                    <a:lumMod val="25000"/>
                  </a:schemeClr>
                </a:solidFill>
              </a:rPr>
              <a:t>TPU in the </a:t>
            </a:r>
            <a:br>
              <a:rPr lang="en-US" dirty="0">
                <a:solidFill>
                  <a:schemeClr val="bg2">
                    <a:lumMod val="25000"/>
                  </a:schemeClr>
                </a:solidFill>
              </a:rPr>
            </a:br>
            <a:r>
              <a:rPr lang="en-US" dirty="0">
                <a:solidFill>
                  <a:schemeClr val="bg2">
                    <a:lumMod val="25000"/>
                  </a:schemeClr>
                </a:solidFill>
              </a:rPr>
              <a:t>PROGRAM OF THE MINISTRY OF SCIENCE AND HIGHER EDUCATION OF RUSSIA</a:t>
            </a:r>
            <a:endParaRPr lang="ru-RU"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8</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Скругленный прямоугольник 93">
            <a:extLst>
              <a:ext uri="{FF2B5EF4-FFF2-40B4-BE49-F238E27FC236}">
                <a16:creationId xmlns:a16="http://schemas.microsoft.com/office/drawing/2014/main" id="{9BE398AB-B1D9-2A4F-B84F-EC630E07A153}"/>
              </a:ext>
            </a:extLst>
          </p:cNvPr>
          <p:cNvSpPr/>
          <p:nvPr/>
        </p:nvSpPr>
        <p:spPr>
          <a:xfrm>
            <a:off x="1157259" y="2049762"/>
            <a:ext cx="3455569" cy="450343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42" name="Скругленный прямоугольник 41">
            <a:extLst>
              <a:ext uri="{FF2B5EF4-FFF2-40B4-BE49-F238E27FC236}">
                <a16:creationId xmlns:a16="http://schemas.microsoft.com/office/drawing/2014/main" id="{9BE398AB-B1D9-2A4F-B84F-EC630E07A153}"/>
              </a:ext>
            </a:extLst>
          </p:cNvPr>
          <p:cNvSpPr/>
          <p:nvPr/>
        </p:nvSpPr>
        <p:spPr>
          <a:xfrm>
            <a:off x="4788095" y="2049762"/>
            <a:ext cx="3455569" cy="450343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43" name="Скругленный прямоугольник 42">
            <a:extLst>
              <a:ext uri="{FF2B5EF4-FFF2-40B4-BE49-F238E27FC236}">
                <a16:creationId xmlns:a16="http://schemas.microsoft.com/office/drawing/2014/main" id="{9BE398AB-B1D9-2A4F-B84F-EC630E07A153}"/>
              </a:ext>
            </a:extLst>
          </p:cNvPr>
          <p:cNvSpPr/>
          <p:nvPr/>
        </p:nvSpPr>
        <p:spPr>
          <a:xfrm>
            <a:off x="8418931" y="2049762"/>
            <a:ext cx="3455569" cy="4503438"/>
          </a:xfrm>
          <a:prstGeom prst="roundRect">
            <a:avLst>
              <a:gd name="adj" fmla="val 6170"/>
            </a:avLst>
          </a:prstGeom>
          <a:solidFill>
            <a:schemeClr val="bg1"/>
          </a:solidFill>
          <a:ln>
            <a:noFill/>
          </a:ln>
          <a:effectLst>
            <a:outerShdw blurRad="3048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47" name="Прямоугольник 46"/>
          <p:cNvSpPr/>
          <p:nvPr/>
        </p:nvSpPr>
        <p:spPr>
          <a:xfrm>
            <a:off x="1319184" y="2296332"/>
            <a:ext cx="2336013" cy="523220"/>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ENERGY OF THE FUTURE</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48" name="Прямоугольник 47">
            <a:extLst>
              <a:ext uri="{FF2B5EF4-FFF2-40B4-BE49-F238E27FC236}">
                <a16:creationId xmlns:a16="http://schemas.microsoft.com/office/drawing/2014/main" id="{E4D97D3B-0FED-4843-A827-997227009A9A}"/>
              </a:ext>
            </a:extLst>
          </p:cNvPr>
          <p:cNvSpPr/>
          <p:nvPr/>
        </p:nvSpPr>
        <p:spPr>
          <a:xfrm>
            <a:off x="1319184" y="3096924"/>
            <a:ext cx="2999965" cy="2015936"/>
          </a:xfrm>
          <a:prstGeom prst="rect">
            <a:avLst/>
          </a:prstGeom>
        </p:spPr>
        <p:txBody>
          <a:bodyPr wrap="square">
            <a:spAutoFit/>
          </a:bodyPr>
          <a:lstStyle/>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addresses conventional fossil fuels, advanced energy (nuclear and fusion energy, renewable energy sources), and frontier hydrogen energy. </a:t>
            </a:r>
          </a:p>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It aims to create new technologies, set up expert and tech centers for the design of policies, norms and standards governing these fields, as well as to provide staff training.</a:t>
            </a:r>
            <a:endParaRPr lang="ru-RU" sz="1200" dirty="0">
              <a:solidFill>
                <a:schemeClr val="bg2">
                  <a:lumMod val="25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49" name="Прямоугольник 48"/>
          <p:cNvSpPr/>
          <p:nvPr/>
        </p:nvSpPr>
        <p:spPr>
          <a:xfrm>
            <a:off x="4968051" y="2296332"/>
            <a:ext cx="2298123" cy="523220"/>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HEALTHCARE ENGINEERING</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0" name="Прямоугольник 49">
            <a:extLst>
              <a:ext uri="{FF2B5EF4-FFF2-40B4-BE49-F238E27FC236}">
                <a16:creationId xmlns:a16="http://schemas.microsoft.com/office/drawing/2014/main" id="{E4D97D3B-0FED-4843-A827-997227009A9A}"/>
              </a:ext>
            </a:extLst>
          </p:cNvPr>
          <p:cNvSpPr/>
          <p:nvPr/>
        </p:nvSpPr>
        <p:spPr>
          <a:xfrm>
            <a:off x="4968051" y="3096924"/>
            <a:ext cx="3133381" cy="2385268"/>
          </a:xfrm>
          <a:prstGeom prst="rect">
            <a:avLst/>
          </a:prstGeom>
        </p:spPr>
        <p:txBody>
          <a:bodyPr wrap="square">
            <a:spAutoFit/>
          </a:bodyPr>
          <a:lstStyle/>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aims to develop the Federal Technology Reference Center for Healthcare Engineering specializing in ionizing radiation technology in radiology, radiotherapy, and nuclear medicine. It will facilitate the implementation of TPU developments.</a:t>
            </a:r>
          </a:p>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will shape the framework and environment for the creation and testing of new models of engineering education in Russia. </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1" name="Прямоугольник 50"/>
          <p:cNvSpPr/>
          <p:nvPr/>
        </p:nvSpPr>
        <p:spPr>
          <a:xfrm>
            <a:off x="8580025" y="2296332"/>
            <a:ext cx="3133380" cy="523220"/>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NEW ENGINEERING EDUCATION</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2" name="Прямоугольник 51">
            <a:extLst>
              <a:ext uri="{FF2B5EF4-FFF2-40B4-BE49-F238E27FC236}">
                <a16:creationId xmlns:a16="http://schemas.microsoft.com/office/drawing/2014/main" id="{E4D97D3B-0FED-4843-A827-997227009A9A}"/>
              </a:ext>
            </a:extLst>
          </p:cNvPr>
          <p:cNvSpPr/>
          <p:nvPr/>
        </p:nvSpPr>
        <p:spPr>
          <a:xfrm>
            <a:off x="8580024" y="3087206"/>
            <a:ext cx="3133381" cy="1569660"/>
          </a:xfrm>
          <a:prstGeom prst="rect">
            <a:avLst/>
          </a:prstGeom>
        </p:spPr>
        <p:txBody>
          <a:bodyPr wrap="square">
            <a:spAutoFit/>
          </a:bodyPr>
          <a:lstStyle/>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is designed to consistently reassemble educational programs at the university, explore and test new tools and models of engineering education, and disseminate best practices together with leading engineering universities of Russia.</a:t>
            </a:r>
          </a:p>
        </p:txBody>
      </p:sp>
      <p:pic>
        <p:nvPicPr>
          <p:cNvPr id="58" name="Рисунок 57">
            <a:extLst>
              <a:ext uri="{FF2B5EF4-FFF2-40B4-BE49-F238E27FC236}">
                <a16:creationId xmlns:a16="http://schemas.microsoft.com/office/drawing/2014/main" id="{A7F84E67-147E-47B2-BADF-26C5F32DA61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41558" y="2373868"/>
            <a:ext cx="388568" cy="341155"/>
          </a:xfrm>
          <a:prstGeom prst="rect">
            <a:avLst/>
          </a:prstGeom>
        </p:spPr>
      </p:pic>
      <p:pic>
        <p:nvPicPr>
          <p:cNvPr id="59" name="Рисунок 58">
            <a:extLst>
              <a:ext uri="{FF2B5EF4-FFF2-40B4-BE49-F238E27FC236}">
                <a16:creationId xmlns:a16="http://schemas.microsoft.com/office/drawing/2014/main" id="{964B9A82-DC9B-4FA0-A2D8-2F8E20E7C9CD}"/>
              </a:ext>
            </a:extLst>
          </p:cNvPr>
          <p:cNvPicPr>
            <a:picLocks noChangeAspect="1"/>
          </p:cNvPicPr>
          <p:nvPr/>
        </p:nvPicPr>
        <p:blipFill>
          <a:blip r:embed="rId3"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185560" y="2332506"/>
            <a:ext cx="344852" cy="423878"/>
          </a:xfrm>
          <a:prstGeom prst="rect">
            <a:avLst/>
          </a:prstGeom>
        </p:spPr>
      </p:pic>
      <p:sp>
        <p:nvSpPr>
          <p:cNvPr id="60" name="Скругленный прямоугольник 59">
            <a:extLst>
              <a:ext uri="{FF2B5EF4-FFF2-40B4-BE49-F238E27FC236}">
                <a16:creationId xmlns:a16="http://schemas.microsoft.com/office/drawing/2014/main" id="{9BE398AB-B1D9-2A4F-B84F-EC630E07A153}"/>
              </a:ext>
            </a:extLst>
          </p:cNvPr>
          <p:cNvSpPr/>
          <p:nvPr/>
        </p:nvSpPr>
        <p:spPr>
          <a:xfrm>
            <a:off x="3762592" y="2218538"/>
            <a:ext cx="663952" cy="651814"/>
          </a:xfrm>
          <a:prstGeom prst="roundRect">
            <a:avLst>
              <a:gd name="adj" fmla="val 21845"/>
            </a:avLst>
          </a:prstGeom>
          <a:noFill/>
          <a:ln w="19050">
            <a:solidFill>
              <a:srgbClr val="434C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pic>
        <p:nvPicPr>
          <p:cNvPr id="61" name="Рисунок 60">
            <a:extLst>
              <a:ext uri="{FF2B5EF4-FFF2-40B4-BE49-F238E27FC236}">
                <a16:creationId xmlns:a16="http://schemas.microsoft.com/office/drawing/2014/main" id="{B99904DD-6BE4-4A15-9E8C-7056679A9325}"/>
              </a:ext>
            </a:extLst>
          </p:cNvPr>
          <p:cNvPicPr>
            <a:picLocks noChangeAspect="1"/>
          </p:cNvPicPr>
          <p:nvPr/>
        </p:nvPicPr>
        <p:blipFill>
          <a:blip r:embed="rId4" cstate="email">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869987" y="2366653"/>
            <a:ext cx="449162" cy="355584"/>
          </a:xfrm>
          <a:prstGeom prst="rect">
            <a:avLst/>
          </a:prstGeom>
        </p:spPr>
      </p:pic>
      <p:sp>
        <p:nvSpPr>
          <p:cNvPr id="63" name="Скругленный прямоугольник 62">
            <a:extLst>
              <a:ext uri="{FF2B5EF4-FFF2-40B4-BE49-F238E27FC236}">
                <a16:creationId xmlns:a16="http://schemas.microsoft.com/office/drawing/2014/main" id="{9BE398AB-B1D9-2A4F-B84F-EC630E07A153}"/>
              </a:ext>
            </a:extLst>
          </p:cNvPr>
          <p:cNvSpPr/>
          <p:nvPr/>
        </p:nvSpPr>
        <p:spPr>
          <a:xfrm>
            <a:off x="7403866" y="2218538"/>
            <a:ext cx="663952" cy="651814"/>
          </a:xfrm>
          <a:prstGeom prst="roundRect">
            <a:avLst>
              <a:gd name="adj" fmla="val 2184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66" name="Скругленный прямоугольник 65">
            <a:extLst>
              <a:ext uri="{FF2B5EF4-FFF2-40B4-BE49-F238E27FC236}">
                <a16:creationId xmlns:a16="http://schemas.microsoft.com/office/drawing/2014/main" id="{9BE398AB-B1D9-2A4F-B84F-EC630E07A153}"/>
              </a:ext>
            </a:extLst>
          </p:cNvPr>
          <p:cNvSpPr/>
          <p:nvPr/>
        </p:nvSpPr>
        <p:spPr>
          <a:xfrm>
            <a:off x="11020511" y="2218538"/>
            <a:ext cx="663952" cy="651814"/>
          </a:xfrm>
          <a:prstGeom prst="roundRect">
            <a:avLst>
              <a:gd name="adj" fmla="val 21845"/>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3" name="AutoShape 2" descr="Priority 20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4" name="Рисунок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668" y="281584"/>
            <a:ext cx="2648319" cy="424282"/>
          </a:xfrm>
          <a:prstGeom prst="rect">
            <a:avLst/>
          </a:prstGeom>
        </p:spPr>
      </p:pic>
    </p:spTree>
    <p:extLst>
      <p:ext uri="{BB962C8B-B14F-4D97-AF65-F5344CB8AC3E}">
        <p14:creationId xmlns:p14="http://schemas.microsoft.com/office/powerpoint/2010/main" val="32524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Скругленный прямоугольник 74">
            <a:extLst>
              <a:ext uri="{FF2B5EF4-FFF2-40B4-BE49-F238E27FC236}">
                <a16:creationId xmlns:a16="http://schemas.microsoft.com/office/drawing/2014/main" id="{9BE398AB-B1D9-2A4F-B84F-EC630E07A153}"/>
              </a:ext>
            </a:extLst>
          </p:cNvPr>
          <p:cNvSpPr/>
          <p:nvPr/>
        </p:nvSpPr>
        <p:spPr>
          <a:xfrm>
            <a:off x="1035050" y="2444750"/>
            <a:ext cx="3238499" cy="1466850"/>
          </a:xfrm>
          <a:prstGeom prst="roundRect">
            <a:avLst>
              <a:gd name="adj" fmla="val 6170"/>
            </a:avLst>
          </a:prstGeom>
          <a:solidFill>
            <a:srgbClr val="4D89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1035051" y="365125"/>
            <a:ext cx="8642349" cy="1475906"/>
          </a:xfrm>
        </p:spPr>
        <p:txBody>
          <a:bodyPr>
            <a:normAutofit/>
          </a:bodyPr>
          <a:lstStyle/>
          <a:p>
            <a:r>
              <a:rPr lang="en-US" dirty="0">
                <a:solidFill>
                  <a:schemeClr val="bg2">
                    <a:lumMod val="25000"/>
                  </a:schemeClr>
                </a:solidFill>
              </a:rPr>
              <a:t>TPU IN THE </a:t>
            </a:r>
            <a:r>
              <a:rPr lang="en-US" dirty="0"/>
              <a:t>UNIVERSITY TECHNOLOGY ENTREPRENEURSHIP PLATFORM </a:t>
            </a:r>
            <a:r>
              <a:rPr lang="en-US" dirty="0">
                <a:solidFill>
                  <a:schemeClr val="bg2">
                    <a:lumMod val="25000"/>
                  </a:schemeClr>
                </a:solidFill>
              </a:rPr>
              <a:t>PROJECT </a:t>
            </a:r>
            <a:endParaRPr lang="ru-RU" dirty="0">
              <a:solidFill>
                <a:schemeClr val="bg2">
                  <a:lumMod val="25000"/>
                </a:schemeClr>
              </a:solidFill>
            </a:endParaRPr>
          </a:p>
        </p:txBody>
      </p:sp>
      <p:sp>
        <p:nvSpPr>
          <p:cNvPr id="4" name="Номер слайда 5"/>
          <p:cNvSpPr>
            <a:spLocks noGrp="1"/>
          </p:cNvSpPr>
          <p:nvPr>
            <p:ph type="sldNum" sz="quarter" idx="4294967295"/>
          </p:nvPr>
        </p:nvSpPr>
        <p:spPr>
          <a:xfrm>
            <a:off x="1" y="6329135"/>
            <a:ext cx="693552" cy="365125"/>
          </a:xfrm>
          <a:prstGeom prst="rect">
            <a:avLst/>
          </a:prstGeom>
        </p:spPr>
        <p:txBody>
          <a:bodyPr vert="horz" lIns="91440" tIns="45720" rIns="91440" bIns="45720" rtlCol="0" anchor="ctr"/>
          <a:lstStyle>
            <a:lvl1pPr algn="r">
              <a:defRPr sz="1200">
                <a:solidFill>
                  <a:srgbClr val="AEAEAE"/>
                </a:solidFill>
              </a:defRPr>
            </a:lvl1pPr>
          </a:lstStyle>
          <a:p>
            <a:pPr algn="ctr"/>
            <a:fld id="{751D432A-D135-4954-8559-2B6A9DE81B6A}" type="slidenum">
              <a:rPr lang="ru-RU" smtClean="0"/>
              <a:pPr algn="ctr"/>
              <a:t>9</a:t>
            </a:fld>
            <a:endParaRPr lang="ru-RU" dirty="0"/>
          </a:p>
        </p:txBody>
      </p:sp>
      <p:sp>
        <p:nvSpPr>
          <p:cNvPr id="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1878755" y="3341780"/>
            <a:ext cx="4451063"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NATIONAL RESEARCH </a:t>
            </a:r>
          </a:p>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TOMSK POLYTECHNIC UNIVERSITY</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rot="16200000">
            <a:off x="-59624" y="59622"/>
            <a:ext cx="812801" cy="693553"/>
          </a:xfrm>
          <a:prstGeom prst="rect">
            <a:avLst/>
          </a:prstGeom>
        </p:spPr>
        <p:txBody>
          <a:bodyPr vert="horz" lIns="0" tIns="0" rIns="0" bIns="0" rtlCol="0" anchor="ctr">
            <a:noAutofit/>
          </a:bodyPr>
          <a:lstStyle/>
          <a:p>
            <a:pPr>
              <a:defRPr/>
            </a:pPr>
            <a:r>
              <a:rPr lang="en-US"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TPU.RU</a:t>
            </a:r>
            <a:endParaRPr lang="ru-RU" sz="1050" kern="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Заголовок 1"/>
          <p:cNvSpPr txBox="1">
            <a:spLocks/>
          </p:cNvSpPr>
          <p:nvPr/>
        </p:nvSpPr>
        <p:spPr>
          <a:xfrm>
            <a:off x="4335498" y="4098204"/>
            <a:ext cx="3487702" cy="280566"/>
          </a:xfrm>
          <a:prstGeom prst="rect">
            <a:avLst/>
          </a:prstGeom>
        </p:spPr>
        <p:txBody>
          <a:bodyPr vert="horz" lIns="91440" tIns="45720" rIns="91440" bIns="45720" rtlCol="0" anchor="t">
            <a:normAutofit lnSpcReduction="10000"/>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ru-RU" sz="1400" dirty="0">
                <a:solidFill>
                  <a:schemeClr val="bg2">
                    <a:lumMod val="25000"/>
                  </a:schemeClr>
                </a:solidFill>
                <a:latin typeface="Verdana" panose="020B0604030504040204" pitchFamily="34" charset="0"/>
                <a:ea typeface="Verdana" panose="020B0604030504040204" pitchFamily="34" charset="0"/>
              </a:rPr>
              <a:t>2022–2025 </a:t>
            </a:r>
          </a:p>
        </p:txBody>
      </p:sp>
      <p:sp>
        <p:nvSpPr>
          <p:cNvPr id="32" name="Прямоугольник 31"/>
          <p:cNvSpPr/>
          <p:nvPr/>
        </p:nvSpPr>
        <p:spPr>
          <a:xfrm>
            <a:off x="8282085" y="1859582"/>
            <a:ext cx="3551113" cy="738664"/>
          </a:xfrm>
          <a:prstGeom prst="rect">
            <a:avLst/>
          </a:prstGeom>
        </p:spPr>
        <p:txBody>
          <a:bodyPr wrap="square">
            <a:spAutoFit/>
          </a:bodyPr>
          <a:lstStyle/>
          <a:p>
            <a:r>
              <a:rPr lang="en-US" sz="1400" b="1" dirty="0">
                <a:solidFill>
                  <a:schemeClr val="bg2">
                    <a:lumMod val="25000"/>
                  </a:schemeClr>
                </a:solidFill>
                <a:latin typeface="Verdana" panose="020B0604030504040204" pitchFamily="34" charset="0"/>
                <a:ea typeface="Verdana" panose="020B0604030504040204" pitchFamily="34" charset="0"/>
              </a:rPr>
              <a:t>ECOSYSTEM OF STUDENT TECHNOLOGY ENTREPRENEURSHIP AT TPU</a:t>
            </a:r>
          </a:p>
        </p:txBody>
      </p:sp>
      <p:sp>
        <p:nvSpPr>
          <p:cNvPr id="34" name="Прямоугольник 33"/>
          <p:cNvSpPr/>
          <p:nvPr/>
        </p:nvSpPr>
        <p:spPr>
          <a:xfrm>
            <a:off x="4532758" y="5151184"/>
            <a:ext cx="3925442" cy="461665"/>
          </a:xfrm>
          <a:prstGeom prst="rect">
            <a:avLst/>
          </a:prstGeom>
        </p:spPr>
        <p:txBody>
          <a:bodyPr wrap="square">
            <a:spAutoFit/>
          </a:bodyPr>
          <a:lstStyle/>
          <a:p>
            <a:r>
              <a:rPr lang="en-US" sz="1200" b="1" dirty="0">
                <a:latin typeface="Verdana" panose="020B0604030504040204" pitchFamily="34" charset="0"/>
                <a:ea typeface="Verdana" panose="020B0604030504040204" pitchFamily="34" charset="0"/>
              </a:rPr>
              <a:t>Industrial partners: </a:t>
            </a:r>
            <a:r>
              <a:rPr lang="en-US" sz="1200" b="1" dirty="0" err="1">
                <a:latin typeface="Verdana" panose="020B0604030504040204" pitchFamily="34" charset="0"/>
                <a:ea typeface="Verdana" panose="020B0604030504040204" pitchFamily="34" charset="0"/>
              </a:rPr>
              <a:t>Rostec</a:t>
            </a:r>
            <a:r>
              <a:rPr lang="en-US" sz="1200" b="1" dirty="0">
                <a:latin typeface="Verdana" panose="020B0604030504040204" pitchFamily="34" charset="0"/>
                <a:ea typeface="Verdana" panose="020B0604030504040204" pitchFamily="34" charset="0"/>
              </a:rPr>
              <a:t>, Gazprom </a:t>
            </a:r>
            <a:r>
              <a:rPr lang="en-US" sz="1200" b="1" dirty="0" err="1">
                <a:latin typeface="Verdana" panose="020B0604030504040204" pitchFamily="34" charset="0"/>
                <a:ea typeface="Verdana" panose="020B0604030504040204" pitchFamily="34" charset="0"/>
              </a:rPr>
              <a:t>Neft</a:t>
            </a:r>
            <a:r>
              <a:rPr lang="en-US" sz="1200" b="1" dirty="0">
                <a:latin typeface="Verdana" panose="020B0604030504040204" pitchFamily="34" charset="0"/>
                <a:ea typeface="Verdana" panose="020B0604030504040204" pitchFamily="34" charset="0"/>
              </a:rPr>
              <a:t>, </a:t>
            </a:r>
            <a:r>
              <a:rPr lang="en-US" sz="1200" b="1" dirty="0" err="1">
                <a:latin typeface="Verdana" panose="020B0604030504040204" pitchFamily="34" charset="0"/>
                <a:ea typeface="Verdana" panose="020B0604030504040204" pitchFamily="34" charset="0"/>
              </a:rPr>
              <a:t>Rosneft</a:t>
            </a:r>
            <a:r>
              <a:rPr lang="en-US" sz="1200" b="1" dirty="0">
                <a:latin typeface="Verdana" panose="020B0604030504040204" pitchFamily="34" charset="0"/>
                <a:ea typeface="Verdana" panose="020B0604030504040204" pitchFamily="34" charset="0"/>
              </a:rPr>
              <a:t>, </a:t>
            </a:r>
            <a:r>
              <a:rPr lang="en-US" sz="1200" b="1" dirty="0" err="1">
                <a:latin typeface="Verdana" panose="020B0604030504040204" pitchFamily="34" charset="0"/>
                <a:ea typeface="Verdana" panose="020B0604030504040204" pitchFamily="34" charset="0"/>
              </a:rPr>
              <a:t>Roscosmos</a:t>
            </a:r>
            <a:r>
              <a:rPr lang="en-US" sz="1200" b="1" dirty="0">
                <a:latin typeface="Verdana" panose="020B0604030504040204" pitchFamily="34" charset="0"/>
                <a:ea typeface="Verdana" panose="020B0604030504040204" pitchFamily="34" charset="0"/>
              </a:rPr>
              <a:t> and others</a:t>
            </a:r>
          </a:p>
        </p:txBody>
      </p:sp>
      <p:sp>
        <p:nvSpPr>
          <p:cNvPr id="39" name="Прямоугольник 38"/>
          <p:cNvSpPr/>
          <p:nvPr/>
        </p:nvSpPr>
        <p:spPr>
          <a:xfrm>
            <a:off x="1506752" y="2837807"/>
            <a:ext cx="2398498" cy="646331"/>
          </a:xfrm>
          <a:prstGeom prst="rect">
            <a:avLst/>
          </a:prstGeom>
        </p:spPr>
        <p:txBody>
          <a:bodyPr wrap="square">
            <a:spAutoFit/>
          </a:bodyPr>
          <a:lstStyle/>
          <a:p>
            <a:pPr>
              <a:spcAft>
                <a:spcPts val="600"/>
              </a:spcAft>
              <a:buClr>
                <a:schemeClr val="tx1"/>
              </a:buClr>
              <a:buSzPct val="100000"/>
            </a:pPr>
            <a:r>
              <a:rPr lang="en-US" sz="1200" dirty="0">
                <a:latin typeface="Verdana" panose="020B0604030504040204" pitchFamily="34" charset="0"/>
                <a:ea typeface="Verdana" panose="020B0604030504040204" pitchFamily="34" charset="0"/>
              </a:rPr>
              <a:t>to bring to market new tech businesses that have emerged at universities</a:t>
            </a:r>
            <a:endParaRPr lang="ru-RU" sz="1200" dirty="0">
              <a:latin typeface="Verdana" panose="020B0604030504040204" pitchFamily="34" charset="0"/>
              <a:ea typeface="Verdana" panose="020B0604030504040204" pitchFamily="34" charset="0"/>
            </a:endParaRPr>
          </a:p>
        </p:txBody>
      </p:sp>
      <p:pic>
        <p:nvPicPr>
          <p:cNvPr id="41" name="Picture 8" descr="https://atlant-pravo.info/wp-content/uploads/2021/11/client2.png">
            <a:extLst>
              <a:ext uri="{FF2B5EF4-FFF2-40B4-BE49-F238E27FC236}">
                <a16:creationId xmlns:a16="http://schemas.microsoft.com/office/drawing/2014/main" id="{1F7C1CFC-C3E5-4FDB-B02B-223EF4D09CC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4603529" y="6019893"/>
            <a:ext cx="786366" cy="599138"/>
          </a:xfrm>
          <a:prstGeom prst="rect">
            <a:avLst/>
          </a:prstGeom>
          <a:noFill/>
          <a:extLst>
            <a:ext uri="{909E8E84-426E-40DD-AFC4-6F175D3DCCD1}">
              <a14:hiddenFill xmlns:a14="http://schemas.microsoft.com/office/drawing/2010/main">
                <a:solidFill>
                  <a:srgbClr val="FFFFFF"/>
                </a:solidFill>
              </a14:hiddenFill>
            </a:ext>
          </a:extLst>
        </p:spPr>
      </p:pic>
      <p:sp>
        <p:nvSpPr>
          <p:cNvPr id="47" name="Прямоугольник 46"/>
          <p:cNvSpPr/>
          <p:nvPr/>
        </p:nvSpPr>
        <p:spPr>
          <a:xfrm>
            <a:off x="1035050" y="1842594"/>
            <a:ext cx="3300448" cy="584775"/>
          </a:xfrm>
          <a:prstGeom prst="rect">
            <a:avLst/>
          </a:prstGeom>
        </p:spPr>
        <p:txBody>
          <a:bodyPr wrap="square">
            <a:spAutoFit/>
          </a:bodyPr>
          <a:lstStyle/>
          <a:p>
            <a:r>
              <a:rPr lang="en-US" sz="1600" b="1" dirty="0">
                <a:solidFill>
                  <a:srgbClr val="4D897C"/>
                </a:solidFill>
                <a:latin typeface="Verdana" panose="020B0604030504040204" pitchFamily="34" charset="0"/>
                <a:ea typeface="Verdana" panose="020B0604030504040204" pitchFamily="34" charset="0"/>
              </a:rPr>
              <a:t>STARTUP STUDIO OF TOMSK UNIVERSITIES </a:t>
            </a:r>
            <a:endParaRPr lang="ru-RU" sz="1600" b="1" dirty="0">
              <a:solidFill>
                <a:srgbClr val="4D897C"/>
              </a:solidFill>
              <a:latin typeface="Verdana" panose="020B0604030504040204" pitchFamily="34" charset="0"/>
              <a:ea typeface="Verdana" panose="020B0604030504040204" pitchFamily="34" charset="0"/>
            </a:endParaRPr>
          </a:p>
        </p:txBody>
      </p:sp>
      <p:sp>
        <p:nvSpPr>
          <p:cNvPr id="49" name="Прямоугольник 48"/>
          <p:cNvSpPr/>
          <p:nvPr/>
        </p:nvSpPr>
        <p:spPr>
          <a:xfrm>
            <a:off x="4903849" y="2198211"/>
            <a:ext cx="3061591" cy="984885"/>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Energy</a:t>
            </a: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Biotechnology and Advanced Materials</a:t>
            </a: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IT, Electronics, Communications</a:t>
            </a:r>
          </a:p>
        </p:txBody>
      </p:sp>
      <p:sp>
        <p:nvSpPr>
          <p:cNvPr id="51" name="Прямоугольник 50"/>
          <p:cNvSpPr/>
          <p:nvPr/>
        </p:nvSpPr>
        <p:spPr>
          <a:xfrm>
            <a:off x="4532758" y="4363707"/>
            <a:ext cx="3808985" cy="800219"/>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ru-RU" sz="1200" b="1" dirty="0">
                <a:solidFill>
                  <a:schemeClr val="bg2">
                    <a:lumMod val="25000"/>
                  </a:schemeClr>
                </a:solidFill>
                <a:latin typeface="Verdana" panose="020B0604030504040204" pitchFamily="34" charset="0"/>
                <a:ea typeface="Verdana" panose="020B0604030504040204" pitchFamily="34" charset="0"/>
              </a:rPr>
              <a:t>150</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million RUB investments </a:t>
            </a:r>
            <a:endParaRPr lang="ru-RU" sz="1200" dirty="0">
              <a:solidFill>
                <a:schemeClr val="bg2">
                  <a:lumMod val="25000"/>
                </a:schemeClr>
              </a:solidFill>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ru-RU" sz="1200" b="1" dirty="0">
                <a:solidFill>
                  <a:schemeClr val="bg2">
                    <a:lumMod val="25000"/>
                  </a:schemeClr>
                </a:solidFill>
                <a:latin typeface="Verdana" panose="020B0604030504040204" pitchFamily="34" charset="0"/>
                <a:ea typeface="Verdana" panose="020B0604030504040204" pitchFamily="34" charset="0"/>
              </a:rPr>
              <a:t>72</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err="1">
                <a:solidFill>
                  <a:schemeClr val="bg2">
                    <a:lumMod val="25000"/>
                  </a:schemeClr>
                </a:solidFill>
                <a:latin typeface="Verdana" panose="020B0604030504040204" pitchFamily="34" charset="0"/>
                <a:ea typeface="Verdana" panose="020B0604030504040204" pitchFamily="34" charset="0"/>
              </a:rPr>
              <a:t>stratup</a:t>
            </a:r>
            <a:r>
              <a:rPr lang="en-US" sz="1200" dirty="0">
                <a:solidFill>
                  <a:schemeClr val="bg2">
                    <a:lumMod val="25000"/>
                  </a:schemeClr>
                </a:solidFill>
                <a:latin typeface="Verdana" panose="020B0604030504040204" pitchFamily="34" charset="0"/>
                <a:ea typeface="Verdana" panose="020B0604030504040204" pitchFamily="34" charset="0"/>
              </a:rPr>
              <a:t> projects </a:t>
            </a:r>
            <a:endParaRPr lang="ru-RU" sz="1200" dirty="0">
              <a:solidFill>
                <a:schemeClr val="bg2">
                  <a:lumMod val="25000"/>
                </a:schemeClr>
              </a:solidFill>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ru-RU" sz="1200" b="1" dirty="0">
                <a:solidFill>
                  <a:schemeClr val="bg2">
                    <a:lumMod val="25000"/>
                  </a:schemeClr>
                </a:solidFill>
                <a:latin typeface="Verdana" panose="020B0604030504040204" pitchFamily="34" charset="0"/>
                <a:ea typeface="Verdana" panose="020B0604030504040204" pitchFamily="34" charset="0"/>
              </a:rPr>
              <a:t>25</a:t>
            </a:r>
            <a:r>
              <a:rPr lang="ru-RU" sz="1200" dirty="0">
                <a:solidFill>
                  <a:schemeClr val="bg2">
                    <a:lumMod val="25000"/>
                  </a:schemeClr>
                </a:solidFill>
                <a:latin typeface="Verdana" panose="020B0604030504040204" pitchFamily="34" charset="0"/>
                <a:ea typeface="Verdana" panose="020B0604030504040204" pitchFamily="34" charset="0"/>
              </a:rPr>
              <a:t> </a:t>
            </a:r>
            <a:r>
              <a:rPr lang="en-US" sz="1200" dirty="0">
                <a:solidFill>
                  <a:schemeClr val="bg2">
                    <a:lumMod val="25000"/>
                  </a:schemeClr>
                </a:solidFill>
                <a:latin typeface="Verdana" panose="020B0604030504040204" pitchFamily="34" charset="0"/>
                <a:ea typeface="Verdana" panose="020B0604030504040204" pitchFamily="34" charset="0"/>
              </a:rPr>
              <a:t>startups </a:t>
            </a:r>
            <a:endParaRPr lang="ru-RU" sz="1200" dirty="0">
              <a:solidFill>
                <a:schemeClr val="bg2">
                  <a:lumMod val="25000"/>
                </a:schemeClr>
              </a:solidFill>
              <a:latin typeface="Verdana" panose="020B0604030504040204" pitchFamily="34" charset="0"/>
              <a:ea typeface="Verdana" panose="020B0604030504040204" pitchFamily="34" charset="0"/>
            </a:endParaRPr>
          </a:p>
        </p:txBody>
      </p:sp>
      <p:pic>
        <p:nvPicPr>
          <p:cNvPr id="52" name="Рисунок 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7992" y="6009640"/>
            <a:ext cx="366208" cy="448342"/>
          </a:xfrm>
          <a:prstGeom prst="rect">
            <a:avLst/>
          </a:prstGeom>
        </p:spPr>
      </p:pic>
      <p:pic>
        <p:nvPicPr>
          <p:cNvPr id="53" name="Рисунок 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4775" y="5929748"/>
            <a:ext cx="925628" cy="685694"/>
          </a:xfrm>
          <a:prstGeom prst="rect">
            <a:avLst/>
          </a:prstGeom>
        </p:spPr>
      </p:pic>
      <p:pic>
        <p:nvPicPr>
          <p:cNvPr id="54" name="Рисунок 5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54892" y="6018228"/>
            <a:ext cx="710379" cy="443172"/>
          </a:xfrm>
          <a:prstGeom prst="rect">
            <a:avLst/>
          </a:prstGeom>
        </p:spPr>
      </p:pic>
      <p:sp>
        <p:nvSpPr>
          <p:cNvPr id="56" name="Объект 21">
            <a:extLst>
              <a:ext uri="{FF2B5EF4-FFF2-40B4-BE49-F238E27FC236}">
                <a16:creationId xmlns:a16="http://schemas.microsoft.com/office/drawing/2014/main" id="{291D6807-36B1-4E7B-BD57-06D1936AD877}"/>
              </a:ext>
            </a:extLst>
          </p:cNvPr>
          <p:cNvSpPr txBox="1">
            <a:spLocks/>
          </p:cNvSpPr>
          <p:nvPr/>
        </p:nvSpPr>
        <p:spPr>
          <a:xfrm>
            <a:off x="8202045" y="3441700"/>
            <a:ext cx="3421738" cy="826127"/>
          </a:xfrm>
          <a:prstGeom prst="rect">
            <a:avLst/>
          </a:prstGeom>
        </p:spPr>
        <p:txBody>
          <a:bodyPr>
            <a:noAutofit/>
          </a:bodyPr>
          <a:lstStyle/>
          <a:p>
            <a:pPr marL="180975" lvl="0" indent="-180975">
              <a:spcAft>
                <a:spcPts val="600"/>
              </a:spcAft>
              <a:buClr>
                <a:prstClr val="black"/>
              </a:buClr>
              <a:buSzPct val="100000"/>
              <a:buFont typeface="Wingdings" panose="05000000000000000000" pitchFamily="2" charset="2"/>
              <a:buChar char="§"/>
              <a:defRPr/>
            </a:pP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2 </a:t>
            </a:r>
            <a:r>
              <a:rPr kumimoji="0" lang="en-US"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NTI accelerator programs - </a:t>
            </a:r>
            <a:r>
              <a:rPr kumimoji="0" lang="ru-RU"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140</a:t>
            </a:r>
            <a:r>
              <a:rPr kumimoji="0" lang="ru-RU" sz="1100" b="0"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shortlisted projects</a:t>
            </a:r>
            <a:endParaRPr kumimoji="0" lang="ru-RU" sz="1100" b="0"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a:p>
            <a:pPr marL="180975" lvl="0" indent="-180975">
              <a:spcAft>
                <a:spcPts val="600"/>
              </a:spcAft>
              <a:buClr>
                <a:prstClr val="black"/>
              </a:buClr>
              <a:buSzPct val="100000"/>
              <a:buFont typeface="Wingdings" panose="05000000000000000000" pitchFamily="2" charset="2"/>
              <a:buChar char="§"/>
              <a:defRPr/>
            </a:pPr>
            <a:r>
              <a:rPr lang="en-US" sz="1100" dirty="0">
                <a:solidFill>
                  <a:srgbClr val="262626"/>
                </a:solidFill>
                <a:latin typeface="Verdana" panose="020B0604030504040204" pitchFamily="34" charset="0"/>
                <a:ea typeface="Verdana" panose="020B0604030504040204" pitchFamily="34" charset="0"/>
              </a:rPr>
              <a:t>Entrepreneurial Boiling Point</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more than</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ru-RU"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180</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events in</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2023 </a:t>
            </a:r>
          </a:p>
        </p:txBody>
      </p:sp>
      <p:sp>
        <p:nvSpPr>
          <p:cNvPr id="57" name="Прямоугольник 56">
            <a:extLst>
              <a:ext uri="{FF2B5EF4-FFF2-40B4-BE49-F238E27FC236}">
                <a16:creationId xmlns:a16="http://schemas.microsoft.com/office/drawing/2014/main" id="{90DCBB16-C667-488B-BFB1-84FDD8E16B94}"/>
              </a:ext>
            </a:extLst>
          </p:cNvPr>
          <p:cNvSpPr/>
          <p:nvPr/>
        </p:nvSpPr>
        <p:spPr>
          <a:xfrm>
            <a:off x="8288696" y="2522469"/>
            <a:ext cx="3134251" cy="1723549"/>
          </a:xfrm>
          <a:prstGeom prst="rect">
            <a:avLst/>
          </a:prstGeom>
        </p:spPr>
        <p:txBody>
          <a:bodyPr wrap="square">
            <a:spAutoFit/>
          </a:bodyPr>
          <a:lstStyle/>
          <a:p>
            <a:pPr>
              <a:buClr>
                <a:srgbClr val="28BE46"/>
              </a:buClr>
              <a:buSzPct val="150000"/>
              <a:defRPr/>
            </a:pPr>
            <a:r>
              <a:rPr lang="en-US" sz="1200" b="1" dirty="0">
                <a:solidFill>
                  <a:prstClr val="black"/>
                </a:solidFill>
                <a:latin typeface="Verdana" panose="020B0604030504040204" pitchFamily="34" charset="0"/>
                <a:ea typeface="Verdana" panose="020B0604030504040204" pitchFamily="34" charset="0"/>
              </a:rPr>
              <a:t>Projects of the Ministry of Science and Higher Education with the support of the National Technology Initiative (NTI):</a:t>
            </a:r>
          </a:p>
          <a:p>
            <a:pPr>
              <a:buClr>
                <a:srgbClr val="28BE46"/>
              </a:buClr>
              <a:buSzPct val="150000"/>
              <a:defRPr/>
            </a:pPr>
            <a:endParaRPr lang="en-US" sz="1200" b="1" dirty="0">
              <a:solidFill>
                <a:prstClr val="black"/>
              </a:solidFill>
              <a:latin typeface="Verdana" panose="020B0604030504040204" pitchFamily="34" charset="0"/>
              <a:ea typeface="Verdana" panose="020B0604030504040204" pitchFamily="34" charset="0"/>
            </a:endParaRPr>
          </a:p>
          <a:p>
            <a:pPr>
              <a:spcAft>
                <a:spcPts val="600"/>
              </a:spcAft>
              <a:buClr>
                <a:srgbClr val="28BE46"/>
              </a:buClr>
              <a:buSzPct val="150000"/>
              <a:defRPr/>
            </a:pPr>
            <a:endParaRPr lang="en-US" sz="1200" b="1" dirty="0">
              <a:solidFill>
                <a:prstClr val="black"/>
              </a:solidFill>
              <a:latin typeface="Verdana" panose="020B0604030504040204" pitchFamily="34" charset="0"/>
              <a:ea typeface="Verdana" panose="020B0604030504040204" pitchFamily="34" charset="0"/>
            </a:endParaRPr>
          </a:p>
          <a:p>
            <a:pPr>
              <a:spcAft>
                <a:spcPts val="600"/>
              </a:spcAft>
              <a:buClr>
                <a:srgbClr val="28BE46"/>
              </a:buClr>
              <a:buSzPct val="150000"/>
              <a:defRPr/>
            </a:pPr>
            <a:endParaRPr lang="en-US" sz="1200" b="1" dirty="0">
              <a:solidFill>
                <a:prstClr val="black"/>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
                <a:srgbClr val="28BE46"/>
              </a:buClr>
              <a:buSzPct val="150000"/>
              <a:buFontTx/>
              <a:buNone/>
              <a:tabLst/>
              <a:defRPr/>
            </a:pPr>
            <a:endParaRPr kumimoji="0" lang="ru-RU"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58" name="Прямоугольник 57">
            <a:extLst>
              <a:ext uri="{FF2B5EF4-FFF2-40B4-BE49-F238E27FC236}">
                <a16:creationId xmlns:a16="http://schemas.microsoft.com/office/drawing/2014/main" id="{B2F1D2BA-997D-47EA-BAC4-6D34E4F87493}"/>
              </a:ext>
            </a:extLst>
          </p:cNvPr>
          <p:cNvSpPr/>
          <p:nvPr/>
        </p:nvSpPr>
        <p:spPr>
          <a:xfrm>
            <a:off x="8282085" y="4338431"/>
            <a:ext cx="325387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buClr>
              <a:buSzPct val="100000"/>
              <a:buFontTx/>
              <a:buNone/>
              <a:tabLst/>
              <a:defRPr/>
            </a:pPr>
            <a:r>
              <a:rPr kumimoji="0" lang="en-US"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ECOSYSTEM PERFORMANCE</a:t>
            </a:r>
            <a:r>
              <a:rPr kumimoji="0" lang="ru-RU" sz="12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a:t>
            </a:r>
          </a:p>
        </p:txBody>
      </p:sp>
      <p:sp>
        <p:nvSpPr>
          <p:cNvPr id="59" name="Объект 21">
            <a:extLst>
              <a:ext uri="{FF2B5EF4-FFF2-40B4-BE49-F238E27FC236}">
                <a16:creationId xmlns:a16="http://schemas.microsoft.com/office/drawing/2014/main" id="{8E280E8A-7EEA-4795-8311-B3B980FDEFDC}"/>
              </a:ext>
            </a:extLst>
          </p:cNvPr>
          <p:cNvSpPr txBox="1">
            <a:spLocks/>
          </p:cNvSpPr>
          <p:nvPr/>
        </p:nvSpPr>
        <p:spPr>
          <a:xfrm>
            <a:off x="8282085" y="4800691"/>
            <a:ext cx="3421738" cy="1346202"/>
          </a:xfrm>
          <a:prstGeom prst="rect">
            <a:avLst/>
          </a:prstGeom>
        </p:spPr>
        <p:txBody>
          <a:bodyPr>
            <a:normAutofit/>
          </a:bodyPr>
          <a:lstStyle/>
          <a:p>
            <a:pPr marL="180975" lvl="0" indent="-180975">
              <a:spcAft>
                <a:spcPts val="600"/>
              </a:spcAft>
              <a:buClr>
                <a:prstClr val="black"/>
              </a:buClr>
              <a:buSzPct val="100000"/>
              <a:buFont typeface="Wingdings" panose="05000000000000000000" pitchFamily="2" charset="2"/>
              <a:buChar char="§"/>
              <a:defRPr/>
            </a:pPr>
            <a:r>
              <a:rPr kumimoji="0" lang="ru-RU"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91</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lang="en-US" sz="1100" dirty="0">
                <a:solidFill>
                  <a:srgbClr val="262626"/>
                </a:solidFill>
                <a:latin typeface="Verdana" panose="020B0604030504040204" pitchFamily="34" charset="0"/>
                <a:ea typeface="Verdana" panose="020B0604030504040204" pitchFamily="34" charset="0"/>
              </a:rPr>
              <a:t>startups as graduation theses</a:t>
            </a:r>
            <a:endPar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a:p>
            <a:pPr marL="180975" lvl="0" indent="-180975">
              <a:spcAft>
                <a:spcPts val="600"/>
              </a:spcAft>
              <a:buClr>
                <a:prstClr val="black"/>
              </a:buClr>
              <a:buSzPct val="100000"/>
              <a:buFont typeface="Wingdings" panose="05000000000000000000" pitchFamily="2" charset="2"/>
              <a:buChar char="§"/>
              <a:defRPr/>
            </a:pPr>
            <a:r>
              <a:rPr kumimoji="0" lang="ru-RU"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21</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winners of the Student Startup Contest supported by </a:t>
            </a:r>
            <a:r>
              <a:rPr lang="en-US" sz="1100" dirty="0">
                <a:solidFill>
                  <a:srgbClr val="262626"/>
                </a:solidFill>
                <a:latin typeface="Verdana" panose="020B0604030504040204" pitchFamily="34" charset="0"/>
                <a:ea typeface="Verdana" panose="020B0604030504040204" pitchFamily="34" charset="0"/>
              </a:rPr>
              <a:t>Innovation Promotion Fund</a:t>
            </a:r>
            <a:endParaRPr lang="ru-RU" sz="1100" dirty="0">
              <a:solidFill>
                <a:srgbClr val="262626"/>
              </a:solidFill>
              <a:latin typeface="Verdana" panose="020B0604030504040204" pitchFamily="34" charset="0"/>
              <a:ea typeface="Verdana" panose="020B0604030504040204" pitchFamily="34" charset="0"/>
            </a:endParaRPr>
          </a:p>
          <a:p>
            <a:pPr marL="180975" marR="0" lvl="0" indent="-180975"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ru-RU"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6</a:t>
            </a:r>
            <a:r>
              <a:rPr kumimoji="0" lang="ru-RU"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grant winners from the Employment Center of Tomsk Region for the startup project implementation (</a:t>
            </a:r>
            <a:r>
              <a:rPr kumimoji="0" lang="ru-RU"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100</a:t>
            </a:r>
            <a:r>
              <a:rPr kumimoji="0" lang="en-US" sz="11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rPr>
              <a:t>,</a:t>
            </a:r>
            <a:r>
              <a:rPr lang="en-US" sz="1100" b="1" dirty="0">
                <a:solidFill>
                  <a:schemeClr val="bg2">
                    <a:lumMod val="25000"/>
                  </a:schemeClr>
                </a:solidFill>
                <a:latin typeface="Verdana" panose="020B0604030504040204" pitchFamily="34" charset="0"/>
                <a:ea typeface="Verdana" panose="020B0604030504040204" pitchFamily="34" charset="0"/>
              </a:rPr>
              <a:t>000 RUB</a:t>
            </a:r>
            <a:r>
              <a:rPr lang="en-US" sz="1100" dirty="0">
                <a:solidFill>
                  <a:schemeClr val="bg2">
                    <a:lumMod val="25000"/>
                  </a:schemeClr>
                </a:solidFill>
                <a:latin typeface="Verdana" panose="020B0604030504040204" pitchFamily="34" charset="0"/>
                <a:ea typeface="Verdana" panose="020B0604030504040204" pitchFamily="34" charset="0"/>
              </a:rPr>
              <a:t>)</a:t>
            </a:r>
            <a:endParaRPr kumimoji="0" lang="ru-RU" sz="120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endParaRPr>
          </a:p>
          <a:p>
            <a:pPr marL="180975" marR="0" lvl="0" indent="-180975"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endParaRPr kumimoji="0" lang="ru-RU" sz="12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mn-cs"/>
            </a:endParaRPr>
          </a:p>
        </p:txBody>
      </p:sp>
      <p:sp>
        <p:nvSpPr>
          <p:cNvPr id="67" name="Заголовок 1"/>
          <p:cNvSpPr txBox="1">
            <a:spLocks/>
          </p:cNvSpPr>
          <p:nvPr/>
        </p:nvSpPr>
        <p:spPr>
          <a:xfrm>
            <a:off x="1319844" y="2586371"/>
            <a:ext cx="2272529" cy="296981"/>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1"/>
                </a:solidFill>
                <a:latin typeface="Verdana" panose="020B0604030504040204" pitchFamily="34" charset="0"/>
                <a:ea typeface="Verdana" panose="020B0604030504040204" pitchFamily="34" charset="0"/>
              </a:rPr>
              <a:t>GOAL </a:t>
            </a:r>
            <a:endParaRPr lang="ru-RU" sz="1400" dirty="0">
              <a:solidFill>
                <a:schemeClr val="bg1"/>
              </a:solidFill>
              <a:latin typeface="Verdana" panose="020B0604030504040204" pitchFamily="34" charset="0"/>
              <a:ea typeface="Verdana" panose="020B0604030504040204" pitchFamily="34" charset="0"/>
            </a:endParaRPr>
          </a:p>
        </p:txBody>
      </p:sp>
      <p:pic>
        <p:nvPicPr>
          <p:cNvPr id="77" name="Рисунок 76">
            <a:extLst>
              <a:ext uri="{FF2B5EF4-FFF2-40B4-BE49-F238E27FC236}">
                <a16:creationId xmlns:a16="http://schemas.microsoft.com/office/drawing/2014/main" id="{1B7CD825-E7CE-4C8E-AC07-EA069B942103}"/>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rcRect/>
          <a:stretch/>
        </p:blipFill>
        <p:spPr>
          <a:xfrm>
            <a:off x="1088325" y="2454274"/>
            <a:ext cx="459128" cy="459128"/>
          </a:xfrm>
          <a:prstGeom prst="rect">
            <a:avLst/>
          </a:prstGeom>
        </p:spPr>
      </p:pic>
      <p:sp>
        <p:nvSpPr>
          <p:cNvPr id="78" name="Прямоугольник 77"/>
          <p:cNvSpPr/>
          <p:nvPr/>
        </p:nvSpPr>
        <p:spPr>
          <a:xfrm>
            <a:off x="1506751" y="4363707"/>
            <a:ext cx="2711911" cy="1692771"/>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Fund for Infrastructure and Educational Programs</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Open Innovation Startup Studio </a:t>
            </a: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TPU</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TSU</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TUSUR</a:t>
            </a:r>
            <a:endParaRPr lang="ru-RU" sz="1200" dirty="0">
              <a:latin typeface="Verdana" panose="020B0604030504040204" pitchFamily="34" charset="0"/>
              <a:ea typeface="Verdana" panose="020B0604030504040204" pitchFamily="34" charset="0"/>
            </a:endParaRPr>
          </a:p>
        </p:txBody>
      </p:sp>
      <p:sp>
        <p:nvSpPr>
          <p:cNvPr id="79" name="Заголовок 1"/>
          <p:cNvSpPr txBox="1">
            <a:spLocks/>
          </p:cNvSpPr>
          <p:nvPr/>
        </p:nvSpPr>
        <p:spPr>
          <a:xfrm>
            <a:off x="1319844" y="4098204"/>
            <a:ext cx="2272529" cy="296981"/>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chemeClr val="bg2">
                    <a:lumMod val="25000"/>
                  </a:schemeClr>
                </a:solidFill>
                <a:latin typeface="Verdana" panose="020B0604030504040204" pitchFamily="34" charset="0"/>
                <a:ea typeface="Verdana" panose="020B0604030504040204" pitchFamily="34" charset="0"/>
              </a:rPr>
              <a:t>FOUNDERS</a:t>
            </a:r>
            <a:endParaRPr lang="ru-RU" sz="1400" dirty="0">
              <a:solidFill>
                <a:schemeClr val="bg2">
                  <a:lumMod val="25000"/>
                </a:schemeClr>
              </a:solidFill>
              <a:latin typeface="Verdana" panose="020B0604030504040204" pitchFamily="34" charset="0"/>
              <a:ea typeface="Verdana" panose="020B0604030504040204" pitchFamily="34" charset="0"/>
            </a:endParaRPr>
          </a:p>
        </p:txBody>
      </p:sp>
      <p:pic>
        <p:nvPicPr>
          <p:cNvPr id="82" name="Рисунок 81">
            <a:extLst>
              <a:ext uri="{FF2B5EF4-FFF2-40B4-BE49-F238E27FC236}">
                <a16:creationId xmlns:a16="http://schemas.microsoft.com/office/drawing/2014/main" id="{645AD13F-B566-46EB-90ED-1C27315A2CB1}"/>
              </a:ext>
            </a:extLst>
          </p:cNvPr>
          <p:cNvPicPr>
            <a:picLocks noChangeAspect="1"/>
          </p:cNvPicPr>
          <p:nvPr/>
        </p:nvPicPr>
        <p:blipFill>
          <a:blip r:embed="rId8" cstate="email">
            <a:biLevel thresh="75000"/>
            <a:extLst>
              <a:ext uri="{28A0092B-C50C-407E-A947-70E740481C1C}">
                <a14:useLocalDpi xmlns:a14="http://schemas.microsoft.com/office/drawing/2010/main"/>
              </a:ext>
            </a:extLst>
          </a:blip>
          <a:srcRect/>
          <a:stretch/>
        </p:blipFill>
        <p:spPr>
          <a:xfrm>
            <a:off x="1056059" y="3969957"/>
            <a:ext cx="468991" cy="468991"/>
          </a:xfrm>
          <a:prstGeom prst="rect">
            <a:avLst/>
          </a:prstGeom>
        </p:spPr>
      </p:pic>
      <p:pic>
        <p:nvPicPr>
          <p:cNvPr id="84" name="Рисунок 83">
            <a:extLst>
              <a:ext uri="{FF2B5EF4-FFF2-40B4-BE49-F238E27FC236}">
                <a16:creationId xmlns:a16="http://schemas.microsoft.com/office/drawing/2014/main" id="{AFDFBC7A-6BE7-421E-BDE1-B65DD101ED75}"/>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rcRect/>
          <a:stretch/>
        </p:blipFill>
        <p:spPr>
          <a:xfrm>
            <a:off x="4551513" y="1838813"/>
            <a:ext cx="406723" cy="406723"/>
          </a:xfrm>
          <a:prstGeom prst="rect">
            <a:avLst/>
          </a:prstGeom>
        </p:spPr>
      </p:pic>
      <p:sp>
        <p:nvSpPr>
          <p:cNvPr id="85" name="Заголовок 1"/>
          <p:cNvSpPr txBox="1">
            <a:spLocks/>
          </p:cNvSpPr>
          <p:nvPr/>
        </p:nvSpPr>
        <p:spPr>
          <a:xfrm>
            <a:off x="4774352" y="1901353"/>
            <a:ext cx="2272529" cy="296981"/>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rgbClr val="3B3838"/>
                </a:solidFill>
                <a:latin typeface="Verdana" panose="020B0604030504040204" pitchFamily="34" charset="0"/>
                <a:ea typeface="Verdana" panose="020B0604030504040204" pitchFamily="34" charset="0"/>
              </a:rPr>
              <a:t>TRACKS</a:t>
            </a:r>
            <a:endParaRPr lang="ru-RU" sz="1400" dirty="0">
              <a:solidFill>
                <a:srgbClr val="3B3838"/>
              </a:solidFill>
              <a:latin typeface="Verdana" panose="020B0604030504040204" pitchFamily="34" charset="0"/>
              <a:ea typeface="Verdana" panose="020B0604030504040204" pitchFamily="34" charset="0"/>
            </a:endParaRPr>
          </a:p>
        </p:txBody>
      </p:sp>
      <p:sp>
        <p:nvSpPr>
          <p:cNvPr id="36" name="Заголовок 1">
            <a:extLst>
              <a:ext uri="{FF2B5EF4-FFF2-40B4-BE49-F238E27FC236}">
                <a16:creationId xmlns:a16="http://schemas.microsoft.com/office/drawing/2014/main" id="{C92DC810-41F5-4207-B844-C96AB67C54A2}"/>
              </a:ext>
            </a:extLst>
          </p:cNvPr>
          <p:cNvSpPr txBox="1">
            <a:spLocks/>
          </p:cNvSpPr>
          <p:nvPr/>
        </p:nvSpPr>
        <p:spPr>
          <a:xfrm>
            <a:off x="4774352" y="3361853"/>
            <a:ext cx="2272529" cy="296981"/>
          </a:xfrm>
          <a:prstGeom prst="rect">
            <a:avLst/>
          </a:prstGeom>
        </p:spPr>
        <p:txBody>
          <a:bodyPr vert="horz" lIns="91440" tIns="45720" rIns="91440" bIns="45720" rtlCol="0" anchor="t">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lvl="0">
              <a:defRPr/>
            </a:pPr>
            <a:r>
              <a:rPr lang="en-US" sz="1400" dirty="0">
                <a:solidFill>
                  <a:srgbClr val="3B3838"/>
                </a:solidFill>
                <a:latin typeface="Verdana" panose="020B0604030504040204" pitchFamily="34" charset="0"/>
                <a:ea typeface="Verdana" panose="020B0604030504040204" pitchFamily="34" charset="0"/>
              </a:rPr>
              <a:t>PARTICIPANTS</a:t>
            </a:r>
            <a:endParaRPr lang="ru-RU" sz="1400" dirty="0">
              <a:solidFill>
                <a:srgbClr val="3B3838"/>
              </a:solidFill>
              <a:latin typeface="Verdana" panose="020B0604030504040204" pitchFamily="34" charset="0"/>
              <a:ea typeface="Verdana" panose="020B0604030504040204" pitchFamily="34" charset="0"/>
            </a:endParaRPr>
          </a:p>
        </p:txBody>
      </p:sp>
      <p:sp>
        <p:nvSpPr>
          <p:cNvPr id="37" name="Прямоугольник 36">
            <a:extLst>
              <a:ext uri="{FF2B5EF4-FFF2-40B4-BE49-F238E27FC236}">
                <a16:creationId xmlns:a16="http://schemas.microsoft.com/office/drawing/2014/main" id="{9A165101-1B92-4160-9221-24D28E2EC3C2}"/>
              </a:ext>
            </a:extLst>
          </p:cNvPr>
          <p:cNvSpPr/>
          <p:nvPr/>
        </p:nvSpPr>
        <p:spPr>
          <a:xfrm>
            <a:off x="4934329" y="3587591"/>
            <a:ext cx="3061591" cy="276999"/>
          </a:xfrm>
          <a:prstGeom prst="rect">
            <a:avLst/>
          </a:prstGeom>
        </p:spPr>
        <p:txBody>
          <a:bodyPr wrap="square">
            <a:spAutoFit/>
          </a:bodyPr>
          <a:lstStyle/>
          <a:p>
            <a:pPr>
              <a:spcAft>
                <a:spcPts val="600"/>
              </a:spcAft>
              <a:buSzPct val="100000"/>
            </a:pPr>
            <a:r>
              <a:rPr lang="en-US" sz="1200" dirty="0">
                <a:solidFill>
                  <a:srgbClr val="3B3838"/>
                </a:solidFill>
                <a:latin typeface="Verdana" panose="020B0604030504040204" pitchFamily="34" charset="0"/>
                <a:ea typeface="Verdana" panose="020B0604030504040204" pitchFamily="34" charset="0"/>
              </a:rPr>
              <a:t>University students </a:t>
            </a:r>
            <a:endParaRPr lang="ru-RU" sz="1200" dirty="0">
              <a:solidFill>
                <a:srgbClr val="3B3838"/>
              </a:solidFill>
              <a:latin typeface="Verdana" panose="020B0604030504040204" pitchFamily="34" charset="0"/>
              <a:ea typeface="Verdana" panose="020B0604030504040204" pitchFamily="34" charset="0"/>
            </a:endParaRPr>
          </a:p>
        </p:txBody>
      </p:sp>
      <p:pic>
        <p:nvPicPr>
          <p:cNvPr id="40" name="Рисунок 39">
            <a:extLst>
              <a:ext uri="{FF2B5EF4-FFF2-40B4-BE49-F238E27FC236}">
                <a16:creationId xmlns:a16="http://schemas.microsoft.com/office/drawing/2014/main" id="{7FAF0DAB-792E-4AC1-9F36-DFC7D996073A}"/>
              </a:ext>
            </a:extLst>
          </p:cNvPr>
          <p:cNvPicPr>
            <a:picLocks noChangeAspect="1"/>
          </p:cNvPicPr>
          <p:nvPr/>
        </p:nvPicPr>
        <p:blipFill>
          <a:blip r:embed="rId10" cstate="email">
            <a:biLevel thresh="75000"/>
            <a:extLst>
              <a:ext uri="{28A0092B-C50C-407E-A947-70E740481C1C}">
                <a14:useLocalDpi xmlns:a14="http://schemas.microsoft.com/office/drawing/2010/main"/>
              </a:ext>
            </a:extLst>
          </a:blip>
          <a:srcRect/>
          <a:stretch/>
        </p:blipFill>
        <p:spPr>
          <a:xfrm>
            <a:off x="4589301" y="3271015"/>
            <a:ext cx="397989" cy="397989"/>
          </a:xfrm>
          <a:prstGeom prst="rect">
            <a:avLst/>
          </a:prstGeom>
        </p:spPr>
      </p:pic>
    </p:spTree>
    <p:extLst>
      <p:ext uri="{BB962C8B-B14F-4D97-AF65-F5344CB8AC3E}">
        <p14:creationId xmlns:p14="http://schemas.microsoft.com/office/powerpoint/2010/main" val="1710034115"/>
      </p:ext>
    </p:extLst>
  </p:cSld>
  <p:clrMapOvr>
    <a:masterClrMapping/>
  </p:clrMapOvr>
</p:sld>
</file>

<file path=ppt/theme/theme1.xml><?xml version="1.0" encoding="utf-8"?>
<a:theme xmlns:a="http://schemas.openxmlformats.org/drawingml/2006/main" name="Тема Office">
  <a:themeElements>
    <a:clrScheme name="ТПУ2022">
      <a:dk1>
        <a:sysClr val="windowText" lastClr="000000"/>
      </a:dk1>
      <a:lt1>
        <a:sysClr val="window" lastClr="FFFFFF"/>
      </a:lt1>
      <a:dk2>
        <a:srgbClr val="6C6D6C"/>
      </a:dk2>
      <a:lt2>
        <a:srgbClr val="E7E6E6"/>
      </a:lt2>
      <a:accent1>
        <a:srgbClr val="6B6C6B"/>
      </a:accent1>
      <a:accent2>
        <a:srgbClr val="28BE46"/>
      </a:accent2>
      <a:accent3>
        <a:srgbClr val="FF4460"/>
      </a:accent3>
      <a:accent4>
        <a:srgbClr val="FFB600"/>
      </a:accent4>
      <a:accent5>
        <a:srgbClr val="6573FF"/>
      </a:accent5>
      <a:accent6>
        <a:srgbClr val="76B729"/>
      </a:accent6>
      <a:hlink>
        <a:srgbClr val="00B0F0"/>
      </a:hlink>
      <a:folHlink>
        <a:srgbClr val="0082B0"/>
      </a:folHlink>
    </a:clrScheme>
    <a:fontScheme name="ТПУ2022">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ПУ Бумага 2022" id="{55A60C95-F522-4BAC-9770-FCA24AF08DF3}" vid="{57619226-B091-43B9-B026-5A27E7D46D1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ШАБЛОН_ТПУ_бумага_2022</Template>
  <TotalTime>104069</TotalTime>
  <Words>1789</Words>
  <Application>Microsoft Office PowerPoint</Application>
  <PresentationFormat>Широкоэкранный</PresentationFormat>
  <Paragraphs>346</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Tahoma</vt:lpstr>
      <vt:lpstr>Verdana</vt:lpstr>
      <vt:lpstr>Wingdings</vt:lpstr>
      <vt:lpstr>Тема Office</vt:lpstr>
      <vt:lpstr>Презентация PowerPoint</vt:lpstr>
      <vt:lpstr>About tpu</vt:lpstr>
      <vt:lpstr>TOMSK  POLYTECHNIC UNIVERSITY </vt:lpstr>
      <vt:lpstr>UNIVERSITY STRUCTURE</vt:lpstr>
      <vt:lpstr>ОБРАЗОВАТЕЛЬНАЯ ДЕЯТЕЛЬНОСТЬ</vt:lpstr>
      <vt:lpstr>EDUCATION</vt:lpstr>
      <vt:lpstr>SCIENCE &amp; RESEARCH</vt:lpstr>
      <vt:lpstr>TPU in the  PROGRAM OF THE MINISTRY OF SCIENCE AND HIGHER EDUCATION OF RUSSIA</vt:lpstr>
      <vt:lpstr>TPU IN THE UNIVERSITY TECHNOLOGY ENTREPRENEURSHIP PLATFORM PROJECT </vt:lpstr>
      <vt:lpstr>STRATEGIC PARTNERSHIP</vt:lpstr>
      <vt:lpstr>THANK YOU  FOR YOUR ATTENTION</vt:lpstr>
      <vt:lpstr>TPU in the ADVANCED ENGINEERING SCHOOLS project supported by Russian MINISTRY OF SCIENCE AND HIGHER EDUCATION </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Сычевская Ольга Витальевна</dc:creator>
  <cp:lastModifiedBy>Сычевская Ольга Витальевна</cp:lastModifiedBy>
  <cp:revision>419</cp:revision>
  <cp:lastPrinted>2023-11-17T03:36:08Z</cp:lastPrinted>
  <dcterms:created xsi:type="dcterms:W3CDTF">2022-09-15T08:49:06Z</dcterms:created>
  <dcterms:modified xsi:type="dcterms:W3CDTF">2024-03-18T03:59:30Z</dcterms:modified>
</cp:coreProperties>
</file>